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5" r:id="rId6"/>
    <p:sldId id="337" r:id="rId7"/>
    <p:sldId id="334" r:id="rId8"/>
    <p:sldId id="259" r:id="rId9"/>
    <p:sldId id="321" r:id="rId10"/>
    <p:sldId id="316" r:id="rId11"/>
    <p:sldId id="341" r:id="rId12"/>
    <p:sldId id="340" r:id="rId13"/>
    <p:sldId id="339" r:id="rId14"/>
    <p:sldId id="343" r:id="rId15"/>
    <p:sldId id="317" r:id="rId16"/>
    <p:sldId id="336" r:id="rId17"/>
    <p:sldId id="327" r:id="rId18"/>
    <p:sldId id="323" r:id="rId19"/>
    <p:sldId id="324" r:id="rId20"/>
    <p:sldId id="294" r:id="rId21"/>
    <p:sldId id="289" r:id="rId22"/>
    <p:sldId id="331" r:id="rId23"/>
    <p:sldId id="333" r:id="rId24"/>
    <p:sldId id="271" r:id="rId25"/>
    <p:sldId id="335" r:id="rId26"/>
    <p:sldId id="32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83AD72-0AC5-623B-CD73-D9D1B8A3F56A}" name="Cole, Alyssa" initials="AC" userId="S::AlyssaCole2@my.unthsc.edu::d53a0d27-07be-4b89-8ee8-f76b20f6cb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C512E-AE84-45B4-BC76-EB09457EE41D}" v="89" dt="2025-11-13T11:28:27.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62559" autoAdjust="0"/>
  </p:normalViewPr>
  <p:slideViewPr>
    <p:cSldViewPr snapToGrid="0">
      <p:cViewPr varScale="1">
        <p:scale>
          <a:sx n="66" d="100"/>
          <a:sy n="66" d="100"/>
        </p:scale>
        <p:origin x="2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BBB68-4A73-4545-8C1E-B28812BF022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62C25FB-BDE5-47B9-A913-2C0A36BD6C1F}">
      <dgm:prSet/>
      <dgm:spPr/>
      <dgm:t>
        <a:bodyPr/>
        <a:lstStyle/>
        <a:p>
          <a:r>
            <a:rPr lang="en-US" b="1" dirty="0"/>
            <a:t>1 in 4 adults living with a serious mental health condition also have a substance use disorder </a:t>
          </a:r>
          <a:endParaRPr lang="en-US" dirty="0"/>
        </a:p>
      </dgm:t>
    </dgm:pt>
    <dgm:pt modelId="{C135558C-D186-4A02-808C-51BDDF3590D4}" type="parTrans" cxnId="{0B1601EC-D47F-4020-A7A2-1B1B26FA667F}">
      <dgm:prSet/>
      <dgm:spPr/>
      <dgm:t>
        <a:bodyPr/>
        <a:lstStyle/>
        <a:p>
          <a:endParaRPr lang="en-US"/>
        </a:p>
      </dgm:t>
    </dgm:pt>
    <dgm:pt modelId="{55462C2B-1109-453B-9D1E-52C7356416F7}" type="sibTrans" cxnId="{0B1601EC-D47F-4020-A7A2-1B1B26FA667F}">
      <dgm:prSet/>
      <dgm:spPr/>
      <dgm:t>
        <a:bodyPr/>
        <a:lstStyle/>
        <a:p>
          <a:endParaRPr lang="en-US"/>
        </a:p>
      </dgm:t>
    </dgm:pt>
    <dgm:pt modelId="{E87FB7E0-3B20-45A6-AE6E-D194AD03ACE5}">
      <dgm:prSet/>
      <dgm:spPr/>
      <dgm:t>
        <a:bodyPr/>
        <a:lstStyle/>
        <a:p>
          <a:r>
            <a:rPr lang="en-US" b="1"/>
            <a:t>In 2023, 20.4 million adults had a substance use disorder and any mental illness </a:t>
          </a:r>
          <a:endParaRPr lang="en-US"/>
        </a:p>
      </dgm:t>
    </dgm:pt>
    <dgm:pt modelId="{7AD2F676-8949-4D5A-B022-354368AB19AA}" type="parTrans" cxnId="{55DD2991-2A7A-414A-BB58-263E862755A1}">
      <dgm:prSet/>
      <dgm:spPr/>
      <dgm:t>
        <a:bodyPr/>
        <a:lstStyle/>
        <a:p>
          <a:endParaRPr lang="en-US"/>
        </a:p>
      </dgm:t>
    </dgm:pt>
    <dgm:pt modelId="{7BAB17C5-46D5-4069-B23A-BFE5BAD142AE}" type="sibTrans" cxnId="{55DD2991-2A7A-414A-BB58-263E862755A1}">
      <dgm:prSet/>
      <dgm:spPr/>
      <dgm:t>
        <a:bodyPr/>
        <a:lstStyle/>
        <a:p>
          <a:endParaRPr lang="en-US"/>
        </a:p>
      </dgm:t>
    </dgm:pt>
    <dgm:pt modelId="{22834021-353A-48A5-8BCC-6BB575481191}">
      <dgm:prSet/>
      <dgm:spPr/>
      <dgm:t>
        <a:bodyPr/>
        <a:lstStyle/>
        <a:p>
          <a:r>
            <a:rPr lang="en-US" b="1"/>
            <a:t>In 2022 of individuals with opioid use disorder: 36.1% had depression, 29.1% had anxiety, 20.9% had ADHD, 18.1% had PTSD, and 8.7% had bipolar disorder</a:t>
          </a:r>
          <a:endParaRPr lang="en-US"/>
        </a:p>
      </dgm:t>
    </dgm:pt>
    <dgm:pt modelId="{B254416E-EAF1-492E-B72D-26FBAB2AE769}" type="parTrans" cxnId="{FEC6A319-AF7B-4631-AD35-135098B7CB06}">
      <dgm:prSet/>
      <dgm:spPr/>
      <dgm:t>
        <a:bodyPr/>
        <a:lstStyle/>
        <a:p>
          <a:endParaRPr lang="en-US"/>
        </a:p>
      </dgm:t>
    </dgm:pt>
    <dgm:pt modelId="{029636CD-27BC-48F8-AD8A-092492F4E8DC}" type="sibTrans" cxnId="{FEC6A319-AF7B-4631-AD35-135098B7CB06}">
      <dgm:prSet/>
      <dgm:spPr/>
      <dgm:t>
        <a:bodyPr/>
        <a:lstStyle/>
        <a:p>
          <a:endParaRPr lang="en-US"/>
        </a:p>
      </dgm:t>
    </dgm:pt>
    <dgm:pt modelId="{B7770733-A661-4E13-971D-85CD67675828}" type="pres">
      <dgm:prSet presAssocID="{D81BBB68-4A73-4545-8C1E-B28812BF0226}" presName="hierChild1" presStyleCnt="0">
        <dgm:presLayoutVars>
          <dgm:chPref val="1"/>
          <dgm:dir/>
          <dgm:animOne val="branch"/>
          <dgm:animLvl val="lvl"/>
          <dgm:resizeHandles/>
        </dgm:presLayoutVars>
      </dgm:prSet>
      <dgm:spPr/>
    </dgm:pt>
    <dgm:pt modelId="{5EC4A4D3-ACF0-46A0-BB77-E477D5C3609A}" type="pres">
      <dgm:prSet presAssocID="{F62C25FB-BDE5-47B9-A913-2C0A36BD6C1F}" presName="hierRoot1" presStyleCnt="0"/>
      <dgm:spPr/>
    </dgm:pt>
    <dgm:pt modelId="{56057AA5-CF5A-4086-931D-4A425726DC16}" type="pres">
      <dgm:prSet presAssocID="{F62C25FB-BDE5-47B9-A913-2C0A36BD6C1F}" presName="composite" presStyleCnt="0"/>
      <dgm:spPr/>
    </dgm:pt>
    <dgm:pt modelId="{920AFA31-49B6-48A3-8CB4-06FDA2D646F4}" type="pres">
      <dgm:prSet presAssocID="{F62C25FB-BDE5-47B9-A913-2C0A36BD6C1F}" presName="background" presStyleLbl="node0" presStyleIdx="0" presStyleCnt="3"/>
      <dgm:spPr/>
    </dgm:pt>
    <dgm:pt modelId="{C264F0C5-D820-47E1-B55D-36862414046C}" type="pres">
      <dgm:prSet presAssocID="{F62C25FB-BDE5-47B9-A913-2C0A36BD6C1F}" presName="text" presStyleLbl="fgAcc0" presStyleIdx="0" presStyleCnt="3">
        <dgm:presLayoutVars>
          <dgm:chPref val="3"/>
        </dgm:presLayoutVars>
      </dgm:prSet>
      <dgm:spPr/>
    </dgm:pt>
    <dgm:pt modelId="{9229F942-DBD2-42B9-81CA-244423BF15CC}" type="pres">
      <dgm:prSet presAssocID="{F62C25FB-BDE5-47B9-A913-2C0A36BD6C1F}" presName="hierChild2" presStyleCnt="0"/>
      <dgm:spPr/>
    </dgm:pt>
    <dgm:pt modelId="{D3D9F7AB-1389-47D6-8A20-9C9665777BB7}" type="pres">
      <dgm:prSet presAssocID="{E87FB7E0-3B20-45A6-AE6E-D194AD03ACE5}" presName="hierRoot1" presStyleCnt="0"/>
      <dgm:spPr/>
    </dgm:pt>
    <dgm:pt modelId="{DFCC0EDD-B365-4FBC-9DFF-4A23A6760721}" type="pres">
      <dgm:prSet presAssocID="{E87FB7E0-3B20-45A6-AE6E-D194AD03ACE5}" presName="composite" presStyleCnt="0"/>
      <dgm:spPr/>
    </dgm:pt>
    <dgm:pt modelId="{3340D85F-5F9B-4AD7-9E00-6478C163A9BA}" type="pres">
      <dgm:prSet presAssocID="{E87FB7E0-3B20-45A6-AE6E-D194AD03ACE5}" presName="background" presStyleLbl="node0" presStyleIdx="1" presStyleCnt="3"/>
      <dgm:spPr/>
    </dgm:pt>
    <dgm:pt modelId="{16405189-D161-4F60-9B89-0DCB9ABBC572}" type="pres">
      <dgm:prSet presAssocID="{E87FB7E0-3B20-45A6-AE6E-D194AD03ACE5}" presName="text" presStyleLbl="fgAcc0" presStyleIdx="1" presStyleCnt="3">
        <dgm:presLayoutVars>
          <dgm:chPref val="3"/>
        </dgm:presLayoutVars>
      </dgm:prSet>
      <dgm:spPr/>
    </dgm:pt>
    <dgm:pt modelId="{3BFA74C7-2CE2-44D0-9533-09AF56F747D7}" type="pres">
      <dgm:prSet presAssocID="{E87FB7E0-3B20-45A6-AE6E-D194AD03ACE5}" presName="hierChild2" presStyleCnt="0"/>
      <dgm:spPr/>
    </dgm:pt>
    <dgm:pt modelId="{6F732FFA-4DEE-4482-9E71-C07A7E76D7F9}" type="pres">
      <dgm:prSet presAssocID="{22834021-353A-48A5-8BCC-6BB575481191}" presName="hierRoot1" presStyleCnt="0"/>
      <dgm:spPr/>
    </dgm:pt>
    <dgm:pt modelId="{B4D2C3FC-9BD6-4E5A-872C-F39A2CAB3F93}" type="pres">
      <dgm:prSet presAssocID="{22834021-353A-48A5-8BCC-6BB575481191}" presName="composite" presStyleCnt="0"/>
      <dgm:spPr/>
    </dgm:pt>
    <dgm:pt modelId="{884437B7-730F-4BB6-9D50-C5FCF02382CE}" type="pres">
      <dgm:prSet presAssocID="{22834021-353A-48A5-8BCC-6BB575481191}" presName="background" presStyleLbl="node0" presStyleIdx="2" presStyleCnt="3"/>
      <dgm:spPr/>
    </dgm:pt>
    <dgm:pt modelId="{05C76E23-0A67-4CB4-A4AC-C66ABC808822}" type="pres">
      <dgm:prSet presAssocID="{22834021-353A-48A5-8BCC-6BB575481191}" presName="text" presStyleLbl="fgAcc0" presStyleIdx="2" presStyleCnt="3">
        <dgm:presLayoutVars>
          <dgm:chPref val="3"/>
        </dgm:presLayoutVars>
      </dgm:prSet>
      <dgm:spPr/>
    </dgm:pt>
    <dgm:pt modelId="{9A25E84F-6B9E-4276-88A5-5234D08F0017}" type="pres">
      <dgm:prSet presAssocID="{22834021-353A-48A5-8BCC-6BB575481191}" presName="hierChild2" presStyleCnt="0"/>
      <dgm:spPr/>
    </dgm:pt>
  </dgm:ptLst>
  <dgm:cxnLst>
    <dgm:cxn modelId="{1DD36F08-5E60-4A3B-ACEF-30EC2E166E3B}" type="presOf" srcId="{22834021-353A-48A5-8BCC-6BB575481191}" destId="{05C76E23-0A67-4CB4-A4AC-C66ABC808822}" srcOrd="0" destOrd="0" presId="urn:microsoft.com/office/officeart/2005/8/layout/hierarchy1"/>
    <dgm:cxn modelId="{FEC6A319-AF7B-4631-AD35-135098B7CB06}" srcId="{D81BBB68-4A73-4545-8C1E-B28812BF0226}" destId="{22834021-353A-48A5-8BCC-6BB575481191}" srcOrd="2" destOrd="0" parTransId="{B254416E-EAF1-492E-B72D-26FBAB2AE769}" sibTransId="{029636CD-27BC-48F8-AD8A-092492F4E8DC}"/>
    <dgm:cxn modelId="{56A36E5D-980E-49A5-837D-EBB1B0824666}" type="presOf" srcId="{D81BBB68-4A73-4545-8C1E-B28812BF0226}" destId="{B7770733-A661-4E13-971D-85CD67675828}" srcOrd="0" destOrd="0" presId="urn:microsoft.com/office/officeart/2005/8/layout/hierarchy1"/>
    <dgm:cxn modelId="{55DD2991-2A7A-414A-BB58-263E862755A1}" srcId="{D81BBB68-4A73-4545-8C1E-B28812BF0226}" destId="{E87FB7E0-3B20-45A6-AE6E-D194AD03ACE5}" srcOrd="1" destOrd="0" parTransId="{7AD2F676-8949-4D5A-B022-354368AB19AA}" sibTransId="{7BAB17C5-46D5-4069-B23A-BFE5BAD142AE}"/>
    <dgm:cxn modelId="{E6F68E93-C9E2-4970-8F62-BE3934FA1B77}" type="presOf" srcId="{F62C25FB-BDE5-47B9-A913-2C0A36BD6C1F}" destId="{C264F0C5-D820-47E1-B55D-36862414046C}" srcOrd="0" destOrd="0" presId="urn:microsoft.com/office/officeart/2005/8/layout/hierarchy1"/>
    <dgm:cxn modelId="{77AA28D1-7E58-457E-AC43-68D2D032BB5E}" type="presOf" srcId="{E87FB7E0-3B20-45A6-AE6E-D194AD03ACE5}" destId="{16405189-D161-4F60-9B89-0DCB9ABBC572}" srcOrd="0" destOrd="0" presId="urn:microsoft.com/office/officeart/2005/8/layout/hierarchy1"/>
    <dgm:cxn modelId="{0B1601EC-D47F-4020-A7A2-1B1B26FA667F}" srcId="{D81BBB68-4A73-4545-8C1E-B28812BF0226}" destId="{F62C25FB-BDE5-47B9-A913-2C0A36BD6C1F}" srcOrd="0" destOrd="0" parTransId="{C135558C-D186-4A02-808C-51BDDF3590D4}" sibTransId="{55462C2B-1109-453B-9D1E-52C7356416F7}"/>
    <dgm:cxn modelId="{BA583E31-9777-458D-87FA-9427156561B6}" type="presParOf" srcId="{B7770733-A661-4E13-971D-85CD67675828}" destId="{5EC4A4D3-ACF0-46A0-BB77-E477D5C3609A}" srcOrd="0" destOrd="0" presId="urn:microsoft.com/office/officeart/2005/8/layout/hierarchy1"/>
    <dgm:cxn modelId="{43619AED-B8BA-4528-9671-53B40D264D4D}" type="presParOf" srcId="{5EC4A4D3-ACF0-46A0-BB77-E477D5C3609A}" destId="{56057AA5-CF5A-4086-931D-4A425726DC16}" srcOrd="0" destOrd="0" presId="urn:microsoft.com/office/officeart/2005/8/layout/hierarchy1"/>
    <dgm:cxn modelId="{5896B129-66D5-480E-BFE1-1C9AC4AED822}" type="presParOf" srcId="{56057AA5-CF5A-4086-931D-4A425726DC16}" destId="{920AFA31-49B6-48A3-8CB4-06FDA2D646F4}" srcOrd="0" destOrd="0" presId="urn:microsoft.com/office/officeart/2005/8/layout/hierarchy1"/>
    <dgm:cxn modelId="{E4E8BC03-6084-4535-A777-14E0ED621EF5}" type="presParOf" srcId="{56057AA5-CF5A-4086-931D-4A425726DC16}" destId="{C264F0C5-D820-47E1-B55D-36862414046C}" srcOrd="1" destOrd="0" presId="urn:microsoft.com/office/officeart/2005/8/layout/hierarchy1"/>
    <dgm:cxn modelId="{DB83CC0B-AC7F-40D9-86B0-955AD3BB20F6}" type="presParOf" srcId="{5EC4A4D3-ACF0-46A0-BB77-E477D5C3609A}" destId="{9229F942-DBD2-42B9-81CA-244423BF15CC}" srcOrd="1" destOrd="0" presId="urn:microsoft.com/office/officeart/2005/8/layout/hierarchy1"/>
    <dgm:cxn modelId="{73C7190B-B7F1-4E81-B6C9-5FAD0E6213AB}" type="presParOf" srcId="{B7770733-A661-4E13-971D-85CD67675828}" destId="{D3D9F7AB-1389-47D6-8A20-9C9665777BB7}" srcOrd="1" destOrd="0" presId="urn:microsoft.com/office/officeart/2005/8/layout/hierarchy1"/>
    <dgm:cxn modelId="{3DF23950-592A-4EB0-954C-6D4DD4A4B54E}" type="presParOf" srcId="{D3D9F7AB-1389-47D6-8A20-9C9665777BB7}" destId="{DFCC0EDD-B365-4FBC-9DFF-4A23A6760721}" srcOrd="0" destOrd="0" presId="urn:microsoft.com/office/officeart/2005/8/layout/hierarchy1"/>
    <dgm:cxn modelId="{A43A57B4-FA47-4386-ADF1-FD75D9AFF7B6}" type="presParOf" srcId="{DFCC0EDD-B365-4FBC-9DFF-4A23A6760721}" destId="{3340D85F-5F9B-4AD7-9E00-6478C163A9BA}" srcOrd="0" destOrd="0" presId="urn:microsoft.com/office/officeart/2005/8/layout/hierarchy1"/>
    <dgm:cxn modelId="{9CA28B61-1675-4FBF-966C-ABE8399E4144}" type="presParOf" srcId="{DFCC0EDD-B365-4FBC-9DFF-4A23A6760721}" destId="{16405189-D161-4F60-9B89-0DCB9ABBC572}" srcOrd="1" destOrd="0" presId="urn:microsoft.com/office/officeart/2005/8/layout/hierarchy1"/>
    <dgm:cxn modelId="{59A6A1A1-C670-4358-BF9B-89B8341049FE}" type="presParOf" srcId="{D3D9F7AB-1389-47D6-8A20-9C9665777BB7}" destId="{3BFA74C7-2CE2-44D0-9533-09AF56F747D7}" srcOrd="1" destOrd="0" presId="urn:microsoft.com/office/officeart/2005/8/layout/hierarchy1"/>
    <dgm:cxn modelId="{08C788E1-BE21-42AF-93D5-178F39E81FBF}" type="presParOf" srcId="{B7770733-A661-4E13-971D-85CD67675828}" destId="{6F732FFA-4DEE-4482-9E71-C07A7E76D7F9}" srcOrd="2" destOrd="0" presId="urn:microsoft.com/office/officeart/2005/8/layout/hierarchy1"/>
    <dgm:cxn modelId="{3A30DE65-851D-413C-B3C5-69B79C480755}" type="presParOf" srcId="{6F732FFA-4DEE-4482-9E71-C07A7E76D7F9}" destId="{B4D2C3FC-9BD6-4E5A-872C-F39A2CAB3F93}" srcOrd="0" destOrd="0" presId="urn:microsoft.com/office/officeart/2005/8/layout/hierarchy1"/>
    <dgm:cxn modelId="{9C03C067-193D-496D-BB3B-E550B907E423}" type="presParOf" srcId="{B4D2C3FC-9BD6-4E5A-872C-F39A2CAB3F93}" destId="{884437B7-730F-4BB6-9D50-C5FCF02382CE}" srcOrd="0" destOrd="0" presId="urn:microsoft.com/office/officeart/2005/8/layout/hierarchy1"/>
    <dgm:cxn modelId="{49CCA667-F9B6-41C2-9313-21CFE2195B21}" type="presParOf" srcId="{B4D2C3FC-9BD6-4E5A-872C-F39A2CAB3F93}" destId="{05C76E23-0A67-4CB4-A4AC-C66ABC808822}" srcOrd="1" destOrd="0" presId="urn:microsoft.com/office/officeart/2005/8/layout/hierarchy1"/>
    <dgm:cxn modelId="{5219C577-05A2-4AA7-BCF0-FDC7D80BCEEF}" type="presParOf" srcId="{6F732FFA-4DEE-4482-9E71-C07A7E76D7F9}" destId="{9A25E84F-6B9E-4276-88A5-5234D08F001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C9055-DC2A-4EE3-A047-60E695E40B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102EA3-51FA-4AA7-AFC1-EA61A233E9BD}">
      <dgm:prSet custT="1"/>
      <dgm:spPr/>
      <dgm:t>
        <a:bodyPr/>
        <a:lstStyle/>
        <a:p>
          <a:r>
            <a:rPr lang="en-US" sz="1800" b="1" dirty="0"/>
            <a:t>In a 2019 survey, 7% of women reported using prescription opioids during pregnancy, and 1 in 5 of these women reported misusing a prescription opioid.</a:t>
          </a:r>
          <a:endParaRPr lang="en-US" sz="1800" dirty="0"/>
        </a:p>
      </dgm:t>
    </dgm:pt>
    <dgm:pt modelId="{B4567CA2-2F58-4B1E-9133-C78097A7416F}" type="parTrans" cxnId="{698753C4-6A81-4610-B83B-D28EC53E35B6}">
      <dgm:prSet/>
      <dgm:spPr/>
      <dgm:t>
        <a:bodyPr/>
        <a:lstStyle/>
        <a:p>
          <a:endParaRPr lang="en-US"/>
        </a:p>
      </dgm:t>
    </dgm:pt>
    <dgm:pt modelId="{0D500810-5EC4-4955-B067-72F30EDC7C7B}" type="sibTrans" cxnId="{698753C4-6A81-4610-B83B-D28EC53E35B6}">
      <dgm:prSet/>
      <dgm:spPr/>
      <dgm:t>
        <a:bodyPr/>
        <a:lstStyle/>
        <a:p>
          <a:endParaRPr lang="en-US"/>
        </a:p>
      </dgm:t>
    </dgm:pt>
    <dgm:pt modelId="{3CE118AA-9A9F-468B-9695-C3858349CDE2}">
      <dgm:prSet/>
      <dgm:spPr/>
      <dgm:t>
        <a:bodyPr/>
        <a:lstStyle/>
        <a:p>
          <a:r>
            <a:rPr lang="en-US" sz="1800" b="1" dirty="0"/>
            <a:t>Opioid related diagnoses at delivery increased by 131% between 2010 and 2017.</a:t>
          </a:r>
          <a:endParaRPr lang="en-US" sz="1800" dirty="0"/>
        </a:p>
      </dgm:t>
    </dgm:pt>
    <dgm:pt modelId="{2E054476-2A1B-46EC-B44F-E043ED24A745}" type="parTrans" cxnId="{642C44BE-194F-4531-8EDD-A4FF89DEA3DB}">
      <dgm:prSet/>
      <dgm:spPr/>
      <dgm:t>
        <a:bodyPr/>
        <a:lstStyle/>
        <a:p>
          <a:endParaRPr lang="en-US"/>
        </a:p>
      </dgm:t>
    </dgm:pt>
    <dgm:pt modelId="{AF6A87B9-9F4A-4421-BAE7-9D92DD75859A}" type="sibTrans" cxnId="{642C44BE-194F-4531-8EDD-A4FF89DEA3DB}">
      <dgm:prSet/>
      <dgm:spPr/>
      <dgm:t>
        <a:bodyPr/>
        <a:lstStyle/>
        <a:p>
          <a:endParaRPr lang="en-US"/>
        </a:p>
      </dgm:t>
    </dgm:pt>
    <dgm:pt modelId="{75B7272A-4A55-45A4-8FD6-81916A39D584}">
      <dgm:prSet/>
      <dgm:spPr/>
      <dgm:t>
        <a:bodyPr/>
        <a:lstStyle/>
        <a:p>
          <a:r>
            <a:rPr lang="en-US" sz="1800" b="1" dirty="0"/>
            <a:t>Overprescribing and leftover medications after delivery results in approximately 20 million opioid tablets available for misuse.</a:t>
          </a:r>
          <a:endParaRPr lang="en-US" sz="1800" dirty="0"/>
        </a:p>
      </dgm:t>
    </dgm:pt>
    <dgm:pt modelId="{AEEE5976-28CE-4449-8317-0D430395E55A}" type="parTrans" cxnId="{C1316D29-7957-48B3-9E68-DD09ACEABEA4}">
      <dgm:prSet/>
      <dgm:spPr/>
      <dgm:t>
        <a:bodyPr/>
        <a:lstStyle/>
        <a:p>
          <a:endParaRPr lang="en-US"/>
        </a:p>
      </dgm:t>
    </dgm:pt>
    <dgm:pt modelId="{D04F6A9C-32A1-4D4E-9859-84985F62B299}" type="sibTrans" cxnId="{C1316D29-7957-48B3-9E68-DD09ACEABEA4}">
      <dgm:prSet/>
      <dgm:spPr/>
      <dgm:t>
        <a:bodyPr/>
        <a:lstStyle/>
        <a:p>
          <a:endParaRPr lang="en-US"/>
        </a:p>
      </dgm:t>
    </dgm:pt>
    <dgm:pt modelId="{26B97338-EB93-4221-8C77-FB42E12E8CF4}">
      <dgm:prSet/>
      <dgm:spPr/>
      <dgm:t>
        <a:bodyPr/>
        <a:lstStyle/>
        <a:p>
          <a:pPr rtl="0"/>
          <a:r>
            <a:rPr lang="en-US" sz="1800" b="1" dirty="0"/>
            <a:t>In 2019, 25.6% of PRAMs respondents reported postpartum substance use, 5.9% reported polysubstance use. </a:t>
          </a:r>
          <a:endParaRPr lang="en-US" sz="1800" b="0" dirty="0">
            <a:latin typeface="Century Gothic" panose="020B0502020202020204"/>
          </a:endParaRPr>
        </a:p>
      </dgm:t>
    </dgm:pt>
    <dgm:pt modelId="{DA4B5560-5F68-42B7-91C8-7CF78FF92E6D}" type="parTrans" cxnId="{168CC56C-AA28-4DD9-8504-DEB021639532}">
      <dgm:prSet/>
      <dgm:spPr/>
      <dgm:t>
        <a:bodyPr/>
        <a:lstStyle/>
        <a:p>
          <a:endParaRPr lang="en-US"/>
        </a:p>
      </dgm:t>
    </dgm:pt>
    <dgm:pt modelId="{03D8F8D5-EE9F-4461-A230-2F13E94F210A}" type="sibTrans" cxnId="{168CC56C-AA28-4DD9-8504-DEB021639532}">
      <dgm:prSet/>
      <dgm:spPr/>
      <dgm:t>
        <a:bodyPr/>
        <a:lstStyle/>
        <a:p>
          <a:endParaRPr lang="en-US"/>
        </a:p>
      </dgm:t>
    </dgm:pt>
    <dgm:pt modelId="{E764BFBD-3953-4A52-8096-0F3941CB5FFB}">
      <dgm:prSet phldr="0"/>
      <dgm:spPr/>
      <dgm:t>
        <a:bodyPr/>
        <a:lstStyle/>
        <a:p>
          <a:r>
            <a:rPr lang="en-US" sz="1800" b="1" dirty="0"/>
            <a:t>Higher substance use prevalence was associated with depression, anxiety, ACEs, and stressful life events. </a:t>
          </a:r>
          <a:endParaRPr lang="en-US" dirty="0"/>
        </a:p>
      </dgm:t>
    </dgm:pt>
    <dgm:pt modelId="{00E413BB-7A95-43E2-807B-D2C7C702E29D}" type="parTrans" cxnId="{0E34BD39-AE49-4771-98F5-D127DF369005}">
      <dgm:prSet/>
      <dgm:spPr/>
    </dgm:pt>
    <dgm:pt modelId="{28E88FAB-6AA4-4605-B8C7-BCB3A05A90BA}" type="sibTrans" cxnId="{0E34BD39-AE49-4771-98F5-D127DF369005}">
      <dgm:prSet/>
      <dgm:spPr/>
    </dgm:pt>
    <dgm:pt modelId="{58D65E45-365D-4446-8F4D-135E317881D3}" type="pres">
      <dgm:prSet presAssocID="{ED6C9055-DC2A-4EE3-A047-60E695E40BD0}" presName="linear" presStyleCnt="0">
        <dgm:presLayoutVars>
          <dgm:animLvl val="lvl"/>
          <dgm:resizeHandles val="exact"/>
        </dgm:presLayoutVars>
      </dgm:prSet>
      <dgm:spPr/>
    </dgm:pt>
    <dgm:pt modelId="{8842233D-4D72-4326-9615-5A0DDDEA0354}" type="pres">
      <dgm:prSet presAssocID="{3F102EA3-51FA-4AA7-AFC1-EA61A233E9BD}" presName="parentText" presStyleLbl="node1" presStyleIdx="0" presStyleCnt="5">
        <dgm:presLayoutVars>
          <dgm:chMax val="0"/>
          <dgm:bulletEnabled val="1"/>
        </dgm:presLayoutVars>
      </dgm:prSet>
      <dgm:spPr/>
    </dgm:pt>
    <dgm:pt modelId="{D09A8CC0-F9DE-4F29-B91C-A207B56374E2}" type="pres">
      <dgm:prSet presAssocID="{0D500810-5EC4-4955-B067-72F30EDC7C7B}" presName="spacer" presStyleCnt="0"/>
      <dgm:spPr/>
    </dgm:pt>
    <dgm:pt modelId="{EE782E0C-B220-45B4-A511-40FBB942E7F0}" type="pres">
      <dgm:prSet presAssocID="{3CE118AA-9A9F-468B-9695-C3858349CDE2}" presName="parentText" presStyleLbl="node1" presStyleIdx="1" presStyleCnt="5">
        <dgm:presLayoutVars>
          <dgm:chMax val="0"/>
          <dgm:bulletEnabled val="1"/>
        </dgm:presLayoutVars>
      </dgm:prSet>
      <dgm:spPr/>
    </dgm:pt>
    <dgm:pt modelId="{B232C991-E854-455B-B907-68A15E5E2B23}" type="pres">
      <dgm:prSet presAssocID="{AF6A87B9-9F4A-4421-BAE7-9D92DD75859A}" presName="spacer" presStyleCnt="0"/>
      <dgm:spPr/>
    </dgm:pt>
    <dgm:pt modelId="{EB879EDE-66E6-4A0D-BF12-03735BA407B3}" type="pres">
      <dgm:prSet presAssocID="{75B7272A-4A55-45A4-8FD6-81916A39D584}" presName="parentText" presStyleLbl="node1" presStyleIdx="2" presStyleCnt="5">
        <dgm:presLayoutVars>
          <dgm:chMax val="0"/>
          <dgm:bulletEnabled val="1"/>
        </dgm:presLayoutVars>
      </dgm:prSet>
      <dgm:spPr/>
    </dgm:pt>
    <dgm:pt modelId="{1E622F67-C61E-4D42-B9C4-8826E7653D98}" type="pres">
      <dgm:prSet presAssocID="{D04F6A9C-32A1-4D4E-9859-84985F62B299}" presName="spacer" presStyleCnt="0"/>
      <dgm:spPr/>
    </dgm:pt>
    <dgm:pt modelId="{F24023D7-B369-43B9-A0DA-C6A150030F9F}" type="pres">
      <dgm:prSet presAssocID="{26B97338-EB93-4221-8C77-FB42E12E8CF4}" presName="parentText" presStyleLbl="node1" presStyleIdx="3" presStyleCnt="5">
        <dgm:presLayoutVars>
          <dgm:chMax val="0"/>
          <dgm:bulletEnabled val="1"/>
        </dgm:presLayoutVars>
      </dgm:prSet>
      <dgm:spPr/>
    </dgm:pt>
    <dgm:pt modelId="{700F429B-E850-4D62-AD77-569793987776}" type="pres">
      <dgm:prSet presAssocID="{03D8F8D5-EE9F-4461-A230-2F13E94F210A}" presName="spacer" presStyleCnt="0"/>
      <dgm:spPr/>
    </dgm:pt>
    <dgm:pt modelId="{BBE0A786-0512-4C9A-AC1D-EF2DC77463C4}" type="pres">
      <dgm:prSet presAssocID="{E764BFBD-3953-4A52-8096-0F3941CB5FFB}" presName="parentText" presStyleLbl="node1" presStyleIdx="4" presStyleCnt="5">
        <dgm:presLayoutVars>
          <dgm:chMax val="0"/>
          <dgm:bulletEnabled val="1"/>
        </dgm:presLayoutVars>
      </dgm:prSet>
      <dgm:spPr/>
    </dgm:pt>
  </dgm:ptLst>
  <dgm:cxnLst>
    <dgm:cxn modelId="{C1316D29-7957-48B3-9E68-DD09ACEABEA4}" srcId="{ED6C9055-DC2A-4EE3-A047-60E695E40BD0}" destId="{75B7272A-4A55-45A4-8FD6-81916A39D584}" srcOrd="2" destOrd="0" parTransId="{AEEE5976-28CE-4449-8317-0D430395E55A}" sibTransId="{D04F6A9C-32A1-4D4E-9859-84985F62B299}"/>
    <dgm:cxn modelId="{26E29229-5CFB-4501-BE05-E57B95D09800}" type="presOf" srcId="{3F102EA3-51FA-4AA7-AFC1-EA61A233E9BD}" destId="{8842233D-4D72-4326-9615-5A0DDDEA0354}" srcOrd="0" destOrd="0" presId="urn:microsoft.com/office/officeart/2005/8/layout/vList2"/>
    <dgm:cxn modelId="{0E34BD39-AE49-4771-98F5-D127DF369005}" srcId="{ED6C9055-DC2A-4EE3-A047-60E695E40BD0}" destId="{E764BFBD-3953-4A52-8096-0F3941CB5FFB}" srcOrd="4" destOrd="0" parTransId="{00E413BB-7A95-43E2-807B-D2C7C702E29D}" sibTransId="{28E88FAB-6AA4-4605-B8C7-BCB3A05A90BA}"/>
    <dgm:cxn modelId="{9862983C-1F8C-44E4-AA4C-00071CDD00F7}" type="presOf" srcId="{75B7272A-4A55-45A4-8FD6-81916A39D584}" destId="{EB879EDE-66E6-4A0D-BF12-03735BA407B3}" srcOrd="0" destOrd="0" presId="urn:microsoft.com/office/officeart/2005/8/layout/vList2"/>
    <dgm:cxn modelId="{60C66D6B-1507-4E50-9E09-12A032D15061}" type="presOf" srcId="{E764BFBD-3953-4A52-8096-0F3941CB5FFB}" destId="{BBE0A786-0512-4C9A-AC1D-EF2DC77463C4}" srcOrd="0" destOrd="0" presId="urn:microsoft.com/office/officeart/2005/8/layout/vList2"/>
    <dgm:cxn modelId="{168CC56C-AA28-4DD9-8504-DEB021639532}" srcId="{ED6C9055-DC2A-4EE3-A047-60E695E40BD0}" destId="{26B97338-EB93-4221-8C77-FB42E12E8CF4}" srcOrd="3" destOrd="0" parTransId="{DA4B5560-5F68-42B7-91C8-7CF78FF92E6D}" sibTransId="{03D8F8D5-EE9F-4461-A230-2F13E94F210A}"/>
    <dgm:cxn modelId="{7043A3A0-ACB1-4DE8-A24E-2222E5E72D64}" type="presOf" srcId="{26B97338-EB93-4221-8C77-FB42E12E8CF4}" destId="{F24023D7-B369-43B9-A0DA-C6A150030F9F}" srcOrd="0" destOrd="0" presId="urn:microsoft.com/office/officeart/2005/8/layout/vList2"/>
    <dgm:cxn modelId="{642C44BE-194F-4531-8EDD-A4FF89DEA3DB}" srcId="{ED6C9055-DC2A-4EE3-A047-60E695E40BD0}" destId="{3CE118AA-9A9F-468B-9695-C3858349CDE2}" srcOrd="1" destOrd="0" parTransId="{2E054476-2A1B-46EC-B44F-E043ED24A745}" sibTransId="{AF6A87B9-9F4A-4421-BAE7-9D92DD75859A}"/>
    <dgm:cxn modelId="{698753C4-6A81-4610-B83B-D28EC53E35B6}" srcId="{ED6C9055-DC2A-4EE3-A047-60E695E40BD0}" destId="{3F102EA3-51FA-4AA7-AFC1-EA61A233E9BD}" srcOrd="0" destOrd="0" parTransId="{B4567CA2-2F58-4B1E-9133-C78097A7416F}" sibTransId="{0D500810-5EC4-4955-B067-72F30EDC7C7B}"/>
    <dgm:cxn modelId="{56022BF1-CF32-4BB4-B3B7-03338B26A9C7}" type="presOf" srcId="{ED6C9055-DC2A-4EE3-A047-60E695E40BD0}" destId="{58D65E45-365D-4446-8F4D-135E317881D3}" srcOrd="0" destOrd="0" presId="urn:microsoft.com/office/officeart/2005/8/layout/vList2"/>
    <dgm:cxn modelId="{CCA1EFFF-45FD-434A-9E0C-C5A411CFE5E5}" type="presOf" srcId="{3CE118AA-9A9F-468B-9695-C3858349CDE2}" destId="{EE782E0C-B220-45B4-A511-40FBB942E7F0}" srcOrd="0" destOrd="0" presId="urn:microsoft.com/office/officeart/2005/8/layout/vList2"/>
    <dgm:cxn modelId="{029D2813-FC71-4A03-A0E9-9694B7FA9C25}" type="presParOf" srcId="{58D65E45-365D-4446-8F4D-135E317881D3}" destId="{8842233D-4D72-4326-9615-5A0DDDEA0354}" srcOrd="0" destOrd="0" presId="urn:microsoft.com/office/officeart/2005/8/layout/vList2"/>
    <dgm:cxn modelId="{BDBE9978-8DCA-44EC-B6A4-5DADE1F68A6A}" type="presParOf" srcId="{58D65E45-365D-4446-8F4D-135E317881D3}" destId="{D09A8CC0-F9DE-4F29-B91C-A207B56374E2}" srcOrd="1" destOrd="0" presId="urn:microsoft.com/office/officeart/2005/8/layout/vList2"/>
    <dgm:cxn modelId="{6E6D6AA1-7317-4F73-BE0B-0438485E806F}" type="presParOf" srcId="{58D65E45-365D-4446-8F4D-135E317881D3}" destId="{EE782E0C-B220-45B4-A511-40FBB942E7F0}" srcOrd="2" destOrd="0" presId="urn:microsoft.com/office/officeart/2005/8/layout/vList2"/>
    <dgm:cxn modelId="{24C570B3-4C42-466F-8BC7-DCEE872F15B1}" type="presParOf" srcId="{58D65E45-365D-4446-8F4D-135E317881D3}" destId="{B232C991-E854-455B-B907-68A15E5E2B23}" srcOrd="3" destOrd="0" presId="urn:microsoft.com/office/officeart/2005/8/layout/vList2"/>
    <dgm:cxn modelId="{D2212D39-0229-43A7-A234-34364BA6F247}" type="presParOf" srcId="{58D65E45-365D-4446-8F4D-135E317881D3}" destId="{EB879EDE-66E6-4A0D-BF12-03735BA407B3}" srcOrd="4" destOrd="0" presId="urn:microsoft.com/office/officeart/2005/8/layout/vList2"/>
    <dgm:cxn modelId="{BB2F17A3-1E9E-429F-85B1-DDDC7C7FCEF1}" type="presParOf" srcId="{58D65E45-365D-4446-8F4D-135E317881D3}" destId="{1E622F67-C61E-4D42-B9C4-8826E7653D98}" srcOrd="5" destOrd="0" presId="urn:microsoft.com/office/officeart/2005/8/layout/vList2"/>
    <dgm:cxn modelId="{00B1B252-0EB8-4D14-AEC6-E19BD04DAA10}" type="presParOf" srcId="{58D65E45-365D-4446-8F4D-135E317881D3}" destId="{F24023D7-B369-43B9-A0DA-C6A150030F9F}" srcOrd="6" destOrd="0" presId="urn:microsoft.com/office/officeart/2005/8/layout/vList2"/>
    <dgm:cxn modelId="{16AD442D-E49F-401D-AA39-60B4DBB3D88F}" type="presParOf" srcId="{58D65E45-365D-4446-8F4D-135E317881D3}" destId="{700F429B-E850-4D62-AD77-569793987776}" srcOrd="7" destOrd="0" presId="urn:microsoft.com/office/officeart/2005/8/layout/vList2"/>
    <dgm:cxn modelId="{E85510E3-35F8-4170-BC95-FAC877E27C79}" type="presParOf" srcId="{58D65E45-365D-4446-8F4D-135E317881D3}" destId="{BBE0A786-0512-4C9A-AC1D-EF2DC77463C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AFA31-49B6-48A3-8CB4-06FDA2D646F4}">
      <dsp:nvSpPr>
        <dsp:cNvPr id="0" name=""/>
        <dsp:cNvSpPr/>
      </dsp:nvSpPr>
      <dsp:spPr>
        <a:xfrm>
          <a:off x="0" y="498991"/>
          <a:ext cx="3233395" cy="20532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4F0C5-D820-47E1-B55D-36862414046C}">
      <dsp:nvSpPr>
        <dsp:cNvPr id="0" name=""/>
        <dsp:cNvSpPr/>
      </dsp:nvSpPr>
      <dsp:spPr>
        <a:xfrm>
          <a:off x="359266" y="840294"/>
          <a:ext cx="3233395" cy="20532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 in 4 adults living with a serious mental health condition also have a substance use disorder </a:t>
          </a:r>
          <a:endParaRPr lang="en-US" sz="1800" kern="1200" dirty="0"/>
        </a:p>
      </dsp:txBody>
      <dsp:txXfrm>
        <a:off x="419402" y="900430"/>
        <a:ext cx="3113123" cy="1932933"/>
      </dsp:txXfrm>
    </dsp:sp>
    <dsp:sp modelId="{3340D85F-5F9B-4AD7-9E00-6478C163A9BA}">
      <dsp:nvSpPr>
        <dsp:cNvPr id="0" name=""/>
        <dsp:cNvSpPr/>
      </dsp:nvSpPr>
      <dsp:spPr>
        <a:xfrm>
          <a:off x="3951927" y="498991"/>
          <a:ext cx="3233395" cy="20532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05189-D161-4F60-9B89-0DCB9ABBC572}">
      <dsp:nvSpPr>
        <dsp:cNvPr id="0" name=""/>
        <dsp:cNvSpPr/>
      </dsp:nvSpPr>
      <dsp:spPr>
        <a:xfrm>
          <a:off x="4311193" y="840294"/>
          <a:ext cx="3233395" cy="20532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In 2023, 20.4 million adults had a substance use disorder and any mental illness </a:t>
          </a:r>
          <a:endParaRPr lang="en-US" sz="1800" kern="1200"/>
        </a:p>
      </dsp:txBody>
      <dsp:txXfrm>
        <a:off x="4371329" y="900430"/>
        <a:ext cx="3113123" cy="1932933"/>
      </dsp:txXfrm>
    </dsp:sp>
    <dsp:sp modelId="{884437B7-730F-4BB6-9D50-C5FCF02382CE}">
      <dsp:nvSpPr>
        <dsp:cNvPr id="0" name=""/>
        <dsp:cNvSpPr/>
      </dsp:nvSpPr>
      <dsp:spPr>
        <a:xfrm>
          <a:off x="7903854" y="498991"/>
          <a:ext cx="3233395" cy="20532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76E23-0A67-4CB4-A4AC-C66ABC808822}">
      <dsp:nvSpPr>
        <dsp:cNvPr id="0" name=""/>
        <dsp:cNvSpPr/>
      </dsp:nvSpPr>
      <dsp:spPr>
        <a:xfrm>
          <a:off x="8263120" y="840294"/>
          <a:ext cx="3233395" cy="20532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In 2022 of individuals with opioid use disorder: 36.1% had depression, 29.1% had anxiety, 20.9% had ADHD, 18.1% had PTSD, and 8.7% had bipolar disorder</a:t>
          </a:r>
          <a:endParaRPr lang="en-US" sz="1800" kern="1200"/>
        </a:p>
      </dsp:txBody>
      <dsp:txXfrm>
        <a:off x="8323256" y="900430"/>
        <a:ext cx="3113123" cy="1932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2233D-4D72-4326-9615-5A0DDDEA0354}">
      <dsp:nvSpPr>
        <dsp:cNvPr id="0" name=""/>
        <dsp:cNvSpPr/>
      </dsp:nvSpPr>
      <dsp:spPr>
        <a:xfrm>
          <a:off x="0" y="6515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In a 2019 survey, 7% of women reported using prescription opioids during pregnancy, and 1 in 5 of these women reported misusing a prescription opioid.</a:t>
          </a:r>
          <a:endParaRPr lang="en-US" sz="1800" kern="1200" dirty="0"/>
        </a:p>
      </dsp:txBody>
      <dsp:txXfrm>
        <a:off x="36896" y="102052"/>
        <a:ext cx="11422724" cy="682028"/>
      </dsp:txXfrm>
    </dsp:sp>
    <dsp:sp modelId="{EE782E0C-B220-45B4-A511-40FBB942E7F0}">
      <dsp:nvSpPr>
        <dsp:cNvPr id="0" name=""/>
        <dsp:cNvSpPr/>
      </dsp:nvSpPr>
      <dsp:spPr>
        <a:xfrm>
          <a:off x="0" y="87569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Opioid related diagnoses at delivery increased by 131% between 2010 and 2017.</a:t>
          </a:r>
          <a:endParaRPr lang="en-US" sz="1900" kern="1200" dirty="0"/>
        </a:p>
      </dsp:txBody>
      <dsp:txXfrm>
        <a:off x="36896" y="912592"/>
        <a:ext cx="11422724" cy="682028"/>
      </dsp:txXfrm>
    </dsp:sp>
    <dsp:sp modelId="{EB879EDE-66E6-4A0D-BF12-03735BA407B3}">
      <dsp:nvSpPr>
        <dsp:cNvPr id="0" name=""/>
        <dsp:cNvSpPr/>
      </dsp:nvSpPr>
      <dsp:spPr>
        <a:xfrm>
          <a:off x="0" y="168623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Overprescribing and leftover medications after delivery results in approximately 20 million opioid tablets available for misuse.</a:t>
          </a:r>
          <a:endParaRPr lang="en-US" sz="1900" kern="1200" dirty="0"/>
        </a:p>
      </dsp:txBody>
      <dsp:txXfrm>
        <a:off x="36896" y="1723132"/>
        <a:ext cx="11422724" cy="682028"/>
      </dsp:txXfrm>
    </dsp:sp>
    <dsp:sp modelId="{F24023D7-B369-43B9-A0DA-C6A150030F9F}">
      <dsp:nvSpPr>
        <dsp:cNvPr id="0" name=""/>
        <dsp:cNvSpPr/>
      </dsp:nvSpPr>
      <dsp:spPr>
        <a:xfrm>
          <a:off x="0" y="249677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t>In 2019, 25.6% of PRAMs respondents reported postpartum substance use, 5.9% reported polysubstance use. </a:t>
          </a:r>
          <a:endParaRPr lang="en-US" sz="1900" b="0" kern="1200" dirty="0">
            <a:latin typeface="Century Gothic" panose="020B0502020202020204"/>
          </a:endParaRPr>
        </a:p>
      </dsp:txBody>
      <dsp:txXfrm>
        <a:off x="36896" y="2533672"/>
        <a:ext cx="11422724" cy="682028"/>
      </dsp:txXfrm>
    </dsp:sp>
    <dsp:sp modelId="{BBE0A786-0512-4C9A-AC1D-EF2DC77463C4}">
      <dsp:nvSpPr>
        <dsp:cNvPr id="0" name=""/>
        <dsp:cNvSpPr/>
      </dsp:nvSpPr>
      <dsp:spPr>
        <a:xfrm>
          <a:off x="0" y="330731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Higher substance use prevalence was associated with depression, anxiety, ACEs, and stressful life events. </a:t>
          </a:r>
          <a:endParaRPr lang="en-US" sz="1900" kern="1200" dirty="0"/>
        </a:p>
      </dsp:txBody>
      <dsp:txXfrm>
        <a:off x="36896" y="3344212"/>
        <a:ext cx="11422724"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FF63A-903C-4589-891E-486584DBF5A3}" type="datetimeFigureOut">
              <a:rPr lang="en-US" smtClean="0"/>
              <a:t>11/13/25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650FB-8FBE-47F7-88B5-B5363044F0A5}" type="slidenum">
              <a:rPr lang="en-US" smtClean="0"/>
              <a:t>‹#›</a:t>
            </a:fld>
            <a:endParaRPr lang="en-US"/>
          </a:p>
        </p:txBody>
      </p:sp>
    </p:spTree>
    <p:extLst>
      <p:ext uri="{BB962C8B-B14F-4D97-AF65-F5344CB8AC3E}">
        <p14:creationId xmlns:p14="http://schemas.microsoft.com/office/powerpoint/2010/main" val="126000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maternal-mortality/php/data-research/mmrc/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opioids/basics/index.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cdc.gov/overdose-prevention/about/fentanyl.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ayoclinic.org/drugs-supplements/naloxone-nasal-route/proper-use/drg-2016518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ayoclinic.org/drugs-supplements/naloxone-nasal-route/proper-use/drg-2016518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opioids/naloxone/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am04.safelinks.protection.outlook.com/?url=https%3A%2F%2Fuh.edu%2Fpharmacy%2Fresearch%2Fcenters-and-institutes%2Fthe-premier-center%2Fcommunity-outreach%2F&amp;data=05%7C02%7CTeresa.Wagner%40unthsc.edu%7C0378c5dba9504fc99aaa08dc1ded7244%7C70de199207c6480fa318a1afcba03983%7C0%7C0%7C638418152872644093%7CUnknown%7CTWFpbGZsb3d8eyJWIjoiMC4wLjAwMDAiLCJQIjoiV2luMzIiLCJBTiI6Ik1haWwiLCJXVCI6Mn0%3D%7C3000%7C%7C%7C&amp;sdata=t5pco6nwRgI2YxWizD6Uh1bdAzD5x6i5w%2FwuAbdDjLI%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opioids/naloxone/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overdose-prevention/about/understanding-the-opioid-overdose-epidemic.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ongress.gov/crs-product/IF12260" TargetMode="External"/><Relationship Id="rId3" Type="http://schemas.openxmlformats.org/officeDocument/2006/relationships/hyperlink" Target="https://nam04.safelinks.protection.outlook.com/?url=https%3A%2F%2Fwww.cdc.gov%2Fopioids%2Fbasics%2Fepidemic.html&amp;data=05%7C02%7CTeresa.Wagner%40unthsc.edu%7C0378c5dba9504fc99aaa08dc1ded7244%7C70de199207c6480fa318a1afcba03983%7C0%7C0%7C638418152872625827%7CUnknown%7CTWFpbGZsb3d8eyJWIjoiMC4wLjAwMDAiLCJQIjoiV2luMzIiLCJBTiI6Ik1haWwiLCJXVCI6Mn0%3D%7C3000%7C%7C%7C&amp;sdata=jdGf0RbQ2lZehd0L4wdXZsiIRiDCXaEFXUjQmxcMgFQ%3D&amp;reserved=0" TargetMode="External"/><Relationship Id="rId7" Type="http://schemas.openxmlformats.org/officeDocument/2006/relationships/hyperlink" Target="https://www.cdc.gov/overdose-prevention/about/understanding-the-opioid-overdose-epidemic.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dc.gov/opioids/basics/fentanyl.html" TargetMode="External"/><Relationship Id="rId5" Type="http://schemas.openxmlformats.org/officeDocument/2006/relationships/hyperlink" Target="https://www.cdc.gov/opioids/basics/heroin.html" TargetMode="External"/><Relationship Id="rId4" Type="http://schemas.openxmlformats.org/officeDocument/2006/relationships/hyperlink" Target="https://www.cdc.gov/opioids/basics/prescribed.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opioids/basic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dc.gov/overdose-prevention/about/index.html" TargetMode="External"/><Relationship Id="rId5" Type="http://schemas.openxmlformats.org/officeDocument/2006/relationships/hyperlink" Target="https://www.cdc.gov/overdose-prevention/communication-resources/overdose-graphics.html" TargetMode="External"/><Relationship Id="rId4" Type="http://schemas.openxmlformats.org/officeDocument/2006/relationships/hyperlink" Target="https://www.samhsa.gov/data/sites/default/files/NSDUH-FFR1-2016/NSDUH-FFR1-2016.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amhsa.gov/mental-health/what-is-mental-health/conditions/co-occurring-disorder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heal.nih.gov/research/new-strategies/optimizing-car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opioid-use-during-pregnancy/about/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doi.org/10.15585/mmwr.mm7216a1" TargetMode="External"/><Relationship Id="rId4" Type="http://schemas.openxmlformats.org/officeDocument/2006/relationships/hyperlink" Target="https://doi.org/10.1007/s10995-025-04163-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maternal-mortality/php/data-research/mmrc/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a:t>
            </a:fld>
            <a:endParaRPr lang="en-US"/>
          </a:p>
        </p:txBody>
      </p:sp>
    </p:spTree>
    <p:extLst>
      <p:ext uri="{BB962C8B-B14F-4D97-AF65-F5344CB8AC3E}">
        <p14:creationId xmlns:p14="http://schemas.microsoft.com/office/powerpoint/2010/main" val="196812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8317F-A2D5-DD78-5AAC-CF11183563FC}"/>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E0BB42C-791A-F0DB-D06B-72DB7DA77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6098D54-23EA-242F-DA0B-A868F8D55D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But, what does this mean for Texas Mothers? In Texas drug poisoning or overdose is the second leading cause of maternal deaths. Mental health conditions, specifically suicide, are the fourth leading cause of maternal deaths.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August 28). </a:t>
            </a:r>
            <a:r>
              <a:rPr lang="en-US" i="1" dirty="0">
                <a:effectLst/>
              </a:rPr>
              <a:t>Pregnancy-Related Deaths: Data from Maternal Mortality Review Committees</a:t>
            </a:r>
            <a:r>
              <a:rPr lang="en-US" dirty="0">
                <a:effectLst/>
              </a:rPr>
              <a:t>. Maternal Mortality Prevention. </a:t>
            </a:r>
            <a:r>
              <a:rPr lang="en-US" dirty="0">
                <a:effectLst/>
                <a:hlinkClick r:id="rId3"/>
              </a:rPr>
              <a:t>https://www.cdc.gov/maternal-mortality/php/data-research/mmrc/index.html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190F8415-B2BC-161C-87D0-7EAD207C9220}"/>
              </a:ext>
            </a:extLst>
          </p:cNvPr>
          <p:cNvSpPr>
            <a:spLocks noGrp="1"/>
          </p:cNvSpPr>
          <p:nvPr>
            <p:ph type="sldNum" sz="quarter" idx="5"/>
          </p:nvPr>
        </p:nvSpPr>
        <p:spPr/>
        <p:txBody>
          <a:bodyPr/>
          <a:lstStyle/>
          <a:p>
            <a:pPr>
              <a:defRPr/>
            </a:pPr>
            <a:fld id="{CD5D8E0E-EACA-4F9A-8889-01CBC29A6031}" type="slidenum">
              <a:rPr lang="en-US" smtClean="0"/>
              <a:pPr>
                <a:defRPr/>
              </a:pPr>
              <a:t>11</a:t>
            </a:fld>
            <a:endParaRPr lang="en-US" dirty="0"/>
          </a:p>
        </p:txBody>
      </p:sp>
    </p:spTree>
    <p:extLst>
      <p:ext uri="{BB962C8B-B14F-4D97-AF65-F5344CB8AC3E}">
        <p14:creationId xmlns:p14="http://schemas.microsoft.com/office/powerpoint/2010/main" val="150664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May 23). </a:t>
            </a:r>
            <a:r>
              <a:rPr lang="en-US" i="1" dirty="0">
                <a:solidFill>
                  <a:schemeClr val="tx1">
                    <a:lumMod val="95000"/>
                  </a:schemeClr>
                </a:solidFill>
              </a:rPr>
              <a:t>Opioid basics</a:t>
            </a:r>
            <a:r>
              <a:rPr lang="en-US" dirty="0">
                <a:solidFill>
                  <a:schemeClr val="tx1">
                    <a:lumMod val="95000"/>
                  </a:schemeClr>
                </a:solidFill>
              </a:rPr>
              <a:t>. Centers for Disease Control and Prevention. </a:t>
            </a:r>
            <a:r>
              <a:rPr lang="en-US" dirty="0">
                <a:solidFill>
                  <a:schemeClr val="tx1">
                    <a:lumMod val="95000"/>
                  </a:schemeClr>
                </a:solidFill>
                <a:hlinkClick r:id="rId3"/>
              </a:rPr>
              <a:t>https://www.cdc.gov/opioids/basics/index.html</a:t>
            </a:r>
            <a:r>
              <a:rPr lang="en-US" dirty="0">
                <a:solidFill>
                  <a:schemeClr val="tx1">
                    <a:lumMod val="95000"/>
                  </a:schemeClr>
                </a:solidFill>
              </a:rPr>
              <a:t>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June 9). </a:t>
            </a:r>
            <a:r>
              <a:rPr lang="en-US" i="1" dirty="0">
                <a:effectLst/>
              </a:rPr>
              <a:t>Fentanyl</a:t>
            </a:r>
            <a:r>
              <a:rPr lang="en-US" dirty="0">
                <a:effectLst/>
              </a:rPr>
              <a:t>. Overdose Prevention. </a:t>
            </a:r>
            <a:r>
              <a:rPr lang="en-US" dirty="0">
                <a:effectLst/>
                <a:hlinkClick r:id="rId4"/>
              </a:rPr>
              <a:t>https://www.cdc.gov/overdose-prevention/about/fentanyl.html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12</a:t>
            </a:fld>
            <a:endParaRPr lang="en-US" dirty="0"/>
          </a:p>
        </p:txBody>
      </p:sp>
    </p:spTree>
    <p:extLst>
      <p:ext uri="{BB962C8B-B14F-4D97-AF65-F5344CB8AC3E}">
        <p14:creationId xmlns:p14="http://schemas.microsoft.com/office/powerpoint/2010/main" val="569636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42424"/>
                </a:solidFill>
                <a:effectLst/>
                <a:latin typeface="Verdana" panose="020B0604030504040204" pitchFamily="34" charset="0"/>
              </a:rPr>
              <a:t>Texas Targeted Opioid Response. It’s available at: </a:t>
            </a:r>
            <a:r>
              <a:rPr lang="en-US" dirty="0"/>
              <a:t>https://</a:t>
            </a:r>
            <a:r>
              <a:rPr lang="en-US" dirty="0" err="1"/>
              <a:t>youtu.be</a:t>
            </a:r>
            <a:r>
              <a:rPr lang="en-US" dirty="0"/>
              <a:t>/AR7NuBetJJg?si=rwEz_qDfHweZqwA5</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433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42424"/>
                </a:solidFill>
                <a:effectLst/>
                <a:latin typeface="Verdana" panose="020B0604030504040204" pitchFamily="34" charset="0"/>
              </a:rPr>
              <a:t>Opioid overdose deaths by age. Conveys that the issue impacts people of all age groups. The data is available at https://healthdata.dshs.texas.gov/dashboard/drugs-and-alcohol/all-drugs/drug-related-deaths </a:t>
            </a:r>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14</a:t>
            </a:fld>
            <a:endParaRPr lang="en-US"/>
          </a:p>
        </p:txBody>
      </p:sp>
    </p:spTree>
    <p:extLst>
      <p:ext uri="{BB962C8B-B14F-4D97-AF65-F5344CB8AC3E}">
        <p14:creationId xmlns:p14="http://schemas.microsoft.com/office/powerpoint/2010/main" val="2204612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 https://</a:t>
            </a:r>
            <a:r>
              <a:rPr lang="en-US" dirty="0" err="1"/>
              <a:t>www.dea.gov</a:t>
            </a:r>
            <a:r>
              <a:rPr lang="en-US" dirty="0"/>
              <a:t>/</a:t>
            </a:r>
            <a:r>
              <a:rPr lang="en-US" dirty="0" err="1"/>
              <a:t>onepill</a:t>
            </a:r>
            <a:endParaRPr lang="en-US" dirty="0"/>
          </a:p>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15</a:t>
            </a:fld>
            <a:endParaRPr lang="en-US"/>
          </a:p>
        </p:txBody>
      </p:sp>
    </p:spTree>
    <p:extLst>
      <p:ext uri="{BB962C8B-B14F-4D97-AF65-F5344CB8AC3E}">
        <p14:creationId xmlns:p14="http://schemas.microsoft.com/office/powerpoint/2010/main" val="1088735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https://</a:t>
            </a:r>
            <a:r>
              <a:rPr lang="en-US" dirty="0" err="1"/>
              <a:t>www.cdc.gov</a:t>
            </a:r>
            <a:r>
              <a:rPr lang="en-US" dirty="0"/>
              <a:t>/opioids/</a:t>
            </a:r>
            <a:r>
              <a:rPr lang="en-US" dirty="0" err="1"/>
              <a:t>overdoseprevention</a:t>
            </a:r>
            <a:r>
              <a:rPr lang="en-US" dirty="0"/>
              <a:t>/</a:t>
            </a:r>
            <a:r>
              <a:rPr lang="en-US" dirty="0" err="1"/>
              <a:t>index.html</a:t>
            </a:r>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16</a:t>
            </a:fld>
            <a:endParaRPr lang="en-US"/>
          </a:p>
        </p:txBody>
      </p:sp>
    </p:spTree>
    <p:extLst>
      <p:ext uri="{BB962C8B-B14F-4D97-AF65-F5344CB8AC3E}">
        <p14:creationId xmlns:p14="http://schemas.microsoft.com/office/powerpoint/2010/main" val="13354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Mayo Foundation for Medical Education and Research. (2023, May 1). </a:t>
            </a:r>
            <a:r>
              <a:rPr lang="en-US" i="1" dirty="0">
                <a:solidFill>
                  <a:schemeClr val="tx1">
                    <a:lumMod val="95000"/>
                  </a:schemeClr>
                </a:solidFill>
              </a:rPr>
              <a:t>Naloxone (nasal route) proper use</a:t>
            </a:r>
            <a:r>
              <a:rPr lang="en-US" dirty="0">
                <a:solidFill>
                  <a:schemeClr val="tx1">
                    <a:lumMod val="95000"/>
                  </a:schemeClr>
                </a:solidFill>
              </a:rPr>
              <a:t>. Mayo Clinic. </a:t>
            </a:r>
            <a:r>
              <a:rPr lang="en-US" dirty="0">
                <a:solidFill>
                  <a:schemeClr val="tx1">
                    <a:lumMod val="95000"/>
                  </a:schemeClr>
                </a:solidFill>
                <a:hlinkClick r:id="rId3"/>
              </a:rPr>
              <a:t>https://www.mayoclinic.org/drugs-supplements/naloxone-nasal-route/proper-use/drg-20165181</a:t>
            </a:r>
            <a:r>
              <a:rPr lang="en-US" dirty="0">
                <a:solidFill>
                  <a:schemeClr val="tx1">
                    <a:lumMod val="95000"/>
                  </a:schemeClr>
                </a:solidFill>
              </a:rPr>
              <a:t> </a:t>
            </a:r>
          </a:p>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17</a:t>
            </a:fld>
            <a:endParaRPr lang="en-US"/>
          </a:p>
        </p:txBody>
      </p:sp>
    </p:spTree>
    <p:extLst>
      <p:ext uri="{BB962C8B-B14F-4D97-AF65-F5344CB8AC3E}">
        <p14:creationId xmlns:p14="http://schemas.microsoft.com/office/powerpoint/2010/main" val="384445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F18BBE1-AC4E-4AEA-9718-456DCD8A5B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A5B95B2-BB94-4F74-9DBA-D8A3C9B9E6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Mayo Foundation for Medical Education and Research. (2023, May 1). </a:t>
            </a:r>
            <a:r>
              <a:rPr lang="en-US" i="1" dirty="0">
                <a:solidFill>
                  <a:schemeClr val="tx1">
                    <a:lumMod val="95000"/>
                  </a:schemeClr>
                </a:solidFill>
              </a:rPr>
              <a:t>Naloxone (nasal route) proper use</a:t>
            </a:r>
            <a:r>
              <a:rPr lang="en-US" dirty="0">
                <a:solidFill>
                  <a:schemeClr val="tx1">
                    <a:lumMod val="95000"/>
                  </a:schemeClr>
                </a:solidFill>
              </a:rPr>
              <a:t>. Mayo Clinic. </a:t>
            </a:r>
            <a:r>
              <a:rPr lang="en-US" dirty="0">
                <a:solidFill>
                  <a:schemeClr val="tx1">
                    <a:lumMod val="95000"/>
                  </a:schemeClr>
                </a:solidFill>
                <a:hlinkClick r:id="rId3"/>
              </a:rPr>
              <a:t>https://www.mayoclinic.org/drugs-supplements/naloxone-nasal-route/proper-use/drg-20165181</a:t>
            </a:r>
            <a:r>
              <a:rPr lang="en-US" dirty="0">
                <a:solidFill>
                  <a:schemeClr val="tx1">
                    <a:lumMod val="95000"/>
                  </a:schemeClr>
                </a:solidFill>
              </a:rPr>
              <a:t> </a:t>
            </a:r>
          </a:p>
          <a:p>
            <a:pPr eaLnBrk="1" hangingPunct="1"/>
            <a:endParaRPr lang="en-US" altLang="en-US" dirty="0"/>
          </a:p>
        </p:txBody>
      </p:sp>
      <p:sp>
        <p:nvSpPr>
          <p:cNvPr id="4" name="Slide Number Placeholder 3">
            <a:extLst>
              <a:ext uri="{FF2B5EF4-FFF2-40B4-BE49-F238E27FC236}">
                <a16:creationId xmlns:a16="http://schemas.microsoft.com/office/drawing/2014/main" id="{7B3447FA-3935-4E41-B1F1-3F40FAA76262}"/>
              </a:ext>
            </a:extLst>
          </p:cNvPr>
          <p:cNvSpPr>
            <a:spLocks noGrp="1"/>
          </p:cNvSpPr>
          <p:nvPr>
            <p:ph type="sldNum" sz="quarter" idx="5"/>
          </p:nvPr>
        </p:nvSpPr>
        <p:spPr/>
        <p:txBody>
          <a:bodyPr/>
          <a:lstStyle/>
          <a:p>
            <a:pPr>
              <a:defRPr/>
            </a:pPr>
            <a:fld id="{AE2B35E7-9596-49D5-AEA4-4BD822C036D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February 8). Naloxone. Centers for Disease Control and Prevention. </a:t>
            </a:r>
            <a:r>
              <a:rPr lang="en-US" dirty="0">
                <a:solidFill>
                  <a:schemeClr val="tx1">
                    <a:lumMod val="95000"/>
                  </a:schemeClr>
                </a:solidFill>
                <a:hlinkClick r:id="rId3"/>
              </a:rPr>
              <a:t>https://www.cdc.gov/opioids/naloxone/index.html</a:t>
            </a:r>
            <a:r>
              <a:rPr lang="en-US" dirty="0">
                <a:solidFill>
                  <a:schemeClr val="tx1">
                    <a:lumMod val="95000"/>
                  </a:schemeClr>
                </a:solidFill>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720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Houston: </a:t>
            </a:r>
            <a:r>
              <a:rPr lang="en-US" sz="1800" b="0" i="0" dirty="0">
                <a:solidFill>
                  <a:srgbClr val="242424"/>
                </a:solidFill>
                <a:effectLst/>
                <a:latin typeface="Verdana" panose="020B0604030504040204" pitchFamily="34" charset="0"/>
              </a:rPr>
              <a:t>For awareness, safe disposal materials are available for pick up at community locations throughout Texas. Learn more at </a:t>
            </a:r>
            <a:r>
              <a:rPr lang="en-US" sz="1800" b="0" i="0" dirty="0">
                <a:solidFill>
                  <a:srgbClr val="242424"/>
                </a:solidFill>
                <a:effectLst/>
                <a:latin typeface="Verdana" panose="020B0604030504040204" pitchFamily="34" charset="0"/>
                <a:hlinkClick r:id="rId3" tooltip="Original URL: https://uh.edu/pharmacy/research/centers-and-institutes/the-premier-center/community-outreach/. Click or tap if you trust this link."/>
              </a:rPr>
              <a:t>https://uh.edu/pharmacy/research/centers-and-institutes/the-premier-center/community-outreach/</a:t>
            </a:r>
            <a:r>
              <a:rPr lang="en-US" sz="1800" b="0" i="0" dirty="0">
                <a:solidFill>
                  <a:srgbClr val="242424"/>
                </a:solidFill>
                <a:effectLst/>
                <a:latin typeface="Verdan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76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/chTuAMh26mg?si=is3FznlDxmo45eKW</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339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https://</a:t>
            </a:r>
            <a:r>
              <a:rPr lang="en-US" altLang="en-US" dirty="0" err="1"/>
              <a:t>www.unthsc.edu</a:t>
            </a:r>
            <a:r>
              <a:rPr lang="en-US" altLang="en-US" dirty="0"/>
              <a:t>/one-pill-kills/ </a:t>
            </a:r>
          </a:p>
          <a:p>
            <a:pPr eaLnBrk="1" hangingPunct="1"/>
            <a:endParaRPr lang="en-US" altLang="en-US" dirty="0"/>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D8E0E-EACA-4F9A-8889-01CBC29A6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80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23</a:t>
            </a:fld>
            <a:endParaRPr lang="en-US"/>
          </a:p>
        </p:txBody>
      </p:sp>
    </p:spTree>
    <p:extLst>
      <p:ext uri="{BB962C8B-B14F-4D97-AF65-F5344CB8AC3E}">
        <p14:creationId xmlns:p14="http://schemas.microsoft.com/office/powerpoint/2010/main" val="210425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February 8). Naloxone. Centers for Disease Control and Prevention. </a:t>
            </a:r>
            <a:r>
              <a:rPr lang="en-US" dirty="0">
                <a:solidFill>
                  <a:schemeClr val="tx1">
                    <a:lumMod val="95000"/>
                  </a:schemeClr>
                </a:solidFill>
                <a:hlinkClick r:id="rId3"/>
              </a:rPr>
              <a:t>https://www.cdc.gov/opioids/naloxone/index.html</a:t>
            </a:r>
            <a:r>
              <a:rPr lang="en-US" dirty="0">
                <a:solidFill>
                  <a:schemeClr val="tx1">
                    <a:lumMod val="95000"/>
                  </a:schemeClr>
                </a:solidFill>
              </a:rPr>
              <a:t>  </a:t>
            </a:r>
          </a:p>
          <a:p>
            <a:endParaRPr lang="en-US" dirty="0"/>
          </a:p>
          <a:p>
            <a:r>
              <a:rPr lang="en-US" dirty="0"/>
              <a:t>CDC https://</a:t>
            </a:r>
            <a:r>
              <a:rPr lang="en-US" dirty="0" err="1"/>
              <a:t>www.cdc.gov</a:t>
            </a:r>
            <a:r>
              <a:rPr lang="en-US" dirty="0"/>
              <a:t>/opioids/</a:t>
            </a:r>
            <a:r>
              <a:rPr lang="en-US" dirty="0" err="1"/>
              <a:t>overdoseprevention</a:t>
            </a:r>
            <a:r>
              <a:rPr lang="en-US" dirty="0"/>
              <a:t>/reverse-</a:t>
            </a:r>
            <a:r>
              <a:rPr lang="en-US" dirty="0" err="1"/>
              <a:t>od.html</a:t>
            </a:r>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4</a:t>
            </a:fld>
            <a:endParaRPr lang="en-US"/>
          </a:p>
        </p:txBody>
      </p:sp>
    </p:spTree>
    <p:extLst>
      <p:ext uri="{BB962C8B-B14F-4D97-AF65-F5344CB8AC3E}">
        <p14:creationId xmlns:p14="http://schemas.microsoft.com/office/powerpoint/2010/main" val="277390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r>
              <a:rPr lang="en-US" altLang="en-US" dirty="0"/>
              <a:t>In 2023 approximately 105,000 people died from a drug overdose. 76% of these deaths involved opioids. From 2022 to 2023 the opioid overdose death rate declined by 4%. Deaths from synthetic opioids excluding methadone decreased by 2%. The rate of overdose deaths linked to heroin decreased by 33%, and the rate of overdose deaths linked to prescription opioids decreased by 12%. Yet, the number of overdose deaths remain nearly 10 times higher than in in 1999.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July 12). </a:t>
            </a:r>
            <a:r>
              <a:rPr lang="en-US" i="1" dirty="0">
                <a:effectLst/>
              </a:rPr>
              <a:t>Understanding the Opioid Overdose Epidemic</a:t>
            </a:r>
            <a:r>
              <a:rPr lang="en-US" dirty="0">
                <a:effectLst/>
              </a:rPr>
              <a:t>. Overdose Prevention. </a:t>
            </a:r>
            <a:r>
              <a:rPr lang="en-US" dirty="0">
                <a:effectLst/>
                <a:hlinkClick r:id="rId3"/>
              </a:rPr>
              <a:t>https://www.cdc.gov/overdose-prevention/about/understanding-the-opioid-overdose-epidemic.html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b="1" i="0" dirty="0">
                <a:solidFill>
                  <a:srgbClr val="242424"/>
                </a:solidFill>
                <a:effectLst/>
                <a:latin typeface="inherit"/>
              </a:rPr>
              <a:t>CDC</a:t>
            </a:r>
            <a:r>
              <a:rPr lang="en-US" sz="1800" b="0" i="0" dirty="0">
                <a:solidFill>
                  <a:srgbClr val="242424"/>
                </a:solidFill>
                <a:effectLst/>
                <a:latin typeface="Verdana" panose="020B0604030504040204" pitchFamily="34" charset="0"/>
              </a:rPr>
              <a:t> graph at </a:t>
            </a:r>
            <a:r>
              <a:rPr lang="en-US" sz="1800" b="0" i="0" dirty="0">
                <a:solidFill>
                  <a:srgbClr val="242424"/>
                </a:solidFill>
                <a:effectLst/>
                <a:latin typeface="Verdana" panose="020B0604030504040204" pitchFamily="34" charset="0"/>
                <a:hlinkClick r:id="rId3" tooltip="Original URL: https://www.cdc.gov/opioids/basics/epidemic.html. Click or tap if you trust this link."/>
              </a:rPr>
              <a:t>https://www.cdc.gov/opioids/basics/epidemic.html</a:t>
            </a:r>
            <a:endParaRPr lang="en-US" sz="1800" b="0" i="0" dirty="0">
              <a:solidFill>
                <a:srgbClr val="242424"/>
              </a:solidFill>
              <a:effectLst/>
              <a:latin typeface="Verdana" panose="020B0604030504040204" pitchFamily="34" charset="0"/>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rise in opioid overdose deaths can be outlined in three distinct waves.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The first wave began with increased prescribing of opioids in the 1990s, with overdose deaths involving </a:t>
            </a:r>
            <a:r>
              <a:rPr lang="en-US" sz="1200" b="0" i="0" u="sng" kern="1200" dirty="0">
                <a:solidFill>
                  <a:schemeClr val="tx1"/>
                </a:solidFill>
                <a:effectLst/>
                <a:latin typeface="+mn-lt"/>
                <a:ea typeface="+mn-ea"/>
                <a:cs typeface="+mn-cs"/>
                <a:hlinkClick r:id="rId4"/>
              </a:rPr>
              <a:t>prescription opioids</a:t>
            </a:r>
            <a:r>
              <a:rPr lang="en-US" sz="1200" b="0" i="0" kern="1200" dirty="0">
                <a:solidFill>
                  <a:schemeClr val="tx1"/>
                </a:solidFill>
                <a:effectLst/>
                <a:latin typeface="+mn-lt"/>
                <a:ea typeface="+mn-ea"/>
                <a:cs typeface="+mn-cs"/>
              </a:rPr>
              <a:t> (natural and semi-synthetic opioids and methadone) increasing since at least </a:t>
            </a:r>
            <a:r>
              <a:rPr lang="en-US" dirty="0"/>
              <a:t>1999</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2. The second wave began in 2010, with rapid increases in overdose deaths involving </a:t>
            </a:r>
            <a:r>
              <a:rPr lang="en-US" sz="1200" b="0" i="0" u="sng" kern="1200" dirty="0">
                <a:solidFill>
                  <a:schemeClr val="tx1"/>
                </a:solidFill>
                <a:effectLst/>
                <a:latin typeface="+mn-lt"/>
                <a:ea typeface="+mn-ea"/>
                <a:cs typeface="+mn-cs"/>
                <a:hlinkClick r:id="rId5"/>
              </a:rPr>
              <a:t>heroin</a:t>
            </a:r>
            <a:r>
              <a:rPr lang="en-US" sz="1200" b="0" i="0" kern="1200" dirty="0">
                <a:solidFill>
                  <a:schemeClr val="tx1"/>
                </a:solidFill>
                <a:effectLst/>
                <a:latin typeface="+mn-lt"/>
                <a:ea typeface="+mn-ea"/>
                <a:cs typeface="+mn-cs"/>
              </a:rPr>
              <a:t>. Increases in Mexican production ensured a reliable supply of low-cost heroin. As prices declined and availability increased, heroin-related overdose deaths began to rise. From 2010 to 2016, the rate of heroin-involved deaths increased from 1 to 4.9 per 100,000</a:t>
            </a:r>
          </a:p>
          <a:p>
            <a:r>
              <a:rPr lang="en-US" sz="1200" b="0" i="0" kern="1200" dirty="0">
                <a:solidFill>
                  <a:schemeClr val="tx1"/>
                </a:solidFill>
                <a:effectLst/>
                <a:latin typeface="+mn-lt"/>
                <a:ea typeface="+mn-ea"/>
                <a:cs typeface="+mn-cs"/>
              </a:rPr>
              <a:t>3. The third wave began in 2013, with significant increases in overdose deaths involving synthetic opioids, particularly those involving illicitly manufactured </a:t>
            </a:r>
            <a:r>
              <a:rPr lang="en-US" sz="1200" b="0" i="0" u="sng" kern="1200" dirty="0">
                <a:solidFill>
                  <a:schemeClr val="tx1"/>
                </a:solidFill>
                <a:effectLst/>
                <a:latin typeface="+mn-lt"/>
                <a:ea typeface="+mn-ea"/>
                <a:cs typeface="+mn-cs"/>
                <a:hlinkClick r:id="rId6"/>
              </a:rPr>
              <a:t>fentanyl</a:t>
            </a:r>
            <a:r>
              <a:rPr lang="en-US" sz="1200" b="0" i="0" kern="1200" dirty="0">
                <a:solidFill>
                  <a:schemeClr val="tx1"/>
                </a:solidFill>
                <a:effectLst/>
                <a:latin typeface="+mn-lt"/>
                <a:ea typeface="+mn-ea"/>
                <a:cs typeface="+mn-cs"/>
              </a:rPr>
              <a:t>. The market for illicitly manufactured fentanyl continues to change, and it can be found in combination with heroin, counterfeit pills, and cocaine.</a:t>
            </a:r>
            <a:endParaRPr lang="en-US" sz="1200" b="0" i="0" u="none" strike="noStrike" kern="1200" baseline="3000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4. N-</a:t>
            </a:r>
            <a:r>
              <a:rPr lang="en-US" sz="1200" b="0" i="0" u="none" strike="noStrike" kern="1200" baseline="0" dirty="0" err="1">
                <a:solidFill>
                  <a:schemeClr val="tx1"/>
                </a:solidFill>
                <a:effectLst/>
                <a:latin typeface="+mn-lt"/>
                <a:ea typeface="+mn-ea"/>
                <a:cs typeface="+mn-cs"/>
              </a:rPr>
              <a:t>desethyl</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isotonitazene</a:t>
            </a:r>
            <a:r>
              <a:rPr lang="en-US" sz="1200" b="0" i="0" u="none" strike="noStrike" kern="1200" baseline="0" dirty="0">
                <a:solidFill>
                  <a:schemeClr val="tx1"/>
                </a:solidFill>
                <a:effectLst/>
                <a:latin typeface="+mn-lt"/>
                <a:ea typeface="+mn-ea"/>
                <a:cs typeface="+mn-cs"/>
              </a:rPr>
              <a:t> (NDI) is an active opioid agonist and is approximately 20x more potent than fentanyl. </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July 12). </a:t>
            </a:r>
            <a:r>
              <a:rPr lang="en-US" i="1" dirty="0">
                <a:effectLst/>
              </a:rPr>
              <a:t>Understanding the Opioid Overdose Epidemic</a:t>
            </a:r>
            <a:r>
              <a:rPr lang="en-US" dirty="0">
                <a:effectLst/>
              </a:rPr>
              <a:t>. Overdose Prevention. </a:t>
            </a:r>
            <a:r>
              <a:rPr lang="en-US" dirty="0">
                <a:effectLst/>
                <a:hlinkClick r:id="rId7"/>
              </a:rPr>
              <a:t>https://www.cdc.gov/overdose-prevention/about/understanding-the-opioid-overdose-epidemic.html</a:t>
            </a:r>
            <a:endParaRPr lang="en-US" dirty="0">
              <a:effectLst/>
            </a:endParaRPr>
          </a:p>
          <a:p>
            <a:endParaRPr lang="en-US" sz="1200" b="0" i="0" kern="1200" baseline="0" dirty="0">
              <a:solidFill>
                <a:schemeClr val="tx1"/>
              </a:solidFill>
              <a:effectLst/>
              <a:latin typeface="+mn-lt"/>
              <a:ea typeface="+mn-ea"/>
              <a:cs typeface="+mn-cs"/>
            </a:endParaRPr>
          </a:p>
          <a:p>
            <a:r>
              <a:rPr lang="en-US" dirty="0"/>
              <a:t>Duff, J., Lampe, J., Rosen, L., &amp; Shen, W. (2025). The Opioid Crisis in the United States: A Brief History. Congress.gov. </a:t>
            </a:r>
            <a:r>
              <a:rPr lang="en-US" dirty="0">
                <a:hlinkClick r:id="rId8"/>
              </a:rPr>
              <a:t>https://www.congress.gov/crs-product/IF12260</a:t>
            </a:r>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6</a:t>
            </a:fld>
            <a:endParaRPr lang="en-US" dirty="0"/>
          </a:p>
        </p:txBody>
      </p:sp>
    </p:spTree>
    <p:extLst>
      <p:ext uri="{BB962C8B-B14F-4D97-AF65-F5344CB8AC3E}">
        <p14:creationId xmlns:p14="http://schemas.microsoft.com/office/powerpoint/2010/main" val="365008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May 23). </a:t>
            </a:r>
            <a:r>
              <a:rPr lang="en-US" i="1" dirty="0">
                <a:solidFill>
                  <a:schemeClr val="tx1">
                    <a:lumMod val="95000"/>
                  </a:schemeClr>
                </a:solidFill>
              </a:rPr>
              <a:t>Opioid basics</a:t>
            </a:r>
            <a:r>
              <a:rPr lang="en-US" dirty="0">
                <a:solidFill>
                  <a:schemeClr val="tx1">
                    <a:lumMod val="95000"/>
                  </a:schemeClr>
                </a:solidFill>
              </a:rPr>
              <a:t>. Centers for Disease Control and Prevention. </a:t>
            </a:r>
            <a:r>
              <a:rPr lang="en-US" dirty="0">
                <a:solidFill>
                  <a:schemeClr val="tx1">
                    <a:lumMod val="95000"/>
                  </a:schemeClr>
                </a:solidFill>
                <a:hlinkClick r:id="rId3"/>
              </a:rPr>
              <a:t>https://www.cdc.gov/opioids/basics/index.html</a:t>
            </a:r>
            <a:r>
              <a:rPr lang="en-US" dirty="0">
                <a:solidFill>
                  <a:schemeClr val="tx1">
                    <a:lumMod val="95000"/>
                  </a:schemeClr>
                </a:solidFill>
              </a:rPr>
              <a:t>   </a:t>
            </a:r>
          </a:p>
          <a:p>
            <a:r>
              <a:rPr lang="en-US"/>
              <a:t>Substance Abuse and Mental Health Services Administration. (2017). Key substance use and mental health indicators in the United States: Results from the 2016 National Survey on Drug Use and Health (HHS Publication No. SMA-17-5044, NSDUH Series H-52). U.S. Department of Health and Human Services. </a:t>
            </a:r>
            <a:r>
              <a:rPr lang="en-US" dirty="0">
                <a:hlinkClick r:id="rId4"/>
              </a:rPr>
              <a:t>https://www.samhsa.gov/data/sites/default/files/NSDUH-FFR1-2016/NSDUH-FFR1-2016.pdf</a:t>
            </a:r>
            <a:r>
              <a:rPr lang="en-US" dirty="0"/>
              <a:t>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(2024, November 7). </a:t>
            </a:r>
            <a:r>
              <a:rPr lang="en-US" i="1" dirty="0">
                <a:effectLst/>
              </a:rPr>
              <a:t>Overdose Graphics</a:t>
            </a:r>
            <a:r>
              <a:rPr lang="en-US" dirty="0">
                <a:effectLst/>
              </a:rPr>
              <a:t>. Overdose Prevention. </a:t>
            </a:r>
            <a:r>
              <a:rPr lang="en-US" dirty="0">
                <a:effectLst/>
                <a:hlinkClick r:id="rId5"/>
              </a:rPr>
              <a:t>https://www.cdc.gov/overdose-prevention/communication-resources/overdose-graphics.html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September 18). </a:t>
            </a:r>
            <a:r>
              <a:rPr lang="en-US" i="1" dirty="0">
                <a:effectLst/>
              </a:rPr>
              <a:t>About Overdose Prevention</a:t>
            </a:r>
            <a:r>
              <a:rPr lang="en-US" dirty="0">
                <a:effectLst/>
              </a:rPr>
              <a:t>. Overdose Prevention. </a:t>
            </a:r>
            <a:r>
              <a:rPr lang="en-US" dirty="0">
                <a:effectLst/>
                <a:hlinkClick r:id="rId6"/>
              </a:rPr>
              <a:t>https://www.cdc.gov/overdose-prevention/about/index.html</a:t>
            </a:r>
            <a:endParaRPr lang="en-US" dirty="0">
              <a:effectLst/>
            </a:endParaRPr>
          </a:p>
          <a:p>
            <a:endParaRPr lang="en-US" dirty="0">
              <a:ea typeface="Calibri" panose="020F0502020204030204"/>
              <a:cs typeface="Calibri" panose="020F0502020204030204"/>
            </a:endParaRPr>
          </a:p>
          <a:p>
            <a:endParaRPr lang="en-US" alt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7</a:t>
            </a:fld>
            <a:endParaRPr lang="en-US" dirty="0"/>
          </a:p>
        </p:txBody>
      </p:sp>
    </p:spTree>
    <p:extLst>
      <p:ext uri="{BB962C8B-B14F-4D97-AF65-F5344CB8AC3E}">
        <p14:creationId xmlns:p14="http://schemas.microsoft.com/office/powerpoint/2010/main" val="2236507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369C6-C466-2DD1-1734-B0F27EA9BD6E}"/>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967C2B8-3B8E-8B12-0A06-6D5CEE7983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B02F5C5-56EC-DACC-A2DC-26D842042E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Mental health problems and substance use disorder can occur together because some substances cause people to experience symptoms of a mental health problem or substances may be misused as a form of self-medication. 1 in 4 individuals living with a mental health condition also have a substance use disorder. In 2023, 20.4 million adults in the US had a substance use disorder and any mental illness. Data from 2020 reveals that among individuals with an opioid use disorder ~36% experienced depression, ~30% experienced anxiety, ~21% had ADHD, ~18% had PTSD, and ~9% had bipolar disorder.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SAMHSA. (2023, February 7). </a:t>
            </a:r>
            <a:r>
              <a:rPr lang="en-US" i="1" dirty="0">
                <a:effectLst/>
              </a:rPr>
              <a:t>What are Co-Occurring Disorders?</a:t>
            </a:r>
            <a:r>
              <a:rPr lang="en-US" dirty="0">
                <a:effectLst/>
              </a:rPr>
              <a:t> </a:t>
            </a:r>
            <a:r>
              <a:rPr lang="en-US" dirty="0">
                <a:effectLst/>
                <a:hlinkClick r:id="rId3"/>
              </a:rPr>
              <a:t>https://www.samhsa.gov/mental-health/what-is-mental-health/conditions/co-occurring-disorders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National Health Institute. (2025, February 21). </a:t>
            </a:r>
            <a:r>
              <a:rPr lang="en-US" i="1" dirty="0">
                <a:effectLst/>
              </a:rPr>
              <a:t>Optimizing Collaborative Care for People with Opioid Use Disorder and Mental Health Conditions | NIH HEAL Initiative</a:t>
            </a:r>
            <a:r>
              <a:rPr lang="en-US" dirty="0">
                <a:effectLst/>
              </a:rPr>
              <a:t>. </a:t>
            </a:r>
            <a:r>
              <a:rPr lang="en-US" dirty="0">
                <a:effectLst/>
                <a:hlinkClick r:id="rId4"/>
              </a:rPr>
              <a:t>https://heal.nih.gov/research/new-strategies/optimizing-care</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a:extLst>
              <a:ext uri="{FF2B5EF4-FFF2-40B4-BE49-F238E27FC236}">
                <a16:creationId xmlns:a16="http://schemas.microsoft.com/office/drawing/2014/main" id="{4830F358-FBE6-BA6D-334B-D38F03D2654E}"/>
              </a:ext>
            </a:extLst>
          </p:cNvPr>
          <p:cNvSpPr>
            <a:spLocks noGrp="1"/>
          </p:cNvSpPr>
          <p:nvPr>
            <p:ph type="sldNum" sz="quarter" idx="5"/>
          </p:nvPr>
        </p:nvSpPr>
        <p:spPr/>
        <p:txBody>
          <a:bodyPr/>
          <a:lstStyle/>
          <a:p>
            <a:pPr>
              <a:defRPr/>
            </a:pPr>
            <a:fld id="{CD5D8E0E-EACA-4F9A-8889-01CBC29A6031}" type="slidenum">
              <a:rPr lang="en-US" smtClean="0"/>
              <a:pPr>
                <a:defRPr/>
              </a:pPr>
              <a:t>8</a:t>
            </a:fld>
            <a:endParaRPr lang="en-US" dirty="0"/>
          </a:p>
        </p:txBody>
      </p:sp>
    </p:spTree>
    <p:extLst>
      <p:ext uri="{BB962C8B-B14F-4D97-AF65-F5344CB8AC3E}">
        <p14:creationId xmlns:p14="http://schemas.microsoft.com/office/powerpoint/2010/main" val="393396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13418-426D-A95E-E196-458856532A12}"/>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CF3B873-0CBA-1CDF-F372-B30EFB4987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03C5E54-3E58-98C7-B224-BA028791F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May 7). </a:t>
            </a:r>
            <a:r>
              <a:rPr lang="en-US" i="1" dirty="0">
                <a:effectLst/>
              </a:rPr>
              <a:t>About Opioid Use During Pregnancy</a:t>
            </a:r>
            <a:r>
              <a:rPr lang="en-US" dirty="0">
                <a:effectLst/>
              </a:rPr>
              <a:t>. Centers for Disease Control and Prevention. </a:t>
            </a:r>
            <a:r>
              <a:rPr lang="en-US" dirty="0">
                <a:effectLst/>
                <a:hlinkClick r:id="rId3"/>
              </a:rPr>
              <a:t>https://www.cdc.gov/opioid-use-during-pregnancy/about/index.html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Miller, A. N., Daniels, D. E. N., &amp; Heavey, S. C. (2025). Postpartum Opioid Use in the United States and the Implications to Maternal and Public Health: A Scoping Review. </a:t>
            </a:r>
            <a:r>
              <a:rPr lang="en-US" i="1" dirty="0">
                <a:effectLst/>
              </a:rPr>
              <a:t>Maternal and Child Health Journal</a:t>
            </a:r>
            <a:r>
              <a:rPr lang="en-US" dirty="0">
                <a:effectLst/>
              </a:rPr>
              <a:t>, </a:t>
            </a:r>
            <a:r>
              <a:rPr lang="en-US" i="1" dirty="0">
                <a:effectLst/>
              </a:rPr>
              <a:t>29</a:t>
            </a:r>
            <a:r>
              <a:rPr lang="en-US" dirty="0">
                <a:effectLst/>
              </a:rPr>
              <a:t>(11), 1541–1555. </a:t>
            </a:r>
            <a:r>
              <a:rPr lang="en-US" dirty="0">
                <a:effectLst/>
                <a:hlinkClick r:id="rId4"/>
              </a:rPr>
              <a:t>https://doi.org/10.1007/s10995-025-04163-x</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Stewart, A., Ko, J., Salvesen von Essen, B., Levecke, M., D’Angelo, D. V., Romero, L., Cox, S., Warner, L., &amp; Barfield, W. (2023). Association of Mental Health Conditions, Recent Stressful Life Events, and Adverse Childhood Experiences with Postpartum Substance Use ― Seven States, 2019–2020. </a:t>
            </a:r>
            <a:r>
              <a:rPr lang="en-US" i="1" dirty="0">
                <a:effectLst/>
              </a:rPr>
              <a:t>Morbidity and Mortality Weekly Report</a:t>
            </a:r>
            <a:r>
              <a:rPr lang="en-US" dirty="0">
                <a:effectLst/>
              </a:rPr>
              <a:t>, </a:t>
            </a:r>
            <a:r>
              <a:rPr lang="en-US" i="1" dirty="0">
                <a:effectLst/>
              </a:rPr>
              <a:t>72</a:t>
            </a:r>
            <a:r>
              <a:rPr lang="en-US" dirty="0">
                <a:effectLst/>
              </a:rPr>
              <a:t>(16), 416–420. </a:t>
            </a:r>
            <a:r>
              <a:rPr lang="en-US" dirty="0">
                <a:effectLst/>
                <a:hlinkClick r:id="rId5"/>
              </a:rPr>
              <a:t>https://doi.org/10.15585/mmwr.mm7216a1</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a:extLst>
              <a:ext uri="{FF2B5EF4-FFF2-40B4-BE49-F238E27FC236}">
                <a16:creationId xmlns:a16="http://schemas.microsoft.com/office/drawing/2014/main" id="{2DF24C7D-7A06-743F-CC7B-298C8B0B9341}"/>
              </a:ext>
            </a:extLst>
          </p:cNvPr>
          <p:cNvSpPr>
            <a:spLocks noGrp="1"/>
          </p:cNvSpPr>
          <p:nvPr>
            <p:ph type="sldNum" sz="quarter" idx="5"/>
          </p:nvPr>
        </p:nvSpPr>
        <p:spPr/>
        <p:txBody>
          <a:bodyPr/>
          <a:lstStyle/>
          <a:p>
            <a:pPr>
              <a:defRPr/>
            </a:pPr>
            <a:fld id="{CD5D8E0E-EACA-4F9A-8889-01CBC29A6031}" type="slidenum">
              <a:rPr lang="en-US" smtClean="0"/>
              <a:pPr>
                <a:defRPr/>
              </a:pPr>
              <a:t>9</a:t>
            </a:fld>
            <a:endParaRPr lang="en-US" dirty="0"/>
          </a:p>
        </p:txBody>
      </p:sp>
    </p:spTree>
    <p:extLst>
      <p:ext uri="{BB962C8B-B14F-4D97-AF65-F5344CB8AC3E}">
        <p14:creationId xmlns:p14="http://schemas.microsoft.com/office/powerpoint/2010/main" val="45131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DAD9-C3FC-812C-D53A-D77F76EF9C1A}"/>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14BD5C5-1EB9-6119-58DB-D3CE5D3DFD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B7491D3-9BC8-C66A-5A59-1EED555F6E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co occurrence of mental health conditions and opioid use is particularly important for pregnant and post partum women. According to the CDC, substance use and mental health conditions account for 1 in 4 maternal deaths. According to the CDCs report on findings from Maternal Mortality and Morbidity Review Committees, substance use disorders contributed to 23.6% of maternal deaths. Mental health conditions also contributed to 22.5% of maternal deaths. In 2021, of pregnancy related deaths with mental health conditions as the underlying cause 64.7 % were determined to be unintentional or unknown intent poisoning/overdose.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August 28). </a:t>
            </a:r>
            <a:r>
              <a:rPr lang="en-US" i="1" dirty="0">
                <a:effectLst/>
              </a:rPr>
              <a:t>Pregnancy-Related Deaths: Data from Maternal Mortality Review Committees</a:t>
            </a:r>
            <a:r>
              <a:rPr lang="en-US" dirty="0">
                <a:effectLst/>
              </a:rPr>
              <a:t>. Maternal Mortality Prevention. </a:t>
            </a:r>
            <a:r>
              <a:rPr lang="en-US" dirty="0">
                <a:effectLst/>
                <a:hlinkClick r:id="rId3"/>
              </a:rPr>
              <a:t>https://www.cdc.gov/maternal-mortality/php/data-research/mmrc/index.html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7EB58E08-F9E5-0710-7F7E-D4B25F6832C9}"/>
              </a:ext>
            </a:extLst>
          </p:cNvPr>
          <p:cNvSpPr>
            <a:spLocks noGrp="1"/>
          </p:cNvSpPr>
          <p:nvPr>
            <p:ph type="sldNum" sz="quarter" idx="5"/>
          </p:nvPr>
        </p:nvSpPr>
        <p:spPr/>
        <p:txBody>
          <a:bodyPr/>
          <a:lstStyle/>
          <a:p>
            <a:pPr>
              <a:defRPr/>
            </a:pPr>
            <a:fld id="{CD5D8E0E-EACA-4F9A-8889-01CBC29A6031}" type="slidenum">
              <a:rPr lang="en-US" smtClean="0"/>
              <a:pPr>
                <a:defRPr/>
              </a:pPr>
              <a:t>10</a:t>
            </a:fld>
            <a:endParaRPr lang="en-US" dirty="0"/>
          </a:p>
        </p:txBody>
      </p:sp>
    </p:spTree>
    <p:extLst>
      <p:ext uri="{BB962C8B-B14F-4D97-AF65-F5344CB8AC3E}">
        <p14:creationId xmlns:p14="http://schemas.microsoft.com/office/powerpoint/2010/main" val="200414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89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F3C74AB-80AF-4D9D-9055-4AABB0ADBDA6}" type="datetimeFigureOut">
              <a:rPr lang="en-US" smtClean="0"/>
              <a:t>11/13/25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5005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0367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2750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404247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9383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09376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47676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51921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66339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11/13/25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06761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3C74AB-80AF-4D9D-9055-4AABB0ADBDA6}" type="datetimeFigureOut">
              <a:rPr lang="en-US" smtClean="0"/>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95439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3C74AB-80AF-4D9D-9055-4AABB0ADBDA6}" type="datetimeFigureOut">
              <a:rPr lang="en-US" smtClean="0"/>
              <a:t>11/13/25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67470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3C74AB-80AF-4D9D-9055-4AABB0ADBDA6}" type="datetimeFigureOut">
              <a:rPr lang="en-US" smtClean="0"/>
              <a:t>11/13/25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43423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C74AB-80AF-4D9D-9055-4AABB0ADBDA6}" type="datetimeFigureOut">
              <a:rPr lang="en-US" smtClean="0"/>
              <a:t>11/13/25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7185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3C74AB-80AF-4D9D-9055-4AABB0ADBDA6}" type="datetimeFigureOut">
              <a:rPr lang="en-US" smtClean="0"/>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41754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3C74AB-80AF-4D9D-9055-4AABB0ADBDA6}" type="datetimeFigureOut">
              <a:rPr lang="en-US" smtClean="0"/>
              <a:t>11/13/25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45603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F3C74AB-80AF-4D9D-9055-4AABB0ADBDA6}" type="datetimeFigureOut">
              <a:rPr lang="en-US" smtClean="0"/>
              <a:t>11/13/25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404C6BB-E40F-4D48-87D5-B29AE11FE1B7}" type="slidenum">
              <a:rPr lang="en-US" smtClean="0"/>
              <a:t>‹#›</a:t>
            </a:fld>
            <a:endParaRPr lang="en-US"/>
          </a:p>
        </p:txBody>
      </p:sp>
    </p:spTree>
    <p:extLst>
      <p:ext uri="{BB962C8B-B14F-4D97-AF65-F5344CB8AC3E}">
        <p14:creationId xmlns:p14="http://schemas.microsoft.com/office/powerpoint/2010/main" val="36438544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AR7NuBetJJg?feature=oembed"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h.edu/pharmacy/research/centers-and-institutes/the-premier-center/community-outreach/"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unthsc.edu/one-pill-kil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chTuAMh26mg?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11981E7E-464F-4CF0-987D-9130AD24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113BF68-9EB0-4BD2-8259-C671CEDE8518}"/>
              </a:ext>
            </a:extLst>
          </p:cNvPr>
          <p:cNvSpPr>
            <a:spLocks noGrp="1"/>
          </p:cNvSpPr>
          <p:nvPr>
            <p:ph type="ctrTitle"/>
          </p:nvPr>
        </p:nvSpPr>
        <p:spPr>
          <a:xfrm>
            <a:off x="4529541" y="912200"/>
            <a:ext cx="6980025" cy="3028983"/>
          </a:xfrm>
        </p:spPr>
        <p:txBody>
          <a:bodyPr>
            <a:normAutofit/>
          </a:bodyPr>
          <a:lstStyle/>
          <a:p>
            <a:r>
              <a:rPr lang="en-US" dirty="0">
                <a:solidFill>
                  <a:schemeClr val="bg1"/>
                </a:solidFill>
                <a:effectLst>
                  <a:outerShdw blurRad="38100" dist="38100" dir="2700000" algn="tl">
                    <a:srgbClr val="000000">
                      <a:alpha val="43137"/>
                    </a:srgbClr>
                  </a:outerShdw>
                </a:effectLst>
              </a:rPr>
              <a:t>Naloxone training</a:t>
            </a:r>
            <a:br>
              <a:rPr lang="en-US"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(brand name Narcan)</a:t>
            </a:r>
          </a:p>
        </p:txBody>
      </p:sp>
      <p:sp>
        <p:nvSpPr>
          <p:cNvPr id="22" name="Snip Diagonal Corner Rectangle 6">
            <a:extLst>
              <a:ext uri="{FF2B5EF4-FFF2-40B4-BE49-F238E27FC236}">
                <a16:creationId xmlns:a16="http://schemas.microsoft.com/office/drawing/2014/main" id="{8697C4C9-55F8-41D9-B1D9-8974A126E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16FBD05-EBFA-4124-9C07-4B8570C9C6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961CA7CC-F94D-40AE-B0AC-75A2CE0D85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7780E43-B479-44DA-A268-861947E236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54A8C10-97ED-4582-BBFA-6C6AC7AE6F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6A2E77F-8777-4049-B003-1313818707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18">
              <a:extLst>
                <a:ext uri="{FF2B5EF4-FFF2-40B4-BE49-F238E27FC236}">
                  <a16:creationId xmlns:a16="http://schemas.microsoft.com/office/drawing/2014/main" id="{D7EBF57B-B2AC-4D26-AF4F-0C35F94AD5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0FF5F781-BADD-1B98-C03E-F1D554D53D40}"/>
              </a:ext>
            </a:extLst>
          </p:cNvPr>
          <p:cNvSpPr txBox="1"/>
          <p:nvPr/>
        </p:nvSpPr>
        <p:spPr>
          <a:xfrm>
            <a:off x="799666" y="5175680"/>
            <a:ext cx="3425938" cy="584775"/>
          </a:xfrm>
          <a:prstGeom prst="rect">
            <a:avLst/>
          </a:prstGeom>
          <a:noFill/>
        </p:spPr>
        <p:txBody>
          <a:bodyPr wrap="none" rtlCol="0">
            <a:spAutoFit/>
          </a:bodyPr>
          <a:lstStyle/>
          <a:p>
            <a:r>
              <a:rPr lang="en-US" sz="1600" b="1" dirty="0">
                <a:solidFill>
                  <a:schemeClr val="bg1"/>
                </a:solidFill>
                <a:latin typeface="Helvetica" pitchFamily="2" charset="0"/>
              </a:rPr>
              <a:t>Please complete the Pre-training </a:t>
            </a:r>
          </a:p>
          <a:p>
            <a:r>
              <a:rPr lang="en-US" sz="1600" b="1" dirty="0">
                <a:solidFill>
                  <a:schemeClr val="bg1"/>
                </a:solidFill>
                <a:latin typeface="Helvetica" pitchFamily="2" charset="0"/>
              </a:rPr>
              <a:t>registration and survey</a:t>
            </a:r>
          </a:p>
        </p:txBody>
      </p:sp>
      <p:pic>
        <p:nvPicPr>
          <p:cNvPr id="9" name="Picture 8" descr="A blue and green logo&#10;&#10;AI-generated content may be incorrect.">
            <a:extLst>
              <a:ext uri="{FF2B5EF4-FFF2-40B4-BE49-F238E27FC236}">
                <a16:creationId xmlns:a16="http://schemas.microsoft.com/office/drawing/2014/main" id="{67CB8508-6785-450A-2DA7-35AEAD537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865" y="345989"/>
            <a:ext cx="3038475" cy="600075"/>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82F729A8-E871-20FD-8E89-EC6DDD81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10" y="1765163"/>
            <a:ext cx="3026317" cy="2943024"/>
          </a:xfrm>
          <a:prstGeom prst="rect">
            <a:avLst/>
          </a:prstGeom>
        </p:spPr>
      </p:pic>
    </p:spTree>
    <p:extLst>
      <p:ext uri="{BB962C8B-B14F-4D97-AF65-F5344CB8AC3E}">
        <p14:creationId xmlns:p14="http://schemas.microsoft.com/office/powerpoint/2010/main" val="66556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752A1-ED4C-64CD-A984-D0A85DAE82C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E41A2D2-B1D0-3237-2C65-357157B6ACC9}"/>
              </a:ext>
            </a:extLst>
          </p:cNvPr>
          <p:cNvSpPr txBox="1">
            <a:spLocks noGrp="1"/>
          </p:cNvSpPr>
          <p:nvPr>
            <p:ph type="title"/>
          </p:nvPr>
        </p:nvSpPr>
        <p:spPr>
          <a:xfrm>
            <a:off x="311580" y="761462"/>
            <a:ext cx="12579821" cy="1702881"/>
          </a:xfrm>
        </p:spPr>
        <p:txBody>
          <a:bodyPr tIns="12700" rtlCol="0">
            <a:noAutofit/>
          </a:bodyPr>
          <a:lstStyle/>
          <a:p>
            <a:pPr marL="12700" eaLnBrk="1" fontAlgn="auto" hangingPunct="1">
              <a:spcBef>
                <a:spcPts val="100"/>
              </a:spcBef>
              <a:spcAft>
                <a:spcPts val="0"/>
              </a:spcAft>
              <a:defRPr/>
            </a:pPr>
            <a:r>
              <a:rPr lang="en-US" b="0" spc="-10" dirty="0">
                <a:solidFill>
                  <a:schemeClr val="tx1">
                    <a:lumMod val="95000"/>
                  </a:schemeClr>
                </a:solidFill>
                <a:latin typeface="Arial Black"/>
              </a:rPr>
              <a:t>Opioid Overdose and Maternal Health</a:t>
            </a:r>
            <a:r>
              <a:rPr lang="en-US" sz="4000" b="0" spc="-10" dirty="0">
                <a:solidFill>
                  <a:schemeClr val="tx1">
                    <a:lumMod val="95000"/>
                  </a:schemeClr>
                </a:solidFill>
                <a:latin typeface="Arial Black"/>
              </a:rPr>
              <a:t> </a:t>
            </a:r>
            <a:endParaRPr sz="4000" b="0" spc="-10" dirty="0">
              <a:solidFill>
                <a:schemeClr val="tx1">
                  <a:lumMod val="95000"/>
                </a:schemeClr>
              </a:solidFill>
              <a:latin typeface="Arial Black"/>
            </a:endParaRPr>
          </a:p>
        </p:txBody>
      </p:sp>
      <p:sp>
        <p:nvSpPr>
          <p:cNvPr id="7" name="object 7">
            <a:extLst>
              <a:ext uri="{FF2B5EF4-FFF2-40B4-BE49-F238E27FC236}">
                <a16:creationId xmlns:a16="http://schemas.microsoft.com/office/drawing/2014/main" id="{84BF8F4B-FAB5-4B4E-BB6D-BD0B4B64365A}"/>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sp>
        <p:nvSpPr>
          <p:cNvPr id="8" name="object 8">
            <a:extLst>
              <a:ext uri="{FF2B5EF4-FFF2-40B4-BE49-F238E27FC236}">
                <a16:creationId xmlns:a16="http://schemas.microsoft.com/office/drawing/2014/main" id="{48538CA5-5088-9A69-F739-D71FDAF11B10}"/>
              </a:ext>
            </a:extLst>
          </p:cNvPr>
          <p:cNvSpPr txBox="1">
            <a:spLocks noGrp="1"/>
          </p:cNvSpPr>
          <p:nvPr>
            <p:ph type="body" idx="1"/>
          </p:nvPr>
        </p:nvSpPr>
        <p:spPr>
          <a:xfrm>
            <a:off x="308553" y="2419955"/>
            <a:ext cx="4812087" cy="3392492"/>
          </a:xfrm>
        </p:spPr>
        <p:txBody>
          <a:bodyPr tIns="153542" rtlCol="0">
            <a:normAutofit lnSpcReduction="10000"/>
          </a:bodyPr>
          <a:lstStyle/>
          <a:p>
            <a:pPr>
              <a:lnSpc>
                <a:spcPct val="120000"/>
              </a:lnSpc>
              <a:spcBef>
                <a:spcPts val="95"/>
              </a:spcBef>
              <a:spcAft>
                <a:spcPts val="0"/>
              </a:spcAft>
              <a:defRPr/>
            </a:pPr>
            <a:r>
              <a:rPr lang="en-US" b="1" dirty="0">
                <a:solidFill>
                  <a:schemeClr val="tx1">
                    <a:lumMod val="95000"/>
                  </a:schemeClr>
                </a:solidFill>
              </a:rPr>
              <a:t>According to the CDC, substance use disorders contributed to 23.6% of maternal deaths, and mental heath conditions contributed to 22.5% of maternal deaths. </a:t>
            </a:r>
          </a:p>
          <a:p>
            <a:pPr>
              <a:lnSpc>
                <a:spcPct val="120000"/>
              </a:lnSpc>
              <a:spcBef>
                <a:spcPts val="95"/>
              </a:spcBef>
              <a:spcAft>
                <a:spcPts val="0"/>
              </a:spcAft>
              <a:buClr>
                <a:srgbClr val="FFFFFF"/>
              </a:buClr>
              <a:defRPr/>
            </a:pPr>
            <a:endParaRPr lang="en-US" b="1" dirty="0">
              <a:solidFill>
                <a:schemeClr val="tx1">
                  <a:lumMod val="95000"/>
                </a:schemeClr>
              </a:solidFill>
            </a:endParaRPr>
          </a:p>
          <a:p>
            <a:pPr>
              <a:lnSpc>
                <a:spcPct val="120000"/>
              </a:lnSpc>
              <a:spcBef>
                <a:spcPts val="95"/>
              </a:spcBef>
              <a:spcAft>
                <a:spcPts val="0"/>
              </a:spcAft>
              <a:defRPr/>
            </a:pPr>
            <a:r>
              <a:rPr lang="en-US" b="1" dirty="0">
                <a:solidFill>
                  <a:schemeClr val="tx1">
                    <a:lumMod val="95000"/>
                  </a:schemeClr>
                </a:solidFill>
              </a:rPr>
              <a:t>64% of pregnancy related deaths associated with mental health are due to poisoning/overdose.</a:t>
            </a:r>
          </a:p>
          <a:p>
            <a:pPr marL="0" indent="0" eaLnBrk="1" fontAlgn="auto" hangingPunct="1">
              <a:lnSpc>
                <a:spcPct val="120000"/>
              </a:lnSpc>
              <a:spcBef>
                <a:spcPts val="95"/>
              </a:spcBef>
              <a:spcAft>
                <a:spcPts val="0"/>
              </a:spcAft>
              <a:buNone/>
              <a:defRPr/>
            </a:pPr>
            <a:endParaRPr lang="en-US" b="1" dirty="0">
              <a:solidFill>
                <a:schemeClr val="tx1">
                  <a:lumMod val="95000"/>
                </a:schemeClr>
              </a:solidFill>
            </a:endParaRPr>
          </a:p>
        </p:txBody>
      </p:sp>
      <p:pic>
        <p:nvPicPr>
          <p:cNvPr id="6" name="Picture 5">
            <a:extLst>
              <a:ext uri="{FF2B5EF4-FFF2-40B4-BE49-F238E27FC236}">
                <a16:creationId xmlns:a16="http://schemas.microsoft.com/office/drawing/2014/main" id="{F0F796BC-52C0-3BE1-AF44-EAF9246923FD}"/>
              </a:ext>
            </a:extLst>
          </p:cNvPr>
          <p:cNvPicPr>
            <a:picLocks noChangeAspect="1"/>
          </p:cNvPicPr>
          <p:nvPr/>
        </p:nvPicPr>
        <p:blipFill>
          <a:blip r:embed="rId3"/>
          <a:stretch>
            <a:fillRect/>
          </a:stretch>
        </p:blipFill>
        <p:spPr>
          <a:xfrm>
            <a:off x="5266945" y="2163139"/>
            <a:ext cx="6416755" cy="3911182"/>
          </a:xfrm>
          <a:prstGeom prst="rect">
            <a:avLst/>
          </a:prstGeom>
        </p:spPr>
      </p:pic>
      <p:pic>
        <p:nvPicPr>
          <p:cNvPr id="5" name="Picture 4" descr="A blue and green logo&#10;&#10;AI-generated content may be incorrect.">
            <a:extLst>
              <a:ext uri="{FF2B5EF4-FFF2-40B4-BE49-F238E27FC236}">
                <a16:creationId xmlns:a16="http://schemas.microsoft.com/office/drawing/2014/main" id="{C0CD9C7F-AA1A-C7B3-411A-2B02785BB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37" y="464708"/>
            <a:ext cx="3038475" cy="600075"/>
          </a:xfrm>
          <a:prstGeom prst="rect">
            <a:avLst/>
          </a:prstGeom>
        </p:spPr>
      </p:pic>
    </p:spTree>
    <p:extLst>
      <p:ext uri="{BB962C8B-B14F-4D97-AF65-F5344CB8AC3E}">
        <p14:creationId xmlns:p14="http://schemas.microsoft.com/office/powerpoint/2010/main" val="3472482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127C2-33A1-3AC6-D125-AA31224741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8705709-03E3-6ED2-99C2-384F47809FA8}"/>
              </a:ext>
            </a:extLst>
          </p:cNvPr>
          <p:cNvSpPr txBox="1">
            <a:spLocks noGrp="1"/>
          </p:cNvSpPr>
          <p:nvPr>
            <p:ph type="title"/>
          </p:nvPr>
        </p:nvSpPr>
        <p:spPr>
          <a:xfrm>
            <a:off x="458943" y="749208"/>
            <a:ext cx="10891494" cy="1710577"/>
          </a:xfrm>
        </p:spPr>
        <p:txBody>
          <a:bodyPr tIns="12700" rtlCol="0">
            <a:noAutofit/>
          </a:bodyPr>
          <a:lstStyle/>
          <a:p>
            <a:pPr marL="12700">
              <a:spcBef>
                <a:spcPts val="100"/>
              </a:spcBef>
              <a:defRPr/>
            </a:pPr>
            <a:r>
              <a:rPr lang="en-US" sz="4000" spc="-10" dirty="0">
                <a:solidFill>
                  <a:schemeClr val="tx1">
                    <a:lumMod val="95000"/>
                  </a:schemeClr>
                </a:solidFill>
                <a:latin typeface="Arial Black"/>
              </a:rPr>
              <a:t>Texas Maternal</a:t>
            </a:r>
            <a:r>
              <a:rPr lang="en-US" sz="4000" b="0" spc="-10" dirty="0">
                <a:solidFill>
                  <a:schemeClr val="tx1">
                    <a:lumMod val="95000"/>
                  </a:schemeClr>
                </a:solidFill>
                <a:latin typeface="Arial Black"/>
              </a:rPr>
              <a:t> </a:t>
            </a:r>
            <a:r>
              <a:rPr lang="en-US" sz="4000" spc="-10" dirty="0">
                <a:solidFill>
                  <a:schemeClr val="tx1">
                    <a:lumMod val="95000"/>
                  </a:schemeClr>
                </a:solidFill>
                <a:latin typeface="Arial Black"/>
              </a:rPr>
              <a:t>Deaths 2016-2019</a:t>
            </a:r>
            <a:endParaRPr sz="4000" b="0" spc="-10" dirty="0">
              <a:solidFill>
                <a:schemeClr val="tx1">
                  <a:lumMod val="95000"/>
                </a:schemeClr>
              </a:solidFill>
              <a:latin typeface="Arial Black"/>
            </a:endParaRPr>
          </a:p>
        </p:txBody>
      </p:sp>
      <p:sp>
        <p:nvSpPr>
          <p:cNvPr id="7" name="object 7">
            <a:extLst>
              <a:ext uri="{FF2B5EF4-FFF2-40B4-BE49-F238E27FC236}">
                <a16:creationId xmlns:a16="http://schemas.microsoft.com/office/drawing/2014/main" id="{051AC328-3217-6813-2E00-5902856357CF}"/>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sp>
        <p:nvSpPr>
          <p:cNvPr id="8" name="object 8">
            <a:extLst>
              <a:ext uri="{FF2B5EF4-FFF2-40B4-BE49-F238E27FC236}">
                <a16:creationId xmlns:a16="http://schemas.microsoft.com/office/drawing/2014/main" id="{9509EC3E-FE29-3931-63A5-8B9094D23F61}"/>
              </a:ext>
            </a:extLst>
          </p:cNvPr>
          <p:cNvSpPr txBox="1">
            <a:spLocks noGrp="1"/>
          </p:cNvSpPr>
          <p:nvPr>
            <p:ph type="body" idx="1"/>
          </p:nvPr>
        </p:nvSpPr>
        <p:spPr>
          <a:xfrm>
            <a:off x="277765" y="2213482"/>
            <a:ext cx="4812087" cy="3392492"/>
          </a:xfrm>
        </p:spPr>
        <p:txBody>
          <a:bodyPr tIns="153542" rtlCol="0">
            <a:normAutofit/>
          </a:bodyPr>
          <a:lstStyle/>
          <a:p>
            <a:pPr>
              <a:lnSpc>
                <a:spcPct val="120000"/>
              </a:lnSpc>
              <a:spcBef>
                <a:spcPts val="95"/>
              </a:spcBef>
              <a:spcAft>
                <a:spcPts val="0"/>
              </a:spcAft>
              <a:defRPr/>
            </a:pPr>
            <a:r>
              <a:rPr lang="en-US" b="1" dirty="0">
                <a:solidFill>
                  <a:schemeClr val="tx1">
                    <a:lumMod val="95000"/>
                  </a:schemeClr>
                </a:solidFill>
              </a:rPr>
              <a:t>Drug poisoning was the second leading cause of maternal deaths </a:t>
            </a:r>
          </a:p>
          <a:p>
            <a:pPr>
              <a:lnSpc>
                <a:spcPct val="120000"/>
              </a:lnSpc>
              <a:spcBef>
                <a:spcPts val="95"/>
              </a:spcBef>
              <a:spcAft>
                <a:spcPts val="0"/>
              </a:spcAft>
              <a:defRPr/>
            </a:pPr>
            <a:endParaRPr lang="en-US" b="1" dirty="0">
              <a:solidFill>
                <a:schemeClr val="tx1">
                  <a:lumMod val="95000"/>
                </a:schemeClr>
              </a:solidFill>
            </a:endParaRPr>
          </a:p>
          <a:p>
            <a:pPr marL="0" indent="0">
              <a:lnSpc>
                <a:spcPct val="120000"/>
              </a:lnSpc>
              <a:spcBef>
                <a:spcPts val="95"/>
              </a:spcBef>
              <a:spcAft>
                <a:spcPts val="0"/>
              </a:spcAft>
              <a:buNone/>
              <a:defRPr/>
            </a:pPr>
            <a:endParaRPr lang="en-US" b="1" dirty="0">
              <a:solidFill>
                <a:schemeClr val="tx1">
                  <a:lumMod val="95000"/>
                </a:schemeClr>
              </a:solidFill>
            </a:endParaRPr>
          </a:p>
          <a:p>
            <a:pPr>
              <a:lnSpc>
                <a:spcPct val="120000"/>
              </a:lnSpc>
              <a:spcBef>
                <a:spcPts val="95"/>
              </a:spcBef>
              <a:spcAft>
                <a:spcPts val="0"/>
              </a:spcAft>
              <a:defRPr/>
            </a:pPr>
            <a:r>
              <a:rPr lang="en-US" b="1" dirty="0">
                <a:solidFill>
                  <a:schemeClr val="tx1">
                    <a:lumMod val="95000"/>
                  </a:schemeClr>
                </a:solidFill>
              </a:rPr>
              <a:t>Suicide was the fourth leading cause of maternal deaths </a:t>
            </a:r>
          </a:p>
        </p:txBody>
      </p:sp>
      <p:pic>
        <p:nvPicPr>
          <p:cNvPr id="5" name="Picture 4">
            <a:extLst>
              <a:ext uri="{FF2B5EF4-FFF2-40B4-BE49-F238E27FC236}">
                <a16:creationId xmlns:a16="http://schemas.microsoft.com/office/drawing/2014/main" id="{1AB4F5FC-FBDC-2F39-67B8-14F5A9A361C7}"/>
              </a:ext>
            </a:extLst>
          </p:cNvPr>
          <p:cNvPicPr>
            <a:picLocks noChangeAspect="1"/>
          </p:cNvPicPr>
          <p:nvPr/>
        </p:nvPicPr>
        <p:blipFill>
          <a:blip r:embed="rId3"/>
          <a:stretch>
            <a:fillRect/>
          </a:stretch>
        </p:blipFill>
        <p:spPr>
          <a:xfrm>
            <a:off x="5233263" y="2106596"/>
            <a:ext cx="6465457" cy="4375963"/>
          </a:xfrm>
          <a:prstGeom prst="rect">
            <a:avLst/>
          </a:prstGeom>
        </p:spPr>
      </p:pic>
      <p:pic>
        <p:nvPicPr>
          <p:cNvPr id="6" name="Picture 5" descr="A blue and green logo&#10;&#10;AI-generated content may be incorrect.">
            <a:extLst>
              <a:ext uri="{FF2B5EF4-FFF2-40B4-BE49-F238E27FC236}">
                <a16:creationId xmlns:a16="http://schemas.microsoft.com/office/drawing/2014/main" id="{CC5258D6-CCBB-D202-C9B5-5671C40945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37" y="446466"/>
            <a:ext cx="3038475" cy="600075"/>
          </a:xfrm>
          <a:prstGeom prst="rect">
            <a:avLst/>
          </a:prstGeom>
        </p:spPr>
      </p:pic>
    </p:spTree>
    <p:extLst>
      <p:ext uri="{BB962C8B-B14F-4D97-AF65-F5344CB8AC3E}">
        <p14:creationId xmlns:p14="http://schemas.microsoft.com/office/powerpoint/2010/main" val="316882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4D50E3DE-AEEE-4AD1-9E27-7AABC1298F3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sp>
        <p:nvSpPr>
          <p:cNvPr id="14" name="Content Placeholder 2">
            <a:extLst>
              <a:ext uri="{FF2B5EF4-FFF2-40B4-BE49-F238E27FC236}">
                <a16:creationId xmlns:a16="http://schemas.microsoft.com/office/drawing/2014/main" id="{FD71499D-EA65-4B17-A2DB-30BCA5822087}"/>
              </a:ext>
            </a:extLst>
          </p:cNvPr>
          <p:cNvSpPr>
            <a:spLocks noGrp="1"/>
          </p:cNvSpPr>
          <p:nvPr>
            <p:ph idx="1"/>
          </p:nvPr>
        </p:nvSpPr>
        <p:spPr>
          <a:xfrm>
            <a:off x="259307" y="1292498"/>
            <a:ext cx="11711976" cy="5392081"/>
          </a:xfrm>
          <a:solidFill>
            <a:schemeClr val="accent1">
              <a:lumMod val="75000"/>
            </a:schemeClr>
          </a:solidFill>
          <a:effectLst>
            <a:softEdge rad="63500"/>
          </a:effectLst>
        </p:spPr>
        <p:txBody>
          <a:bodyPr rtlCol="0">
            <a:normAutofit/>
          </a:bodyPr>
          <a:lstStyle/>
          <a:p>
            <a:pPr marL="0" indent="0" eaLnBrk="1" fontAlgn="auto" hangingPunct="1">
              <a:spcAft>
                <a:spcPts val="0"/>
              </a:spcAft>
              <a:buFont typeface="Wingdings 2" panose="05020102010507070707" pitchFamily="18" charset="2"/>
              <a:buNone/>
              <a:defRPr/>
            </a:pPr>
            <a:r>
              <a:rPr lang="en-US" sz="2600" b="1" dirty="0">
                <a:solidFill>
                  <a:schemeClr val="tx1">
                    <a:lumMod val="95000"/>
                  </a:schemeClr>
                </a:solidFill>
              </a:rPr>
              <a:t>What is Fentanyl?</a:t>
            </a:r>
          </a:p>
          <a:p>
            <a:pPr marL="502920" indent="-457200">
              <a:lnSpc>
                <a:spcPct val="120000"/>
              </a:lnSpc>
              <a:buFont typeface="Arial" panose="020B0604020202020204" pitchFamily="34" charset="0"/>
              <a:buChar char="•"/>
              <a:defRPr/>
            </a:pPr>
            <a:r>
              <a:rPr lang="en-US" sz="2400" dirty="0">
                <a:solidFill>
                  <a:schemeClr val="tx1">
                    <a:lumMod val="95000"/>
                  </a:schemeClr>
                </a:solidFill>
              </a:rPr>
              <a:t>Pharmaceutical Fentanyl is a synthetic opioid, approved for treating severe pain. </a:t>
            </a:r>
          </a:p>
          <a:p>
            <a:pPr marL="502920" indent="-457200">
              <a:lnSpc>
                <a:spcPct val="120000"/>
              </a:lnSpc>
              <a:buFont typeface="Arial" panose="020B0604020202020204" pitchFamily="34" charset="0"/>
              <a:buChar char="•"/>
              <a:defRPr/>
            </a:pPr>
            <a:r>
              <a:rPr lang="en-US" sz="2400" dirty="0">
                <a:solidFill>
                  <a:schemeClr val="tx1">
                    <a:lumMod val="95000"/>
                  </a:schemeClr>
                </a:solidFill>
              </a:rPr>
              <a:t>It is prescribed in the form of transdermal patches (placed on the skin) or lozenges and can be diverted for misuse and abuse in the United States. </a:t>
            </a:r>
          </a:p>
          <a:p>
            <a:pPr marL="502920" indent="-457200">
              <a:lnSpc>
                <a:spcPct val="120000"/>
              </a:lnSpc>
              <a:buFont typeface="Arial" panose="020B0604020202020204" pitchFamily="34" charset="0"/>
              <a:buChar char="•"/>
              <a:defRPr/>
            </a:pPr>
            <a:r>
              <a:rPr lang="en-US" sz="2400" dirty="0">
                <a:solidFill>
                  <a:schemeClr val="tx1">
                    <a:lumMod val="95000"/>
                  </a:schemeClr>
                </a:solidFill>
              </a:rPr>
              <a:t>It is 50 to 100 times more potent than morphine. </a:t>
            </a:r>
          </a:p>
          <a:p>
            <a:pPr marL="502920" indent="-457200">
              <a:lnSpc>
                <a:spcPct val="120000"/>
              </a:lnSpc>
              <a:buFont typeface="Arial" panose="020B0604020202020204" pitchFamily="34" charset="0"/>
              <a:buChar char="•"/>
              <a:defRPr/>
            </a:pPr>
            <a:r>
              <a:rPr lang="en-US" sz="2400" dirty="0">
                <a:solidFill>
                  <a:schemeClr val="tx1">
                    <a:lumMod val="95000"/>
                  </a:schemeClr>
                </a:solidFill>
              </a:rPr>
              <a:t>It can also be used for sale on the streets and disguised using counterfeit or other drugs.</a:t>
            </a:r>
          </a:p>
          <a:p>
            <a:pPr marL="502920" indent="-457200">
              <a:lnSpc>
                <a:spcPct val="120000"/>
              </a:lnSpc>
              <a:buFont typeface="Arial" panose="020B0604020202020204" pitchFamily="34" charset="0"/>
              <a:buChar char="•"/>
              <a:defRPr/>
            </a:pPr>
            <a:r>
              <a:rPr lang="en-US" sz="2400" dirty="0">
                <a:solidFill>
                  <a:schemeClr val="tx1">
                    <a:lumMod val="95000"/>
                  </a:schemeClr>
                </a:solidFill>
              </a:rPr>
              <a:t>It can additionally be manufactured illegally for sale on the streets.</a:t>
            </a:r>
          </a:p>
        </p:txBody>
      </p:sp>
      <p:pic>
        <p:nvPicPr>
          <p:cNvPr id="4" name="Picture 3" descr="A blue and green logo&#10;&#10;AI-generated content may be incorrect.">
            <a:extLst>
              <a:ext uri="{FF2B5EF4-FFF2-40B4-BE49-F238E27FC236}">
                <a16:creationId xmlns:a16="http://schemas.microsoft.com/office/drawing/2014/main" id="{CCFC1F16-B8C5-7B00-C4A7-ED595D052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37" y="446466"/>
            <a:ext cx="3038475" cy="600075"/>
          </a:xfrm>
          <a:prstGeom prst="rect">
            <a:avLst/>
          </a:prstGeom>
        </p:spPr>
      </p:pic>
    </p:spTree>
    <p:extLst>
      <p:ext uri="{BB962C8B-B14F-4D97-AF65-F5344CB8AC3E}">
        <p14:creationId xmlns:p14="http://schemas.microsoft.com/office/powerpoint/2010/main" val="36889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500"/>
                                        <p:tgtEl>
                                          <p:spTgt spid="14">
                                            <p:txEl>
                                              <p:pRg st="0" end="0"/>
                                            </p:txEl>
                                          </p:spTgt>
                                        </p:tgtEl>
                                      </p:cBhvr>
                                    </p:animEffect>
                                    <p:anim calcmode="lin" valueType="num">
                                      <p:cBhvr>
                                        <p:cTn id="8" dur="1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500"/>
                                        <p:tgtEl>
                                          <p:spTgt spid="14">
                                            <p:txEl>
                                              <p:pRg st="1" end="1"/>
                                            </p:txEl>
                                          </p:spTgt>
                                        </p:tgtEl>
                                      </p:cBhvr>
                                    </p:animEffect>
                                    <p:anim calcmode="lin" valueType="num">
                                      <p:cBhvr>
                                        <p:cTn id="15" dur="1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500"/>
                                        <p:tgtEl>
                                          <p:spTgt spid="14">
                                            <p:txEl>
                                              <p:pRg st="2" end="2"/>
                                            </p:txEl>
                                          </p:spTgt>
                                        </p:tgtEl>
                                      </p:cBhvr>
                                    </p:animEffect>
                                    <p:anim calcmode="lin" valueType="num">
                                      <p:cBhvr>
                                        <p:cTn id="22" dur="1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500"/>
                                        <p:tgtEl>
                                          <p:spTgt spid="14">
                                            <p:txEl>
                                              <p:pRg st="3" end="3"/>
                                            </p:txEl>
                                          </p:spTgt>
                                        </p:tgtEl>
                                      </p:cBhvr>
                                    </p:animEffect>
                                    <p:anim calcmode="lin" valueType="num">
                                      <p:cBhvr>
                                        <p:cTn id="29" dur="1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500"/>
                                        <p:tgtEl>
                                          <p:spTgt spid="14">
                                            <p:txEl>
                                              <p:pRg st="4" end="4"/>
                                            </p:txEl>
                                          </p:spTgt>
                                        </p:tgtEl>
                                      </p:cBhvr>
                                    </p:animEffect>
                                    <p:anim calcmode="lin" valueType="num">
                                      <p:cBhvr>
                                        <p:cTn id="36" dur="1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500"/>
                                        <p:tgtEl>
                                          <p:spTgt spid="14">
                                            <p:txEl>
                                              <p:pRg st="5" end="5"/>
                                            </p:txEl>
                                          </p:spTgt>
                                        </p:tgtEl>
                                      </p:cBhvr>
                                    </p:animEffect>
                                    <p:anim calcmode="lin" valueType="num">
                                      <p:cBhvr>
                                        <p:cTn id="43" dur="1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Together, Texans are Tackling the Fentanyl Crisis">
            <a:hlinkClick r:id="" action="ppaction://media"/>
            <a:extLst>
              <a:ext uri="{FF2B5EF4-FFF2-40B4-BE49-F238E27FC236}">
                <a16:creationId xmlns:a16="http://schemas.microsoft.com/office/drawing/2014/main" id="{07E8774F-F03C-01DA-6ADC-6781B08FF1F4}"/>
              </a:ext>
            </a:extLst>
          </p:cNvPr>
          <p:cNvPicPr>
            <a:picLocks noGrp="1" noRot="1" noChangeAspect="1"/>
          </p:cNvPicPr>
          <p:nvPr>
            <p:ph idx="1"/>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37568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 name="Straight Connector 40">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4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724B4AD-ADBA-C5A4-F411-E3015D28AEA9}"/>
              </a:ext>
            </a:extLst>
          </p:cNvPr>
          <p:cNvPicPr>
            <a:picLocks noChangeAspect="1"/>
          </p:cNvPicPr>
          <p:nvPr/>
        </p:nvPicPr>
        <p:blipFill>
          <a:blip r:embed="rId3"/>
          <a:stretch>
            <a:fillRect/>
          </a:stretch>
        </p:blipFill>
        <p:spPr>
          <a:xfrm>
            <a:off x="2014633" y="643467"/>
            <a:ext cx="8162734" cy="5571066"/>
          </a:xfrm>
          <a:prstGeom prst="rect">
            <a:avLst/>
          </a:prstGeom>
        </p:spPr>
      </p:pic>
    </p:spTree>
    <p:extLst>
      <p:ext uri="{BB962C8B-B14F-4D97-AF65-F5344CB8AC3E}">
        <p14:creationId xmlns:p14="http://schemas.microsoft.com/office/powerpoint/2010/main" val="216397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421E-E9D5-59D3-64A6-BDBC2D474C1C}"/>
              </a:ext>
            </a:extLst>
          </p:cNvPr>
          <p:cNvSpPr>
            <a:spLocks noGrp="1"/>
          </p:cNvSpPr>
          <p:nvPr>
            <p:ph type="title"/>
          </p:nvPr>
        </p:nvSpPr>
        <p:spPr>
          <a:xfrm>
            <a:off x="824182" y="2636575"/>
            <a:ext cx="4755824" cy="461665"/>
          </a:xfrm>
        </p:spPr>
        <p:txBody>
          <a:bodyPr vert="horz" lIns="91440" tIns="45720" rIns="91440" bIns="45720" rtlCol="0" anchor="t">
            <a:noAutofit/>
          </a:bodyPr>
          <a:lstStyle/>
          <a:p>
            <a:pPr algn="ctr"/>
            <a:r>
              <a:rPr lang="en-US" sz="2400" b="1" dirty="0">
                <a:solidFill>
                  <a:schemeClr val="tx1">
                    <a:lumMod val="95000"/>
                  </a:schemeClr>
                </a:solidFill>
                <a:latin typeface="Arial Black" panose="020B0A04020102020204" pitchFamily="34" charset="0"/>
              </a:rPr>
              <a:t>Real Adderall tablets</a:t>
            </a:r>
            <a:endParaRPr lang="en-US" sz="2400" b="1" i="0" kern="1200" cap="all" baseline="0" dirty="0">
              <a:solidFill>
                <a:schemeClr val="tx1">
                  <a:lumMod val="95000"/>
                </a:schemeClr>
              </a:solidFill>
              <a:latin typeface="Arial Black" panose="020B0A04020102020204" pitchFamily="34" charset="0"/>
            </a:endParaRPr>
          </a:p>
        </p:txBody>
      </p:sp>
      <p:pic>
        <p:nvPicPr>
          <p:cNvPr id="8" name="Content Placeholder 7" descr="A close-up of some coins&#10;&#10;Description automatically generated with medium confidence">
            <a:extLst>
              <a:ext uri="{FF2B5EF4-FFF2-40B4-BE49-F238E27FC236}">
                <a16:creationId xmlns:a16="http://schemas.microsoft.com/office/drawing/2014/main" id="{72A112ED-484C-B010-3F5C-BA5AB28196D0}"/>
              </a:ext>
            </a:extLst>
          </p:cNvPr>
          <p:cNvPicPr>
            <a:picLocks noGrp="1" noChangeAspect="1"/>
          </p:cNvPicPr>
          <p:nvPr>
            <p:ph idx="1"/>
          </p:nvPr>
        </p:nvPicPr>
        <p:blipFill>
          <a:blip r:embed="rId3"/>
          <a:stretch>
            <a:fillRect/>
          </a:stretch>
        </p:blipFill>
        <p:spPr>
          <a:xfrm>
            <a:off x="1265618" y="3256672"/>
            <a:ext cx="3988770" cy="3207899"/>
          </a:xfrm>
          <a:prstGeom prst="rect">
            <a:avLst/>
          </a:prstGeom>
          <a:effectLst>
            <a:outerShdw blurRad="50800" dist="38100" dir="13500000" algn="br" rotWithShape="0">
              <a:prstClr val="black">
                <a:alpha val="40000"/>
              </a:prstClr>
            </a:outerShdw>
          </a:effectLst>
        </p:spPr>
      </p:pic>
      <p:pic>
        <p:nvPicPr>
          <p:cNvPr id="12" name="Content Placeholder 7" descr="A picture containing coin&#10;&#10;Description automatically generated">
            <a:extLst>
              <a:ext uri="{FF2B5EF4-FFF2-40B4-BE49-F238E27FC236}">
                <a16:creationId xmlns:a16="http://schemas.microsoft.com/office/drawing/2014/main" id="{031505C0-106B-4AE7-A40F-7F05772FFB1C}"/>
              </a:ext>
            </a:extLst>
          </p:cNvPr>
          <p:cNvPicPr>
            <a:picLocks noChangeAspect="1"/>
          </p:cNvPicPr>
          <p:nvPr/>
        </p:nvPicPr>
        <p:blipFill>
          <a:blip r:embed="rId4"/>
          <a:stretch>
            <a:fillRect/>
          </a:stretch>
        </p:blipFill>
        <p:spPr>
          <a:xfrm>
            <a:off x="6634815" y="3447003"/>
            <a:ext cx="4291567" cy="2571660"/>
          </a:xfrm>
          <a:prstGeom prst="rect">
            <a:avLst/>
          </a:prstGeom>
          <a:effectLst>
            <a:outerShdw blurRad="50800" dist="38100" dir="18900000" algn="bl" rotWithShape="0">
              <a:prstClr val="black">
                <a:alpha val="40000"/>
              </a:prstClr>
            </a:outerShdw>
          </a:effectLst>
        </p:spPr>
      </p:pic>
      <p:sp>
        <p:nvSpPr>
          <p:cNvPr id="3" name="TextBox 2">
            <a:extLst>
              <a:ext uri="{FF2B5EF4-FFF2-40B4-BE49-F238E27FC236}">
                <a16:creationId xmlns:a16="http://schemas.microsoft.com/office/drawing/2014/main" id="{3AED6BF9-124D-4339-964F-0C6C7A3B705E}"/>
              </a:ext>
            </a:extLst>
          </p:cNvPr>
          <p:cNvSpPr txBox="1"/>
          <p:nvPr/>
        </p:nvSpPr>
        <p:spPr>
          <a:xfrm>
            <a:off x="6439929" y="2642710"/>
            <a:ext cx="4664867" cy="461665"/>
          </a:xfrm>
          <a:prstGeom prst="rect">
            <a:avLst/>
          </a:prstGeom>
          <a:noFill/>
        </p:spPr>
        <p:txBody>
          <a:bodyPr wrap="none" rtlCol="0">
            <a:spAutoFit/>
          </a:bodyPr>
          <a:lstStyle/>
          <a:p>
            <a:pPr algn="ctr"/>
            <a:r>
              <a:rPr lang="en-US" sz="2400" b="1" cap="all" dirty="0">
                <a:solidFill>
                  <a:schemeClr val="tx1">
                    <a:lumMod val="95000"/>
                  </a:schemeClr>
                </a:solidFill>
                <a:latin typeface="Arial Black" panose="020B0A04020102020204" pitchFamily="34" charset="0"/>
              </a:rPr>
              <a:t>Fake Adderall tablets</a:t>
            </a:r>
            <a:endParaRPr lang="en-US" sz="2400" dirty="0">
              <a:solidFill>
                <a:schemeClr val="tx1">
                  <a:lumMod val="95000"/>
                </a:schemeClr>
              </a:solidFill>
              <a:latin typeface="Arial Black" panose="020B0A04020102020204" pitchFamily="34" charset="0"/>
            </a:endParaRPr>
          </a:p>
        </p:txBody>
      </p:sp>
      <p:sp>
        <p:nvSpPr>
          <p:cNvPr id="9" name="object 2">
            <a:extLst>
              <a:ext uri="{FF2B5EF4-FFF2-40B4-BE49-F238E27FC236}">
                <a16:creationId xmlns:a16="http://schemas.microsoft.com/office/drawing/2014/main" id="{559BFC44-1FE6-4358-9B59-F5248F7A0A1C}"/>
              </a:ext>
            </a:extLst>
          </p:cNvPr>
          <p:cNvSpPr txBox="1">
            <a:spLocks/>
          </p:cNvSpPr>
          <p:nvPr/>
        </p:nvSpPr>
        <p:spPr>
          <a:xfrm>
            <a:off x="350977" y="1122343"/>
            <a:ext cx="11191491" cy="1185645"/>
          </a:xfrm>
          <a:prstGeom prst="rect">
            <a:avLst/>
          </a:prstGeom>
          <a:effectLst/>
        </p:spPr>
        <p:txBody>
          <a:bodyPr vert="horz" lIns="91440" tIns="1270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spcBef>
                <a:spcPts val="100"/>
              </a:spcBef>
              <a:defRPr/>
            </a:pPr>
            <a:r>
              <a:rPr lang="en-US" u="sng" spc="-10" dirty="0">
                <a:solidFill>
                  <a:schemeClr val="tx1">
                    <a:lumMod val="95000"/>
                  </a:schemeClr>
                </a:solidFill>
                <a:latin typeface="Arial Black" panose="020B0A04020102020204" pitchFamily="34" charset="0"/>
              </a:rPr>
              <a:t>Fentanyl disguised as medicine </a:t>
            </a:r>
          </a:p>
        </p:txBody>
      </p:sp>
      <p:pic>
        <p:nvPicPr>
          <p:cNvPr id="6" name="Picture 5" descr="A blue and green logo&#10;&#10;AI-generated content may be incorrect.">
            <a:extLst>
              <a:ext uri="{FF2B5EF4-FFF2-40B4-BE49-F238E27FC236}">
                <a16:creationId xmlns:a16="http://schemas.microsoft.com/office/drawing/2014/main" id="{B3D19FA5-973D-A731-9C23-E0FF3D0E78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77" y="393429"/>
            <a:ext cx="3038475" cy="600075"/>
          </a:xfrm>
          <a:prstGeom prst="rect">
            <a:avLst/>
          </a:prstGeom>
        </p:spPr>
      </p:pic>
    </p:spTree>
    <p:extLst>
      <p:ext uri="{BB962C8B-B14F-4D97-AF65-F5344CB8AC3E}">
        <p14:creationId xmlns:p14="http://schemas.microsoft.com/office/powerpoint/2010/main" val="173747425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09BED-551E-4D19-892E-058082B99DB7}"/>
              </a:ext>
            </a:extLst>
          </p:cNvPr>
          <p:cNvSpPr>
            <a:spLocks noGrp="1"/>
          </p:cNvSpPr>
          <p:nvPr>
            <p:ph idx="1"/>
          </p:nvPr>
        </p:nvSpPr>
        <p:spPr>
          <a:xfrm>
            <a:off x="359279" y="1355018"/>
            <a:ext cx="6787755" cy="5061593"/>
          </a:xfrm>
          <a:solidFill>
            <a:schemeClr val="accent1"/>
          </a:solidFill>
          <a:effectLst>
            <a:glow rad="228600">
              <a:schemeClr val="accent4">
                <a:satMod val="175000"/>
                <a:alpha val="40000"/>
              </a:schemeClr>
            </a:glow>
            <a:softEdge rad="63500"/>
          </a:effectLst>
        </p:spPr>
        <p:txBody>
          <a:bodyPr/>
          <a:lstStyle/>
          <a:p>
            <a:pPr marL="0" lvl="0" indent="0">
              <a:spcAft>
                <a:spcPts val="0"/>
              </a:spcAft>
              <a:buClr>
                <a:prstClr val="white"/>
              </a:buClr>
              <a:buNone/>
              <a:defRPr/>
            </a:pPr>
            <a:r>
              <a:rPr lang="en-US" sz="2400" b="1" u="sng" dirty="0">
                <a:solidFill>
                  <a:schemeClr val="tx1">
                    <a:lumMod val="95000"/>
                  </a:schemeClr>
                </a:solidFill>
                <a:effectLst>
                  <a:outerShdw blurRad="38100" dist="38100" dir="2700000" algn="tl">
                    <a:srgbClr val="000000">
                      <a:alpha val="43137"/>
                    </a:srgbClr>
                  </a:outerShdw>
                </a:effectLst>
                <a:latin typeface="+mj-lt"/>
              </a:rPr>
              <a:t>Signs of an opioid overdose:</a:t>
            </a:r>
          </a:p>
          <a:p>
            <a:pPr marL="0" lvl="0" indent="0">
              <a:spcAft>
                <a:spcPts val="0"/>
              </a:spcAft>
              <a:buClr>
                <a:prstClr val="white"/>
              </a:buClr>
              <a:buNone/>
              <a:defRPr/>
            </a:pPr>
            <a:endParaRPr lang="en-US" sz="1000" dirty="0">
              <a:solidFill>
                <a:schemeClr val="tx1">
                  <a:lumMod val="95000"/>
                </a:schemeClr>
              </a:solidFill>
              <a:latin typeface="Arial Black" panose="020B0A04020102020204" pitchFamily="34" charset="0"/>
            </a:endParaRPr>
          </a:p>
          <a:p>
            <a:pPr lvl="0">
              <a:spcAft>
                <a:spcPts val="0"/>
              </a:spcAft>
              <a:buClrTx/>
              <a:buFont typeface="Wingdings" panose="05000000000000000000" pitchFamily="2" charset="2"/>
              <a:buChar char="§"/>
              <a:defRPr/>
            </a:pPr>
            <a:r>
              <a:rPr lang="en-US" sz="2400" b="1" dirty="0">
                <a:solidFill>
                  <a:schemeClr val="tx1">
                    <a:lumMod val="95000"/>
                  </a:schemeClr>
                </a:solidFill>
              </a:rPr>
              <a:t>Small, constricted “pinpoint pupils”</a:t>
            </a:r>
          </a:p>
          <a:p>
            <a:pPr lvl="0">
              <a:spcAft>
                <a:spcPts val="0"/>
              </a:spcAft>
              <a:buClrTx/>
              <a:buFont typeface="Wingdings" panose="05000000000000000000" pitchFamily="2" charset="2"/>
              <a:buChar char="§"/>
              <a:defRPr/>
            </a:pPr>
            <a:r>
              <a:rPr lang="en-US" sz="2400" b="1" dirty="0">
                <a:solidFill>
                  <a:schemeClr val="tx1">
                    <a:lumMod val="95000"/>
                  </a:schemeClr>
                </a:solidFill>
              </a:rPr>
              <a:t>Face is extremely pale and/or feels cold or clammy to the touch</a:t>
            </a:r>
          </a:p>
          <a:p>
            <a:pPr lvl="0">
              <a:spcAft>
                <a:spcPts val="0"/>
              </a:spcAft>
              <a:buClrTx/>
              <a:buFont typeface="Wingdings" panose="05000000000000000000" pitchFamily="2" charset="2"/>
              <a:buChar char="§"/>
              <a:defRPr/>
            </a:pPr>
            <a:r>
              <a:rPr lang="en-US" sz="2400" b="1" dirty="0">
                <a:solidFill>
                  <a:schemeClr val="tx1">
                    <a:lumMod val="95000"/>
                  </a:schemeClr>
                </a:solidFill>
              </a:rPr>
              <a:t>Body goes limp</a:t>
            </a:r>
          </a:p>
          <a:p>
            <a:pPr lvl="0">
              <a:spcAft>
                <a:spcPts val="0"/>
              </a:spcAft>
              <a:buClrTx/>
              <a:buFont typeface="Wingdings" panose="05000000000000000000" pitchFamily="2" charset="2"/>
              <a:buChar char="§"/>
              <a:defRPr/>
            </a:pPr>
            <a:r>
              <a:rPr lang="en-US" sz="2400" b="1" dirty="0">
                <a:solidFill>
                  <a:schemeClr val="tx1">
                    <a:lumMod val="95000"/>
                  </a:schemeClr>
                </a:solidFill>
              </a:rPr>
              <a:t>Fingernails or lips have a purple or blue color</a:t>
            </a:r>
          </a:p>
          <a:p>
            <a:pPr lvl="0">
              <a:spcAft>
                <a:spcPts val="0"/>
              </a:spcAft>
              <a:buClrTx/>
              <a:buFont typeface="Wingdings" panose="05000000000000000000" pitchFamily="2" charset="2"/>
              <a:buChar char="§"/>
              <a:defRPr/>
            </a:pPr>
            <a:r>
              <a:rPr lang="en-US" sz="2400" b="1" dirty="0">
                <a:solidFill>
                  <a:schemeClr val="tx1">
                    <a:lumMod val="95000"/>
                  </a:schemeClr>
                </a:solidFill>
              </a:rPr>
              <a:t>Vomiting or making gurgling noises</a:t>
            </a:r>
          </a:p>
          <a:p>
            <a:pPr lvl="0">
              <a:spcAft>
                <a:spcPts val="0"/>
              </a:spcAft>
              <a:buClrTx/>
              <a:buFont typeface="Wingdings" panose="05000000000000000000" pitchFamily="2" charset="2"/>
              <a:buChar char="§"/>
              <a:defRPr/>
            </a:pPr>
            <a:r>
              <a:rPr lang="en-US" sz="2400" b="1" dirty="0">
                <a:solidFill>
                  <a:schemeClr val="tx1">
                    <a:lumMod val="95000"/>
                  </a:schemeClr>
                </a:solidFill>
              </a:rPr>
              <a:t>Cannot be awakened or unable to speak</a:t>
            </a:r>
          </a:p>
          <a:p>
            <a:pPr lvl="0">
              <a:spcAft>
                <a:spcPts val="0"/>
              </a:spcAft>
              <a:buClrTx/>
              <a:buFont typeface="Wingdings" panose="05000000000000000000" pitchFamily="2" charset="2"/>
              <a:buChar char="§"/>
              <a:defRPr/>
            </a:pPr>
            <a:r>
              <a:rPr lang="en-US" sz="2400" b="1" dirty="0">
                <a:solidFill>
                  <a:schemeClr val="tx1">
                    <a:lumMod val="95000"/>
                  </a:schemeClr>
                </a:solidFill>
              </a:rPr>
              <a:t>Breathing or heartbeat slows or stops                                                     </a:t>
            </a:r>
          </a:p>
          <a:p>
            <a:endParaRPr lang="en-US" dirty="0"/>
          </a:p>
        </p:txBody>
      </p:sp>
      <p:pic>
        <p:nvPicPr>
          <p:cNvPr id="5" name="Picture 4">
            <a:extLst>
              <a:ext uri="{FF2B5EF4-FFF2-40B4-BE49-F238E27FC236}">
                <a16:creationId xmlns:a16="http://schemas.microsoft.com/office/drawing/2014/main" id="{CA093B60-B12E-48CF-B503-BA8D1E838D99}"/>
              </a:ext>
            </a:extLst>
          </p:cNvPr>
          <p:cNvPicPr>
            <a:picLocks noChangeAspect="1"/>
          </p:cNvPicPr>
          <p:nvPr/>
        </p:nvPicPr>
        <p:blipFill>
          <a:blip r:embed="rId3"/>
          <a:stretch>
            <a:fillRect/>
          </a:stretch>
        </p:blipFill>
        <p:spPr>
          <a:xfrm>
            <a:off x="7398103" y="1228562"/>
            <a:ext cx="4496696" cy="5318235"/>
          </a:xfrm>
          <a:prstGeom prst="rect">
            <a:avLst/>
          </a:prstGeom>
          <a:effectLst>
            <a:glow rad="228600">
              <a:schemeClr val="accent2">
                <a:satMod val="175000"/>
                <a:alpha val="40000"/>
              </a:schemeClr>
            </a:glow>
          </a:effectLst>
          <a:scene3d>
            <a:camera prst="orthographicFront"/>
            <a:lightRig rig="threePt" dir="t"/>
          </a:scene3d>
          <a:sp3d>
            <a:bevelT w="165100" prst="coolSlant"/>
          </a:sp3d>
        </p:spPr>
      </p:pic>
      <p:pic>
        <p:nvPicPr>
          <p:cNvPr id="6" name="Picture 5" descr="A blue and green logo&#10;&#10;AI-generated content may be incorrect.">
            <a:extLst>
              <a:ext uri="{FF2B5EF4-FFF2-40B4-BE49-F238E27FC236}">
                <a16:creationId xmlns:a16="http://schemas.microsoft.com/office/drawing/2014/main" id="{F1A9CB25-9A33-90FD-AA8E-4B4CA56029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79" y="378078"/>
            <a:ext cx="3038475" cy="600075"/>
          </a:xfrm>
          <a:prstGeom prst="rect">
            <a:avLst/>
          </a:prstGeom>
        </p:spPr>
      </p:pic>
    </p:spTree>
    <p:extLst>
      <p:ext uri="{BB962C8B-B14F-4D97-AF65-F5344CB8AC3E}">
        <p14:creationId xmlns:p14="http://schemas.microsoft.com/office/powerpoint/2010/main" val="109093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05BAF192-AA9C-427D-8A0E-0B06C076C542}"/>
              </a:ext>
            </a:extLst>
          </p:cNvPr>
          <p:cNvSpPr txBox="1"/>
          <p:nvPr/>
        </p:nvSpPr>
        <p:spPr>
          <a:xfrm>
            <a:off x="719138" y="2243499"/>
            <a:ext cx="6254868" cy="3800464"/>
          </a:xfrm>
          <a:prstGeom prst="rect">
            <a:avLst/>
          </a:prstGeom>
        </p:spPr>
        <p:txBody>
          <a:bodyPr wrap="square" lIns="0" tIns="0" rIns="0" bIns="0">
            <a:spAutoFit/>
          </a:bodyPr>
          <a:lstStyle/>
          <a:p>
            <a:pPr marL="355600" indent="-342900" defTabSz="914400" eaLnBrk="1" fontAlgn="auto" hangingPunct="1">
              <a:lnSpc>
                <a:spcPts val="3185"/>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Check for Responsiveness</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sz="2400" b="1" kern="0" dirty="0">
                <a:solidFill>
                  <a:schemeClr val="tx1">
                    <a:lumMod val="95000"/>
                  </a:schemeClr>
                </a:solidFill>
                <a:latin typeface="Rockwell" panose="02060603020205020403" pitchFamily="18" charset="77"/>
                <a:cs typeface="Impact"/>
              </a:rPr>
              <a:t>C</a:t>
            </a:r>
            <a:r>
              <a:rPr lang="en-US" sz="2400" b="1" kern="0" dirty="0">
                <a:solidFill>
                  <a:schemeClr val="tx1">
                    <a:lumMod val="95000"/>
                  </a:schemeClr>
                </a:solidFill>
                <a:latin typeface="Rockwell" panose="02060603020205020403" pitchFamily="18" charset="77"/>
                <a:cs typeface="Impact"/>
              </a:rPr>
              <a:t>all</a:t>
            </a:r>
            <a:r>
              <a:rPr sz="2400" b="1" kern="0" spc="-15" dirty="0">
                <a:solidFill>
                  <a:schemeClr val="tx1">
                    <a:lumMod val="95000"/>
                  </a:schemeClr>
                </a:solidFill>
                <a:latin typeface="Rockwell" panose="02060603020205020403" pitchFamily="18" charset="77"/>
                <a:cs typeface="Impact"/>
              </a:rPr>
              <a:t> </a:t>
            </a:r>
            <a:r>
              <a:rPr sz="2400" b="1" kern="0" spc="-25" dirty="0">
                <a:solidFill>
                  <a:schemeClr val="tx1">
                    <a:lumMod val="95000"/>
                  </a:schemeClr>
                </a:solidFill>
                <a:latin typeface="Rockwell" panose="02060603020205020403" pitchFamily="18" charset="77"/>
                <a:cs typeface="Impact"/>
              </a:rPr>
              <a:t>911</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Roll onto back </a:t>
            </a:r>
          </a:p>
          <a:p>
            <a:pPr marL="355600" indent="-342900" defTabSz="914400">
              <a:lnSpc>
                <a:spcPts val="4460"/>
              </a:lnSpc>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Open Narcan package</a:t>
            </a: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Head tilt – Chin Lift</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Insert fully into 1 nostril</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545"/>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Depress plunger</a:t>
            </a:r>
            <a:endParaRPr sz="2400" kern="0" dirty="0">
              <a:solidFill>
                <a:schemeClr val="tx1">
                  <a:lumMod val="95000"/>
                </a:schemeClr>
              </a:solidFill>
              <a:latin typeface="Rockwell" panose="02060603020205020403" pitchFamily="18" charset="77"/>
              <a:cs typeface="Impact"/>
            </a:endParaRPr>
          </a:p>
        </p:txBody>
      </p:sp>
      <p:pic>
        <p:nvPicPr>
          <p:cNvPr id="38916" name="object 7">
            <a:extLst>
              <a:ext uri="{FF2B5EF4-FFF2-40B4-BE49-F238E27FC236}">
                <a16:creationId xmlns:a16="http://schemas.microsoft.com/office/drawing/2014/main" id="{952BD0FB-00B9-40A3-8DF5-8A125B9F7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511" y="267943"/>
            <a:ext cx="5279087" cy="2770778"/>
          </a:xfrm>
          <a:prstGeom prst="rect">
            <a:avLst/>
          </a:prstGeom>
          <a:noFill/>
          <a:ln>
            <a:noFill/>
          </a:ln>
          <a:effectLst>
            <a:glow rad="228600">
              <a:schemeClr val="accent1">
                <a:satMod val="175000"/>
                <a:alpha val="40000"/>
              </a:schemeClr>
            </a:glo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object 6">
            <a:extLst>
              <a:ext uri="{FF2B5EF4-FFF2-40B4-BE49-F238E27FC236}">
                <a16:creationId xmlns:a16="http://schemas.microsoft.com/office/drawing/2014/main" id="{A153CC80-95C4-4DB7-BDDE-41AD447C5E82}"/>
              </a:ext>
            </a:extLst>
          </p:cNvPr>
          <p:cNvSpPr>
            <a:spLocks noGrp="1" noChangeArrowheads="1"/>
          </p:cNvSpPr>
          <p:nvPr>
            <p:ph type="title"/>
          </p:nvPr>
        </p:nvSpPr>
        <p:spPr>
          <a:xfrm>
            <a:off x="629191" y="1247397"/>
            <a:ext cx="5148263" cy="803275"/>
          </a:xfrm>
        </p:spPr>
        <p:txBody>
          <a:bodyPr tIns="109855">
            <a:noAutofit/>
          </a:bodyPr>
          <a:lstStyle/>
          <a:p>
            <a:pPr marL="12700" eaLnBrk="1" hangingPunct="1">
              <a:lnSpc>
                <a:spcPts val="6050"/>
              </a:lnSpc>
              <a:spcBef>
                <a:spcPts val="863"/>
              </a:spcBef>
            </a:pPr>
            <a:r>
              <a:rPr lang="en-US" altLang="en-US"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ea typeface="Impact" panose="020B0806030902050204" pitchFamily="34" charset="0"/>
                <a:cs typeface="Impact" panose="020B0806030902050204" pitchFamily="34" charset="0"/>
              </a:rPr>
              <a:t>Giving Naloxone</a:t>
            </a:r>
            <a:endParaRPr lang="en-US" altLang="en-US"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pic>
        <p:nvPicPr>
          <p:cNvPr id="38918" name="object 8">
            <a:extLst>
              <a:ext uri="{FF2B5EF4-FFF2-40B4-BE49-F238E27FC236}">
                <a16:creationId xmlns:a16="http://schemas.microsoft.com/office/drawing/2014/main" id="{FEEB12B9-C97C-4935-85FC-024EA57D1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511" y="3429000"/>
            <a:ext cx="5251351" cy="3019161"/>
          </a:xfrm>
          <a:prstGeom prst="rect">
            <a:avLst/>
          </a:prstGeom>
          <a:noFill/>
          <a:ln>
            <a:noFill/>
          </a:ln>
          <a:effectLst>
            <a:glow rad="228600">
              <a:schemeClr val="accent6">
                <a:satMod val="175000"/>
                <a:alpha val="40000"/>
              </a:schemeClr>
            </a:glo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blue and green logo&#10;&#10;AI-generated content may be incorrect.">
            <a:extLst>
              <a:ext uri="{FF2B5EF4-FFF2-40B4-BE49-F238E27FC236}">
                <a16:creationId xmlns:a16="http://schemas.microsoft.com/office/drawing/2014/main" id="{A0273B8A-9702-9D91-497F-F0AB456E0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49" y="454495"/>
            <a:ext cx="3038475" cy="600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object 6">
            <a:extLst>
              <a:ext uri="{FF2B5EF4-FFF2-40B4-BE49-F238E27FC236}">
                <a16:creationId xmlns:a16="http://schemas.microsoft.com/office/drawing/2014/main" id="{A94D0759-BC41-4F60-8690-82380EB8E10D}"/>
              </a:ext>
            </a:extLst>
          </p:cNvPr>
          <p:cNvSpPr>
            <a:spLocks noGrp="1" noChangeArrowheads="1"/>
          </p:cNvSpPr>
          <p:nvPr>
            <p:ph type="title"/>
          </p:nvPr>
        </p:nvSpPr>
        <p:spPr>
          <a:xfrm>
            <a:off x="2689517" y="913855"/>
            <a:ext cx="7200719" cy="804862"/>
          </a:xfrm>
        </p:spPr>
        <p:txBody>
          <a:bodyPr tIns="109855">
            <a:noAutofit/>
          </a:bodyPr>
          <a:lstStyle/>
          <a:p>
            <a:pPr marL="12700" eaLnBrk="1" hangingPunct="1">
              <a:lnSpc>
                <a:spcPts val="6050"/>
              </a:lnSpc>
              <a:spcBef>
                <a:spcPts val="863"/>
              </a:spcBef>
            </a:pPr>
            <a:r>
              <a:rPr lang="en-US" altLang="en-US" sz="4000"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Recovery  Position</a:t>
            </a:r>
          </a:p>
        </p:txBody>
      </p:sp>
      <p:sp>
        <p:nvSpPr>
          <p:cNvPr id="2" name="TextBox 1">
            <a:extLst>
              <a:ext uri="{FF2B5EF4-FFF2-40B4-BE49-F238E27FC236}">
                <a16:creationId xmlns:a16="http://schemas.microsoft.com/office/drawing/2014/main" id="{5690A33C-8976-4947-A60C-A37F0B74F32A}"/>
              </a:ext>
            </a:extLst>
          </p:cNvPr>
          <p:cNvSpPr txBox="1"/>
          <p:nvPr/>
        </p:nvSpPr>
        <p:spPr>
          <a:xfrm>
            <a:off x="6447220" y="2172513"/>
            <a:ext cx="5465379" cy="4154984"/>
          </a:xfrm>
          <a:prstGeom prst="rect">
            <a:avLst/>
          </a:prstGeom>
          <a:solidFill>
            <a:schemeClr val="accent3">
              <a:lumMod val="50000"/>
            </a:schemeClr>
          </a:solidFill>
          <a:ln w="76200">
            <a:solidFill>
              <a:schemeClr val="accent4">
                <a:lumMod val="60000"/>
                <a:lumOff val="40000"/>
              </a:schemeClr>
            </a:solidFill>
          </a:ln>
          <a:effectLst>
            <a:glow rad="228600">
              <a:schemeClr val="accent4">
                <a:satMod val="175000"/>
                <a:alpha val="40000"/>
              </a:schemeClr>
            </a:glow>
          </a:effectLst>
        </p:spPr>
        <p:txBody>
          <a:bodyPr wrap="square" rtlCol="0">
            <a:spAutoFit/>
          </a:bodyPr>
          <a:lstStyle/>
          <a:p>
            <a:pPr marL="331787" indent="-285750">
              <a:buClr>
                <a:schemeClr val="tx1"/>
              </a:buClr>
              <a:buFont typeface="Arial" panose="020B0604020202020204" pitchFamily="34" charset="0"/>
              <a:buChar char="•"/>
              <a:defRPr/>
            </a:pPr>
            <a:r>
              <a:rPr lang="en-US" sz="2200" dirty="0"/>
              <a:t>Move the patient to their left side </a:t>
            </a:r>
            <a:r>
              <a:rPr lang="en-US" sz="2200" dirty="0">
                <a:highlight>
                  <a:srgbClr val="0000FF"/>
                </a:highlight>
              </a:rPr>
              <a:t>(recovery position) </a:t>
            </a:r>
            <a:r>
              <a:rPr lang="en-US" sz="2200" dirty="0"/>
              <a:t>after giving Narcan. </a:t>
            </a:r>
          </a:p>
          <a:p>
            <a:pPr marL="331787" indent="-285750">
              <a:buClr>
                <a:schemeClr val="tx1"/>
              </a:buClr>
              <a:buFont typeface="Arial" panose="020B0604020202020204" pitchFamily="34" charset="0"/>
              <a:buChar char="•"/>
              <a:defRPr/>
            </a:pPr>
            <a:r>
              <a:rPr lang="en-US" sz="2200" dirty="0"/>
              <a:t>Watch the patient closely.</a:t>
            </a:r>
          </a:p>
          <a:p>
            <a:pPr marL="331787" indent="-285750">
              <a:buClr>
                <a:schemeClr val="tx1"/>
              </a:buClr>
              <a:buFont typeface="Arial" panose="020B0604020202020204" pitchFamily="34" charset="0"/>
              <a:buChar char="•"/>
              <a:defRPr/>
            </a:pPr>
            <a:r>
              <a:rPr lang="en-US" sz="2200" dirty="0"/>
              <a:t>Additional doses may need to be given every 2 to 3 minutes until the patient responds or emergency medical assistance arrives.</a:t>
            </a:r>
          </a:p>
          <a:p>
            <a:pPr marL="331787" indent="-285750">
              <a:buClr>
                <a:schemeClr val="tx1"/>
              </a:buClr>
              <a:buFont typeface="Arial" panose="020B0604020202020204" pitchFamily="34" charset="0"/>
              <a:buChar char="•"/>
              <a:defRPr/>
            </a:pPr>
            <a:r>
              <a:rPr lang="en-US" sz="2200" dirty="0"/>
              <a:t>Narcan can wear off in 15 minutes </a:t>
            </a:r>
          </a:p>
          <a:p>
            <a:pPr marL="331787" indent="-285750">
              <a:buClr>
                <a:schemeClr val="tx1"/>
              </a:buClr>
              <a:buFont typeface="Arial" panose="020B0604020202020204" pitchFamily="34" charset="0"/>
              <a:buChar char="•"/>
              <a:defRPr/>
            </a:pPr>
            <a:r>
              <a:rPr lang="en-US" sz="2200" dirty="0"/>
              <a:t>If EMS not arrived, and the patient goes back into respiratory distress</a:t>
            </a:r>
          </a:p>
          <a:p>
            <a:pPr marL="331787" indent="-285750">
              <a:buClr>
                <a:schemeClr val="tx1"/>
              </a:buClr>
              <a:buFont typeface="Arial" panose="020B0604020202020204" pitchFamily="34" charset="0"/>
              <a:buChar char="•"/>
              <a:defRPr/>
            </a:pPr>
            <a:r>
              <a:rPr lang="en-US" sz="2200" dirty="0"/>
              <a:t>Administer second dose</a:t>
            </a:r>
          </a:p>
        </p:txBody>
      </p:sp>
      <p:pic>
        <p:nvPicPr>
          <p:cNvPr id="3" name="Picture 2">
            <a:extLst>
              <a:ext uri="{FF2B5EF4-FFF2-40B4-BE49-F238E27FC236}">
                <a16:creationId xmlns:a16="http://schemas.microsoft.com/office/drawing/2014/main" id="{A1E6468C-01D8-48B2-946E-531DCEF7B3CE}"/>
              </a:ext>
            </a:extLst>
          </p:cNvPr>
          <p:cNvPicPr>
            <a:picLocks noChangeAspect="1"/>
          </p:cNvPicPr>
          <p:nvPr/>
        </p:nvPicPr>
        <p:blipFill>
          <a:blip r:embed="rId3"/>
          <a:stretch>
            <a:fillRect/>
          </a:stretch>
        </p:blipFill>
        <p:spPr>
          <a:xfrm>
            <a:off x="150667" y="1833959"/>
            <a:ext cx="6032734" cy="4832092"/>
          </a:xfrm>
          <a:prstGeom prst="rect">
            <a:avLst/>
          </a:prstGeom>
        </p:spPr>
      </p:pic>
      <p:pic>
        <p:nvPicPr>
          <p:cNvPr id="6" name="Picture 5" descr="A blue and green logo&#10;&#10;AI-generated content may be incorrect.">
            <a:extLst>
              <a:ext uri="{FF2B5EF4-FFF2-40B4-BE49-F238E27FC236}">
                <a16:creationId xmlns:a16="http://schemas.microsoft.com/office/drawing/2014/main" id="{22C569A4-1887-2B7E-E12B-398AC5A5D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43" y="331069"/>
            <a:ext cx="3038475" cy="600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8A4A23-56F7-4D97-93F7-5F9BEDF1F98B}"/>
              </a:ext>
            </a:extLst>
          </p:cNvPr>
          <p:cNvSpPr/>
          <p:nvPr/>
        </p:nvSpPr>
        <p:spPr>
          <a:xfrm>
            <a:off x="4967262" y="478630"/>
            <a:ext cx="6288260" cy="5900739"/>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defRPr/>
            </a:pPr>
            <a:r>
              <a:rPr lang="en-US" sz="2800" b="0" i="0" dirty="0">
                <a:solidFill>
                  <a:schemeClr val="bg1"/>
                </a:solidFill>
              </a:rPr>
              <a:t>Naloxone reverses the effects of opioid substances. </a:t>
            </a:r>
          </a:p>
          <a:p>
            <a:pPr marL="457200" marR="0" lvl="0" indent="-457200" fontAlgn="auto">
              <a:spcBef>
                <a:spcPct val="20000"/>
              </a:spcBef>
              <a:spcAft>
                <a:spcPts val="600"/>
              </a:spcAft>
              <a:buClr>
                <a:schemeClr val="tx1"/>
              </a:buClr>
              <a:buSzPct val="80000"/>
              <a:buFont typeface="Wingdings 3" panose="05040102010807070707" pitchFamily="18" charset="2"/>
              <a:buChar char=""/>
              <a:tabLst/>
              <a:defRPr/>
            </a:pPr>
            <a:r>
              <a:rPr lang="en-US" sz="2400" b="0" i="0" dirty="0">
                <a:solidFill>
                  <a:schemeClr val="bg1"/>
                </a:solidFill>
              </a:rPr>
              <a:t>Naloxone does not reverse the effects of non-opioid substances. </a:t>
            </a:r>
          </a:p>
          <a:p>
            <a:pPr marL="457200" marR="0" lvl="0" indent="-457200" fontAlgn="auto">
              <a:spcBef>
                <a:spcPct val="20000"/>
              </a:spcBef>
              <a:spcAft>
                <a:spcPts val="600"/>
              </a:spcAft>
              <a:buClr>
                <a:schemeClr val="tx1"/>
              </a:buClr>
              <a:buSzPct val="80000"/>
              <a:buFont typeface="Wingdings 3" panose="05040102010807070707" pitchFamily="18" charset="2"/>
              <a:buChar char=""/>
              <a:tabLst/>
              <a:defRPr/>
            </a:pPr>
            <a:r>
              <a:rPr lang="en-US" sz="2400" b="0" i="0" dirty="0">
                <a:solidFill>
                  <a:schemeClr val="bg1"/>
                </a:solidFill>
              </a:rPr>
              <a:t>However, because substances are sometimes mixed with opioids, naloxone should still be used. </a:t>
            </a:r>
          </a:p>
          <a:p>
            <a:pPr marL="457200" marR="0" lvl="0" indent="-457200" fontAlgn="auto">
              <a:spcBef>
                <a:spcPct val="20000"/>
              </a:spcBef>
              <a:spcAft>
                <a:spcPts val="600"/>
              </a:spcAft>
              <a:buClr>
                <a:schemeClr val="tx1"/>
              </a:buClr>
              <a:buSzPct val="80000"/>
              <a:buFont typeface="Wingdings 3" panose="05040102010807070707" pitchFamily="18" charset="2"/>
              <a:buChar char=""/>
              <a:tabLst/>
              <a:defRPr/>
            </a:pPr>
            <a:r>
              <a:rPr lang="en-US" sz="2400" dirty="0">
                <a:solidFill>
                  <a:schemeClr val="bg1"/>
                </a:solidFill>
              </a:rPr>
              <a:t>Giving</a:t>
            </a:r>
            <a:r>
              <a:rPr lang="en-US" sz="2400" b="0" i="0" dirty="0">
                <a:solidFill>
                  <a:schemeClr val="bg1"/>
                </a:solidFill>
              </a:rPr>
              <a:t> naloxone will not harm someone if you give it to them and they are not overdosing on an opioid.</a:t>
            </a:r>
            <a:endParaRPr kumimoji="0" lang="en-US" sz="2400" b="0" i="0" u="none" strike="noStrike" spc="0" normalizeH="0" baseline="0" noProof="0" dirty="0">
              <a:ln>
                <a:noFill/>
              </a:ln>
              <a:solidFill>
                <a:schemeClr val="bg1"/>
              </a:solidFill>
              <a:uLnTx/>
              <a:uFillTx/>
            </a:endParaRPr>
          </a:p>
        </p:txBody>
      </p:sp>
      <p:pic>
        <p:nvPicPr>
          <p:cNvPr id="4" name="Picture 3" descr="A blue and green logo&#10;&#10;AI-generated content may be incorrect.">
            <a:extLst>
              <a:ext uri="{FF2B5EF4-FFF2-40B4-BE49-F238E27FC236}">
                <a16:creationId xmlns:a16="http://schemas.microsoft.com/office/drawing/2014/main" id="{7AD9F4A5-68B1-C98A-3C67-AE3B533FC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53" y="2712823"/>
            <a:ext cx="4290510" cy="847342"/>
          </a:xfrm>
          <a:prstGeom prst="rect">
            <a:avLst/>
          </a:prstGeom>
        </p:spPr>
      </p:pic>
    </p:spTree>
    <p:extLst>
      <p:ext uri="{BB962C8B-B14F-4D97-AF65-F5344CB8AC3E}">
        <p14:creationId xmlns:p14="http://schemas.microsoft.com/office/powerpoint/2010/main" val="4139501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38738" y="758825"/>
            <a:ext cx="7053262" cy="5330825"/>
          </a:xfrm>
          <a:prstGeom prst="rect">
            <a:avLst/>
          </a:prstGeom>
          <a:solidFill>
            <a:schemeClr val="accent1"/>
          </a:solidFill>
          <a:ln>
            <a:noFill/>
          </a:ln>
          <a:effectLst>
            <a:glow rad="635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B82AA4-B807-43EE-BF89-6BE479C4120F}"/>
              </a:ext>
            </a:extLst>
          </p:cNvPr>
          <p:cNvSpPr>
            <a:spLocks noGrp="1"/>
          </p:cNvSpPr>
          <p:nvPr>
            <p:ph type="title"/>
          </p:nvPr>
        </p:nvSpPr>
        <p:spPr>
          <a:xfrm>
            <a:off x="5451475" y="1123950"/>
            <a:ext cx="6451600" cy="1255713"/>
          </a:xfrm>
        </p:spPr>
        <p:txBody>
          <a:bodyPr>
            <a:normAutofit fontScale="90000"/>
          </a:bodyPr>
          <a:lstStyle/>
          <a:p>
            <a:pPr>
              <a:spcBef>
                <a:spcPts val="0"/>
              </a:spcBef>
              <a:buClr>
                <a:srgbClr val="7030A0"/>
              </a:buClr>
              <a:buSzPct val="125000"/>
              <a:defRPr/>
            </a:pPr>
            <a:r>
              <a:rPr lang="en-US" b="1" dirty="0">
                <a:solidFill>
                  <a:schemeClr val="tx1">
                    <a:lumMod val="95000"/>
                  </a:schemeClr>
                </a:solidFill>
                <a:latin typeface="Arial Black" panose="020B0A04020102020204" pitchFamily="34" charset="0"/>
                <a:cs typeface="Arial" pitchFamily="34" charset="0"/>
              </a:rPr>
              <a:t>By the end of this workshop, you will be able to:</a:t>
            </a:r>
          </a:p>
        </p:txBody>
      </p:sp>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938" y="758825"/>
            <a:ext cx="384176"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46441C8-B8DE-45F6-8296-572C97460A9C}"/>
              </a:ext>
            </a:extLst>
          </p:cNvPr>
          <p:cNvSpPr>
            <a:spLocks noGrp="1"/>
          </p:cNvSpPr>
          <p:nvPr>
            <p:ph idx="1"/>
          </p:nvPr>
        </p:nvSpPr>
        <p:spPr>
          <a:xfrm>
            <a:off x="5451475" y="2744788"/>
            <a:ext cx="6451600" cy="3275012"/>
          </a:xfrm>
        </p:spPr>
        <p:txBody>
          <a:bodyPr rtlCol="0" anchor="t">
            <a:normAutofit fontScale="92500"/>
          </a:bodyPr>
          <a:lstStyle/>
          <a:p>
            <a:pPr marL="0" indent="0" eaLnBrk="1" fontAlgn="auto" hangingPunct="1">
              <a:spcBef>
                <a:spcPts val="0"/>
              </a:spcBef>
              <a:spcAft>
                <a:spcPts val="0"/>
              </a:spcAft>
              <a:buClr>
                <a:srgbClr val="7030A0"/>
              </a:buClr>
              <a:buSzPct val="125000"/>
              <a:buFont typeface="Wingdings 2" panose="05020102010507070707" pitchFamily="18" charset="2"/>
              <a:buNone/>
              <a:defRPr/>
            </a:pPr>
            <a:endParaRPr lang="en-US" sz="900" b="1" dirty="0">
              <a:solidFill>
                <a:schemeClr val="tx1">
                  <a:lumMod val="95000"/>
                </a:schemeClr>
              </a:solidFill>
              <a:cs typeface="Arial" pitchFamily="34" charset="0"/>
            </a:endParaRP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Discuss the harm of Fentanyl/opioids when misused</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Recognize the signs of an opioid overdose.  </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Respond to an opioid overdose by using nasal Naloxone/Narcan (Two Pack).</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Safeguard the community you serve from accidental exposure and overdose death.</a:t>
            </a:r>
          </a:p>
          <a:p>
            <a:pPr marL="0" indent="0" eaLnBrk="1" fontAlgn="auto" hangingPunct="1">
              <a:spcAft>
                <a:spcPts val="0"/>
              </a:spcAft>
              <a:buNone/>
              <a:defRPr/>
            </a:pPr>
            <a:endParaRPr lang="en-US" dirty="0">
              <a:solidFill>
                <a:srgbClr val="FFFFFF"/>
              </a:solidFill>
            </a:endParaRPr>
          </a:p>
        </p:txBody>
      </p:sp>
      <p:pic>
        <p:nvPicPr>
          <p:cNvPr id="4" name="Picture 3" descr="A person using a tool to use a nose&#10;&#10;Description automatically generated">
            <a:extLst>
              <a:ext uri="{FF2B5EF4-FFF2-40B4-BE49-F238E27FC236}">
                <a16:creationId xmlns:a16="http://schemas.microsoft.com/office/drawing/2014/main" id="{82FBDE78-0A49-1B40-0A1E-D745C1EF8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73" y="1974849"/>
            <a:ext cx="4056340" cy="28987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C261DB-8D09-C131-38B7-82E1BCA1C5E0}"/>
              </a:ext>
            </a:extLst>
          </p:cNvPr>
          <p:cNvSpPr txBox="1"/>
          <p:nvPr/>
        </p:nvSpPr>
        <p:spPr>
          <a:xfrm>
            <a:off x="1669511" y="1373319"/>
            <a:ext cx="8852976" cy="2339102"/>
          </a:xfrm>
          <a:prstGeom prst="rect">
            <a:avLst/>
          </a:prstGeom>
          <a:noFill/>
        </p:spPr>
        <p:txBody>
          <a:bodyPr wrap="square" rtlCol="0">
            <a:spAutoFit/>
          </a:bodyPr>
          <a:lstStyle/>
          <a:p>
            <a:pPr algn="ctr"/>
            <a:endParaRPr lang="en-US" sz="2400" dirty="0"/>
          </a:p>
          <a:p>
            <a:pPr algn="ctr"/>
            <a:r>
              <a:rPr lang="en-US" sz="2400" u="sng" dirty="0"/>
              <a:t>Dispose of Unused or Expired Prescriptions Properly</a:t>
            </a:r>
          </a:p>
          <a:p>
            <a:pPr algn="ctr"/>
            <a:endParaRPr lang="en-US" sz="1000" u="sng" dirty="0"/>
          </a:p>
          <a:p>
            <a:pPr algn="ctr"/>
            <a:endParaRPr lang="en-US" sz="800" dirty="0"/>
          </a:p>
          <a:p>
            <a:pPr algn="ctr"/>
            <a:r>
              <a:rPr lang="en-US" sz="2000" dirty="0"/>
              <a:t>You can find your nearest drug take-back site:</a:t>
            </a:r>
          </a:p>
          <a:p>
            <a:pPr algn="ctr"/>
            <a:endParaRPr lang="en-US" sz="2000" dirty="0"/>
          </a:p>
          <a:p>
            <a:pPr algn="ctr"/>
            <a:r>
              <a:rPr lang="en-US" sz="2000" dirty="0">
                <a:hlinkClick r:id="rId3"/>
              </a:rPr>
              <a:t>https://uh.edu/pharmacy/research/centers-and-institutes/the-premier-center/community-outreach/</a:t>
            </a:r>
            <a:r>
              <a:rPr lang="en-US" sz="2000" dirty="0"/>
              <a:t> </a:t>
            </a:r>
            <a:endParaRPr lang="en-US" sz="2400" dirty="0"/>
          </a:p>
        </p:txBody>
      </p:sp>
      <p:sp>
        <p:nvSpPr>
          <p:cNvPr id="2" name="object 6">
            <a:extLst>
              <a:ext uri="{FF2B5EF4-FFF2-40B4-BE49-F238E27FC236}">
                <a16:creationId xmlns:a16="http://schemas.microsoft.com/office/drawing/2014/main" id="{18D36A4E-B49C-6D2E-D066-C34E1C9A2B06}"/>
              </a:ext>
            </a:extLst>
          </p:cNvPr>
          <p:cNvSpPr>
            <a:spLocks noGrp="1" noChangeArrowheads="1"/>
          </p:cNvSpPr>
          <p:nvPr>
            <p:ph type="title"/>
          </p:nvPr>
        </p:nvSpPr>
        <p:spPr>
          <a:xfrm>
            <a:off x="812800" y="545555"/>
            <a:ext cx="10566399" cy="804862"/>
          </a:xfrm>
        </p:spPr>
        <p:txBody>
          <a:bodyPr tIns="109855">
            <a:noAutofit/>
          </a:bodyPr>
          <a:lstStyle/>
          <a:p>
            <a:pPr marL="12700" algn="ctr" eaLnBrk="1" hangingPunct="1">
              <a:lnSpc>
                <a:spcPts val="6050"/>
              </a:lnSpc>
              <a:spcBef>
                <a:spcPts val="863"/>
              </a:spcBef>
            </a:pPr>
            <a:r>
              <a:rPr lang="en-US" altLang="en-US" sz="4000"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Expired Prescription Disposal</a:t>
            </a:r>
          </a:p>
        </p:txBody>
      </p:sp>
      <p:sp>
        <p:nvSpPr>
          <p:cNvPr id="5" name="Rectangle 4">
            <a:extLst>
              <a:ext uri="{FF2B5EF4-FFF2-40B4-BE49-F238E27FC236}">
                <a16:creationId xmlns:a16="http://schemas.microsoft.com/office/drawing/2014/main" id="{E91865C7-2E71-2C48-0B27-B965656C4277}"/>
              </a:ext>
            </a:extLst>
          </p:cNvPr>
          <p:cNvSpPr/>
          <p:nvPr/>
        </p:nvSpPr>
        <p:spPr>
          <a:xfrm>
            <a:off x="2457449" y="4133289"/>
            <a:ext cx="7277100" cy="1922433"/>
          </a:xfrm>
          <a:prstGeom prst="rect">
            <a:avLst/>
          </a:prstGeom>
        </p:spPr>
        <p:txBody>
          <a:bodyPr vert="horz" lIns="91440" tIns="45720" rIns="91440" bIns="45720" rtlCol="0" anchor="ctr">
            <a:normAutofit fontScale="92500" lnSpcReduction="10000"/>
          </a:bodyPr>
          <a:lstStyle/>
          <a:p>
            <a:pPr marL="0" marR="0" lvl="0" indent="0" algn="ctr" fontAlgn="auto">
              <a:spcBef>
                <a:spcPct val="20000"/>
              </a:spcBef>
              <a:spcAft>
                <a:spcPts val="600"/>
              </a:spcAft>
              <a:buClr>
                <a:schemeClr val="tx1"/>
              </a:buClr>
              <a:buSzPct val="80000"/>
              <a:tabLst/>
              <a:defRPr/>
            </a:pPr>
            <a:r>
              <a:rPr kumimoji="0" lang="en-US" sz="2800" i="0" u="sng" strike="noStrike" spc="0" normalizeH="0" baseline="0" noProof="0" dirty="0">
                <a:ln>
                  <a:noFill/>
                </a:ln>
                <a:uLnTx/>
                <a:uFillTx/>
              </a:rPr>
              <a:t>Naloxone Expiration Info</a:t>
            </a:r>
          </a:p>
          <a:p>
            <a:pPr marL="0" marR="0" lvl="0" indent="0" fontAlgn="auto">
              <a:spcBef>
                <a:spcPct val="20000"/>
              </a:spcBef>
              <a:spcAft>
                <a:spcPts val="600"/>
              </a:spcAft>
              <a:buClr>
                <a:schemeClr val="tx1"/>
              </a:buClr>
              <a:buSzPct val="80000"/>
              <a:tabLst/>
              <a:defRPr/>
            </a:pPr>
            <a:endParaRPr kumimoji="0" lang="en-US" sz="1200" b="1" i="0" u="sng" strike="noStrike" spc="0" normalizeH="0" baseline="0" noProof="0" dirty="0">
              <a:ln>
                <a:noFill/>
              </a:ln>
              <a:solidFill>
                <a:srgbClr val="0F496F"/>
              </a:solidFill>
              <a:uLnTx/>
              <a:uFillTx/>
            </a:endParaRPr>
          </a:p>
          <a:p>
            <a:pPr marL="342900" marR="0" lvl="0" indent="-342900" algn="ctr" fontAlgn="auto">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spc="0" normalizeH="0" baseline="0" noProof="0" dirty="0">
                <a:ln>
                  <a:noFill/>
                </a:ln>
                <a:uLnTx/>
                <a:uFillTx/>
              </a:rPr>
              <a:t>Expiration between 24-36 months</a:t>
            </a:r>
          </a:p>
          <a:p>
            <a:pPr marL="342900" marR="0" lvl="0" indent="-342900" algn="ctr" fontAlgn="auto">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spc="0" normalizeH="0" baseline="0" noProof="0" dirty="0">
                <a:ln>
                  <a:noFill/>
                </a:ln>
                <a:uLnTx/>
                <a:uFillTx/>
              </a:rPr>
              <a:t>Call manufacturer or visit website to verify if expiration date has been extended.</a:t>
            </a:r>
          </a:p>
        </p:txBody>
      </p:sp>
      <p:pic>
        <p:nvPicPr>
          <p:cNvPr id="6" name="Picture 5" descr="A blue and black logo&#10;&#10;Description automatically generated">
            <a:extLst>
              <a:ext uri="{FF2B5EF4-FFF2-40B4-BE49-F238E27FC236}">
                <a16:creationId xmlns:a16="http://schemas.microsoft.com/office/drawing/2014/main" id="{66AC30DD-AE01-5839-355B-E7A4CD560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9754" y="5682679"/>
            <a:ext cx="1358815" cy="746086"/>
          </a:xfrm>
          <a:prstGeom prst="rect">
            <a:avLst/>
          </a:prstGeom>
        </p:spPr>
      </p:pic>
    </p:spTree>
    <p:extLst>
      <p:ext uri="{BB962C8B-B14F-4D97-AF65-F5344CB8AC3E}">
        <p14:creationId xmlns:p14="http://schemas.microsoft.com/office/powerpoint/2010/main" val="1425115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37" name="Rectangle 103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9" name="Rectangle 103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4367213"/>
            <a:ext cx="11707813" cy="1852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AA7696-7E65-4F45-AB12-2D8D405057F5}"/>
              </a:ext>
            </a:extLst>
          </p:cNvPr>
          <p:cNvSpPr>
            <a:spLocks noGrp="1"/>
          </p:cNvSpPr>
          <p:nvPr>
            <p:ph type="title"/>
          </p:nvPr>
        </p:nvSpPr>
        <p:spPr>
          <a:xfrm>
            <a:off x="747713" y="4725988"/>
            <a:ext cx="10210800" cy="1066800"/>
          </a:xfrm>
        </p:spPr>
        <p:txBody>
          <a:bodyPr anchor="b"/>
          <a:lstStyle/>
          <a:p>
            <a:pPr algn="ctr" eaLnBrk="1" fontAlgn="auto" hangingPunct="1">
              <a:spcAft>
                <a:spcPts val="0"/>
              </a:spcAft>
              <a:defRPr/>
            </a:pPr>
            <a:r>
              <a:rPr lang="en-US" sz="6000" spc="-100" dirty="0">
                <a:solidFill>
                  <a:schemeClr val="tx1">
                    <a:lumMod val="85000"/>
                  </a:schemeClr>
                </a:solidFill>
                <a:latin typeface="+mn-lt"/>
              </a:rPr>
              <a:t>Questions</a:t>
            </a:r>
          </a:p>
        </p:txBody>
      </p:sp>
      <p:pic>
        <p:nvPicPr>
          <p:cNvPr id="49160" name="Picture 4" descr="567,365 Raised Hands Images, Stock Photos &amp; Vectors | Shutterstock">
            <a:extLst>
              <a:ext uri="{FF2B5EF4-FFF2-40B4-BE49-F238E27FC236}">
                <a16:creationId xmlns:a16="http://schemas.microsoft.com/office/drawing/2014/main" id="{190105B7-2D3F-45F3-8C16-26EAE400ED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33" t="2338" r="5141" b="12778"/>
          <a:stretch>
            <a:fillRect/>
          </a:stretch>
        </p:blipFill>
        <p:spPr>
          <a:xfrm>
            <a:off x="6338888" y="671513"/>
            <a:ext cx="4789487" cy="3182937"/>
          </a:xfrm>
          <a:noFill/>
        </p:spPr>
      </p:pic>
      <p:pic>
        <p:nvPicPr>
          <p:cNvPr id="5" name="Picture 4" descr="A blue and green logo&#10;&#10;AI-generated content may be incorrect.">
            <a:extLst>
              <a:ext uri="{FF2B5EF4-FFF2-40B4-BE49-F238E27FC236}">
                <a16:creationId xmlns:a16="http://schemas.microsoft.com/office/drawing/2014/main" id="{18B3B812-C664-0EF5-1EC2-DA43C3398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62" y="1795461"/>
            <a:ext cx="4734563" cy="93503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4D50E3DE-AEEE-4AD1-9E27-7AABC1298F3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Rockwell" panose="02060603020205020403" pitchFamily="18" charset="77"/>
              <a:ea typeface="+mn-ea"/>
              <a:cs typeface="+mn-cs"/>
            </a:endParaRPr>
          </a:p>
        </p:txBody>
      </p:sp>
      <p:pic>
        <p:nvPicPr>
          <p:cNvPr id="5" name="Picture 4" descr="A hand holding white pills&#10;&#10;Description automatically generated">
            <a:extLst>
              <a:ext uri="{FF2B5EF4-FFF2-40B4-BE49-F238E27FC236}">
                <a16:creationId xmlns:a16="http://schemas.microsoft.com/office/drawing/2014/main" id="{DDB3775A-F5A2-66A0-5896-C9249ABFB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002" y="1416698"/>
            <a:ext cx="9381993" cy="4737517"/>
          </a:xfrm>
          <a:prstGeom prst="rect">
            <a:avLst/>
          </a:prstGeom>
        </p:spPr>
      </p:pic>
      <p:sp>
        <p:nvSpPr>
          <p:cNvPr id="6" name="TextBox 5">
            <a:extLst>
              <a:ext uri="{FF2B5EF4-FFF2-40B4-BE49-F238E27FC236}">
                <a16:creationId xmlns:a16="http://schemas.microsoft.com/office/drawing/2014/main" id="{770AC39B-C101-3E6E-0779-10E7D34BEC71}"/>
              </a:ext>
            </a:extLst>
          </p:cNvPr>
          <p:cNvSpPr txBox="1"/>
          <p:nvPr/>
        </p:nvSpPr>
        <p:spPr>
          <a:xfrm>
            <a:off x="5201363" y="6277724"/>
            <a:ext cx="1789272" cy="369332"/>
          </a:xfrm>
          <a:prstGeom prst="rect">
            <a:avLst/>
          </a:prstGeom>
          <a:noFill/>
        </p:spPr>
        <p:txBody>
          <a:bodyPr wrap="none" rtlCol="0">
            <a:spAutoFit/>
          </a:bodyPr>
          <a:lstStyle/>
          <a:p>
            <a:r>
              <a:rPr lang="en-US" b="1" dirty="0">
                <a:hlinkClick r:id="rId4">
                  <a:extLst>
                    <a:ext uri="{A12FA001-AC4F-418D-AE19-62706E023703}">
                      <ahyp:hlinkClr xmlns:ahyp="http://schemas.microsoft.com/office/drawing/2018/hyperlinkcolor" val="tx"/>
                    </a:ext>
                  </a:extLst>
                </a:hlinkClick>
              </a:rPr>
              <a:t>Go to Website</a:t>
            </a:r>
            <a:endParaRPr lang="en-US" b="1" dirty="0"/>
          </a:p>
        </p:txBody>
      </p:sp>
      <p:pic>
        <p:nvPicPr>
          <p:cNvPr id="4" name="Picture 3" descr="A blue and green logo&#10;&#10;AI-generated content may be incorrect.">
            <a:extLst>
              <a:ext uri="{FF2B5EF4-FFF2-40B4-BE49-F238E27FC236}">
                <a16:creationId xmlns:a16="http://schemas.microsoft.com/office/drawing/2014/main" id="{E3B0C2BA-C41C-A870-0798-53802942E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51" y="380584"/>
            <a:ext cx="3038475" cy="600075"/>
          </a:xfrm>
          <a:prstGeom prst="rect">
            <a:avLst/>
          </a:prstGeom>
        </p:spPr>
      </p:pic>
    </p:spTree>
    <p:extLst>
      <p:ext uri="{BB962C8B-B14F-4D97-AF65-F5344CB8AC3E}">
        <p14:creationId xmlns:p14="http://schemas.microsoft.com/office/powerpoint/2010/main" val="2018566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37" name="Rectangle 103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39" name="Rectangle 103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4367213"/>
            <a:ext cx="11707813" cy="1852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AA7696-7E65-4F45-AB12-2D8D405057F5}"/>
              </a:ext>
            </a:extLst>
          </p:cNvPr>
          <p:cNvSpPr>
            <a:spLocks noGrp="1"/>
          </p:cNvSpPr>
          <p:nvPr>
            <p:ph type="title"/>
          </p:nvPr>
        </p:nvSpPr>
        <p:spPr>
          <a:xfrm>
            <a:off x="3415829" y="4702808"/>
            <a:ext cx="7959097" cy="1066800"/>
          </a:xfrm>
        </p:spPr>
        <p:txBody>
          <a:bodyPr anchor="b"/>
          <a:lstStyle/>
          <a:p>
            <a:pPr algn="ctr" eaLnBrk="1" fontAlgn="auto" hangingPunct="1">
              <a:spcAft>
                <a:spcPts val="0"/>
              </a:spcAft>
              <a:defRPr/>
            </a:pPr>
            <a:r>
              <a:rPr lang="en-US" sz="6000" spc="-100" dirty="0">
                <a:solidFill>
                  <a:schemeClr val="tx1">
                    <a:lumMod val="85000"/>
                  </a:schemeClr>
                </a:solidFill>
                <a:latin typeface="+mn-lt"/>
              </a:rPr>
              <a:t>Let’s Practice</a:t>
            </a:r>
          </a:p>
        </p:txBody>
      </p:sp>
      <p:pic>
        <p:nvPicPr>
          <p:cNvPr id="6" name="Content Placeholder 5" descr="A collage of people in a room&#10;&#10;Description automatically generated">
            <a:extLst>
              <a:ext uri="{FF2B5EF4-FFF2-40B4-BE49-F238E27FC236}">
                <a16:creationId xmlns:a16="http://schemas.microsoft.com/office/drawing/2014/main" id="{74429D42-C51D-6286-03E6-AE2111E8D1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200" y="98289"/>
            <a:ext cx="3552145" cy="6287902"/>
          </a:xfrm>
        </p:spPr>
      </p:pic>
      <p:sp>
        <p:nvSpPr>
          <p:cNvPr id="7" name="TextBox 6">
            <a:extLst>
              <a:ext uri="{FF2B5EF4-FFF2-40B4-BE49-F238E27FC236}">
                <a16:creationId xmlns:a16="http://schemas.microsoft.com/office/drawing/2014/main" id="{219919DB-A47A-DB8C-8152-AC633AAD21FE}"/>
              </a:ext>
            </a:extLst>
          </p:cNvPr>
          <p:cNvSpPr txBox="1"/>
          <p:nvPr/>
        </p:nvSpPr>
        <p:spPr>
          <a:xfrm>
            <a:off x="7795786" y="3072963"/>
            <a:ext cx="3389069" cy="338554"/>
          </a:xfrm>
          <a:prstGeom prst="rect">
            <a:avLst/>
          </a:prstGeom>
          <a:noFill/>
        </p:spPr>
        <p:txBody>
          <a:bodyPr wrap="none" rtlCol="0">
            <a:spAutoFit/>
          </a:bodyPr>
          <a:lstStyle/>
          <a:p>
            <a:r>
              <a:rPr lang="en-US" sz="1600" b="1" dirty="0">
                <a:solidFill>
                  <a:schemeClr val="bg1"/>
                </a:solidFill>
                <a:latin typeface="Helvetica" pitchFamily="2" charset="0"/>
              </a:rPr>
              <a:t>Please complete the Post-survey</a:t>
            </a:r>
          </a:p>
        </p:txBody>
      </p:sp>
      <p:pic>
        <p:nvPicPr>
          <p:cNvPr id="8" name="Picture 7" descr="A blue and green logo&#10;&#10;AI-generated content may be incorrect.">
            <a:extLst>
              <a:ext uri="{FF2B5EF4-FFF2-40B4-BE49-F238E27FC236}">
                <a16:creationId xmlns:a16="http://schemas.microsoft.com/office/drawing/2014/main" id="{9682F477-1443-D0EB-6B19-0E464BA41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164" y="5886769"/>
            <a:ext cx="2482215" cy="490218"/>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96A9B763-9FC3-A9F7-A3FA-EE420375B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823" y="348197"/>
            <a:ext cx="2567604" cy="2567604"/>
          </a:xfrm>
          <a:prstGeom prst="rect">
            <a:avLst/>
          </a:prstGeom>
        </p:spPr>
      </p:pic>
    </p:spTree>
    <p:extLst>
      <p:ext uri="{BB962C8B-B14F-4D97-AF65-F5344CB8AC3E}">
        <p14:creationId xmlns:p14="http://schemas.microsoft.com/office/powerpoint/2010/main" val="355003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 name="Rectangle 16">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descr="Who Is Your World?">
            <a:hlinkClick r:id="" action="ppaction://media"/>
            <a:extLst>
              <a:ext uri="{FF2B5EF4-FFF2-40B4-BE49-F238E27FC236}">
                <a16:creationId xmlns:a16="http://schemas.microsoft.com/office/drawing/2014/main" id="{228DEA4B-D7AC-41D1-76F5-2BEEDA8779B0}"/>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Tree>
    <p:extLst>
      <p:ext uri="{BB962C8B-B14F-4D97-AF65-F5344CB8AC3E}">
        <p14:creationId xmlns:p14="http://schemas.microsoft.com/office/powerpoint/2010/main" val="25848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38738" y="758825"/>
            <a:ext cx="7053262" cy="5330825"/>
          </a:xfrm>
          <a:prstGeom prst="rect">
            <a:avLst/>
          </a:prstGeom>
          <a:solidFill>
            <a:schemeClr val="accent1"/>
          </a:solidFill>
          <a:ln>
            <a:noFill/>
          </a:ln>
          <a:effectLst>
            <a:glow rad="635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B82AA4-B807-43EE-BF89-6BE479C4120F}"/>
              </a:ext>
            </a:extLst>
          </p:cNvPr>
          <p:cNvSpPr>
            <a:spLocks noGrp="1"/>
          </p:cNvSpPr>
          <p:nvPr>
            <p:ph type="title"/>
          </p:nvPr>
        </p:nvSpPr>
        <p:spPr>
          <a:xfrm>
            <a:off x="5451475" y="1123950"/>
            <a:ext cx="6451600" cy="1255713"/>
          </a:xfrm>
        </p:spPr>
        <p:txBody>
          <a:bodyPr>
            <a:normAutofit/>
          </a:bodyPr>
          <a:lstStyle/>
          <a:p>
            <a:pPr>
              <a:spcBef>
                <a:spcPts val="0"/>
              </a:spcBef>
              <a:buClr>
                <a:srgbClr val="7030A0"/>
              </a:buClr>
              <a:buSzPct val="125000"/>
              <a:defRPr/>
            </a:pPr>
            <a:r>
              <a:rPr lang="en-US" b="1" dirty="0">
                <a:solidFill>
                  <a:schemeClr val="tx1">
                    <a:lumMod val="95000"/>
                  </a:schemeClr>
                </a:solidFill>
                <a:latin typeface="Arial Black" panose="020B0A04020102020204" pitchFamily="34" charset="0"/>
                <a:cs typeface="Arial" pitchFamily="34" charset="0"/>
              </a:rPr>
              <a:t>What is naloxone</a:t>
            </a:r>
            <a:br>
              <a:rPr lang="en-US" b="1" dirty="0">
                <a:solidFill>
                  <a:schemeClr val="tx1">
                    <a:lumMod val="95000"/>
                  </a:schemeClr>
                </a:solidFill>
                <a:latin typeface="Arial Black" panose="020B0A04020102020204" pitchFamily="34" charset="0"/>
                <a:cs typeface="Arial" pitchFamily="34" charset="0"/>
              </a:rPr>
            </a:br>
            <a:r>
              <a:rPr lang="en-US" b="1" dirty="0">
                <a:solidFill>
                  <a:schemeClr val="tx1">
                    <a:lumMod val="95000"/>
                  </a:schemeClr>
                </a:solidFill>
                <a:latin typeface="Arial Black" panose="020B0A04020102020204" pitchFamily="34" charset="0"/>
                <a:cs typeface="Arial" pitchFamily="34" charset="0"/>
              </a:rPr>
              <a:t>(Narcan)?</a:t>
            </a:r>
          </a:p>
        </p:txBody>
      </p:sp>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938" y="758825"/>
            <a:ext cx="384176"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46441C8-B8DE-45F6-8296-572C97460A9C}"/>
              </a:ext>
            </a:extLst>
          </p:cNvPr>
          <p:cNvSpPr>
            <a:spLocks noGrp="1"/>
          </p:cNvSpPr>
          <p:nvPr>
            <p:ph idx="1"/>
          </p:nvPr>
        </p:nvSpPr>
        <p:spPr>
          <a:xfrm>
            <a:off x="5439569" y="2379663"/>
            <a:ext cx="6451600" cy="3404394"/>
          </a:xfrm>
        </p:spPr>
        <p:txBody>
          <a:bodyPr rtlCol="0" anchor="t">
            <a:normAutofit fontScale="92500" lnSpcReduction="10000"/>
          </a:bodyPr>
          <a:lstStyle/>
          <a:p>
            <a:pPr marL="0" indent="0" eaLnBrk="1" fontAlgn="auto" hangingPunct="1">
              <a:spcBef>
                <a:spcPts val="0"/>
              </a:spcBef>
              <a:spcAft>
                <a:spcPts val="0"/>
              </a:spcAft>
              <a:buClr>
                <a:srgbClr val="7030A0"/>
              </a:buClr>
              <a:buSzPct val="125000"/>
              <a:buFont typeface="Wingdings 2" panose="05020102010507070707" pitchFamily="18" charset="2"/>
              <a:buNone/>
              <a:defRPr/>
            </a:pPr>
            <a:endParaRPr lang="en-US" sz="900" b="1" dirty="0">
              <a:solidFill>
                <a:schemeClr val="tx1">
                  <a:lumMod val="95000"/>
                </a:schemeClr>
              </a:solidFill>
              <a:cs typeface="Arial" pitchFamily="34" charset="0"/>
            </a:endParaRP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Naloxone is a medicine that rapidly reverses an opioid overdose</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It blocks opioid receptors and reverses and blocks the effects of opioids. </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Naloxone can quickly restore normal breathing to a person if their breathing has slowed or stopped due to opioid overdose. </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Naloxone does not affect someone who does not have opioids in their system.</a:t>
            </a:r>
            <a:endParaRPr lang="en-US" dirty="0">
              <a:solidFill>
                <a:srgbClr val="FFFFFF"/>
              </a:solidFill>
            </a:endParaRPr>
          </a:p>
        </p:txBody>
      </p:sp>
      <p:pic>
        <p:nvPicPr>
          <p:cNvPr id="5" name="Picture 4" descr="A person using a tool to use a nose&#10;&#10;Description automatically generated">
            <a:extLst>
              <a:ext uri="{FF2B5EF4-FFF2-40B4-BE49-F238E27FC236}">
                <a16:creationId xmlns:a16="http://schemas.microsoft.com/office/drawing/2014/main" id="{710F8E17-6570-F938-AE97-4CB54D28C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73" y="1974849"/>
            <a:ext cx="4056340" cy="2898775"/>
          </a:xfrm>
          <a:prstGeom prst="rect">
            <a:avLst/>
          </a:prstGeom>
        </p:spPr>
      </p:pic>
    </p:spTree>
    <p:extLst>
      <p:ext uri="{BB962C8B-B14F-4D97-AF65-F5344CB8AC3E}">
        <p14:creationId xmlns:p14="http://schemas.microsoft.com/office/powerpoint/2010/main" val="165708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30D67BB-4613-45A8-8D34-F22F76E355B8}"/>
              </a:ext>
            </a:extLst>
          </p:cNvPr>
          <p:cNvSpPr txBox="1">
            <a:spLocks noGrp="1"/>
          </p:cNvSpPr>
          <p:nvPr>
            <p:ph type="title"/>
          </p:nvPr>
        </p:nvSpPr>
        <p:spPr>
          <a:xfrm>
            <a:off x="578840" y="1375868"/>
            <a:ext cx="10360404" cy="1702881"/>
          </a:xfrm>
        </p:spPr>
        <p:txBody>
          <a:bodyPr tIns="12700" rtlCol="0">
            <a:noAutofit/>
          </a:bodyPr>
          <a:lstStyle/>
          <a:p>
            <a:pPr marL="12700" eaLnBrk="1" fontAlgn="auto" hangingPunct="1">
              <a:spcBef>
                <a:spcPts val="100"/>
              </a:spcBef>
              <a:spcAft>
                <a:spcPts val="0"/>
              </a:spcAft>
              <a:defRPr/>
            </a:pPr>
            <a:r>
              <a:rPr lang="en-US" sz="4000" b="0" spc="-10" dirty="0">
                <a:solidFill>
                  <a:schemeClr val="tx1">
                    <a:lumMod val="95000"/>
                  </a:schemeClr>
                </a:solidFill>
                <a:latin typeface="Arial Black" panose="020B0A04020102020204" pitchFamily="34" charset="0"/>
              </a:rPr>
              <a:t>Why is this Opioid epidemic Occurring?</a:t>
            </a:r>
            <a:endParaRPr sz="4000" b="0" spc="-10" dirty="0">
              <a:solidFill>
                <a:schemeClr val="tx1">
                  <a:lumMod val="95000"/>
                </a:schemeClr>
              </a:solidFill>
              <a:latin typeface="Arial Black" panose="020B0A04020102020204" pitchFamily="34" charset="0"/>
            </a:endParaRPr>
          </a:p>
        </p:txBody>
      </p:sp>
      <p:sp>
        <p:nvSpPr>
          <p:cNvPr id="7" name="object 7">
            <a:extLst>
              <a:ext uri="{FF2B5EF4-FFF2-40B4-BE49-F238E27FC236}">
                <a16:creationId xmlns:a16="http://schemas.microsoft.com/office/drawing/2014/main" id="{4D50E3DE-AEEE-4AD1-9E27-7AABC1298F3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sp>
        <p:nvSpPr>
          <p:cNvPr id="8" name="object 8">
            <a:extLst>
              <a:ext uri="{FF2B5EF4-FFF2-40B4-BE49-F238E27FC236}">
                <a16:creationId xmlns:a16="http://schemas.microsoft.com/office/drawing/2014/main" id="{04E109DB-185F-4510-A43C-8B318848E4C8}"/>
              </a:ext>
            </a:extLst>
          </p:cNvPr>
          <p:cNvSpPr txBox="1">
            <a:spLocks noGrp="1"/>
          </p:cNvSpPr>
          <p:nvPr>
            <p:ph type="body" idx="1"/>
          </p:nvPr>
        </p:nvSpPr>
        <p:spPr>
          <a:xfrm>
            <a:off x="578840" y="2614805"/>
            <a:ext cx="7180860" cy="3392492"/>
          </a:xfrm>
        </p:spPr>
        <p:txBody>
          <a:bodyPr tIns="153542" rtlCol="0">
            <a:normAutofit/>
          </a:bodyPr>
          <a:lstStyle/>
          <a:p>
            <a:pPr marL="557530" indent="-571500" eaLnBrk="1" fontAlgn="auto" hangingPunct="1">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Increased opioid prescriptions. </a:t>
            </a:r>
            <a:endParaRPr b="1" dirty="0">
              <a:solidFill>
                <a:schemeClr val="tx1">
                  <a:lumMod val="95000"/>
                </a:schemeClr>
              </a:solidFill>
            </a:endParaRPr>
          </a:p>
          <a:p>
            <a:pPr marL="557530" indent="-571500">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Polydrug use especially for pain.</a:t>
            </a:r>
            <a:endParaRPr b="1" dirty="0">
              <a:solidFill>
                <a:schemeClr val="tx1">
                  <a:lumMod val="95000"/>
                </a:schemeClr>
              </a:solidFill>
            </a:endParaRPr>
          </a:p>
          <a:p>
            <a:pPr marL="557530" indent="-571500" fontAlgn="auto">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Sold through illegal drug markets. </a:t>
            </a:r>
          </a:p>
          <a:p>
            <a:pPr marL="557530" indent="-571500" fontAlgn="auto">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Opioid medications are highly addictive. </a:t>
            </a:r>
          </a:p>
          <a:p>
            <a:pPr marL="557530" indent="-571500" fontAlgn="auto">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Examples of opioids include heroin, fentanyl, oxycodone (OxyContin®), hydrocodone (Vicodin®), codeine, &amp; morphine.</a:t>
            </a:r>
            <a:endParaRPr b="1" dirty="0">
              <a:solidFill>
                <a:schemeClr val="tx1">
                  <a:lumMod val="95000"/>
                </a:schemeClr>
              </a:solidFill>
            </a:endParaRPr>
          </a:p>
        </p:txBody>
      </p:sp>
      <p:pic>
        <p:nvPicPr>
          <p:cNvPr id="5" name="Picture 4" descr="A purple map with text and a purple circle&#10;&#10;AI-generated content may be incorrect.">
            <a:extLst>
              <a:ext uri="{FF2B5EF4-FFF2-40B4-BE49-F238E27FC236}">
                <a16:creationId xmlns:a16="http://schemas.microsoft.com/office/drawing/2014/main" id="{7230FB79-F159-1009-C639-335459FBD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120" y="2667265"/>
            <a:ext cx="4357040" cy="2450835"/>
          </a:xfrm>
          <a:prstGeom prst="rect">
            <a:avLst/>
          </a:prstGeom>
        </p:spPr>
      </p:pic>
      <p:pic>
        <p:nvPicPr>
          <p:cNvPr id="6" name="Picture 5" descr="A blue and green logo&#10;&#10;AI-generated content may be incorrect.">
            <a:extLst>
              <a:ext uri="{FF2B5EF4-FFF2-40B4-BE49-F238E27FC236}">
                <a16:creationId xmlns:a16="http://schemas.microsoft.com/office/drawing/2014/main" id="{267CE7AF-ED9E-E05C-6103-F76D8D999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40" y="550665"/>
            <a:ext cx="3038475" cy="600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4D50E3DE-AEEE-4AD1-9E27-7AABC1298F3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pic>
        <p:nvPicPr>
          <p:cNvPr id="9" name="Picture 8">
            <a:extLst>
              <a:ext uri="{FF2B5EF4-FFF2-40B4-BE49-F238E27FC236}">
                <a16:creationId xmlns:a16="http://schemas.microsoft.com/office/drawing/2014/main" id="{B6FB1163-2EFF-436D-9BCF-E9C00F8ED4D8}"/>
              </a:ext>
            </a:extLst>
          </p:cNvPr>
          <p:cNvPicPr>
            <a:picLocks noChangeAspect="1"/>
          </p:cNvPicPr>
          <p:nvPr/>
        </p:nvPicPr>
        <p:blipFill rotWithShape="1">
          <a:blip r:embed="rId3"/>
          <a:srcRect l="-2436" t="-1" b="-4250"/>
          <a:stretch/>
        </p:blipFill>
        <p:spPr>
          <a:xfrm>
            <a:off x="824182" y="323638"/>
            <a:ext cx="3636932" cy="968860"/>
          </a:xfrm>
          <a:prstGeom prst="rect">
            <a:avLst/>
          </a:prstGeom>
        </p:spPr>
      </p:pic>
      <p:pic>
        <p:nvPicPr>
          <p:cNvPr id="4" name="Picture 3">
            <a:extLst>
              <a:ext uri="{FF2B5EF4-FFF2-40B4-BE49-F238E27FC236}">
                <a16:creationId xmlns:a16="http://schemas.microsoft.com/office/drawing/2014/main" id="{8C37CC4F-D332-A157-1C81-7EED1ACE4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12" y="0"/>
            <a:ext cx="11610976" cy="6858000"/>
          </a:xfrm>
          <a:prstGeom prst="rect">
            <a:avLst/>
          </a:prstGeom>
        </p:spPr>
      </p:pic>
    </p:spTree>
    <p:extLst>
      <p:ext uri="{BB962C8B-B14F-4D97-AF65-F5344CB8AC3E}">
        <p14:creationId xmlns:p14="http://schemas.microsoft.com/office/powerpoint/2010/main" val="3006741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4D50E3DE-AEEE-4AD1-9E27-7AABC1298F3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sp>
        <p:nvSpPr>
          <p:cNvPr id="11" name="object 8">
            <a:extLst>
              <a:ext uri="{FF2B5EF4-FFF2-40B4-BE49-F238E27FC236}">
                <a16:creationId xmlns:a16="http://schemas.microsoft.com/office/drawing/2014/main" id="{835CC3F2-8B85-4AC8-8435-A86913E089B1}"/>
              </a:ext>
            </a:extLst>
          </p:cNvPr>
          <p:cNvSpPr txBox="1">
            <a:spLocks/>
          </p:cNvSpPr>
          <p:nvPr/>
        </p:nvSpPr>
        <p:spPr bwMode="auto">
          <a:xfrm>
            <a:off x="5220524" y="1324031"/>
            <a:ext cx="6651431" cy="5256438"/>
          </a:xfrm>
          <a:prstGeom prst="rect">
            <a:avLst/>
          </a:prstGeom>
          <a:solidFill>
            <a:schemeClr val="accent1"/>
          </a:solidFill>
          <a:ln>
            <a:noFill/>
          </a:ln>
          <a:effectLst>
            <a:glow rad="228600">
              <a:schemeClr val="accent1">
                <a:satMod val="175000"/>
                <a:alpha val="40000"/>
              </a:schemeClr>
            </a:glow>
          </a:effectLst>
        </p:spPr>
        <p:txBody>
          <a:bodyPr vert="horz" wrap="square" lIns="0" tIns="153542" rIns="0" bIns="0" numCol="1" rtlCol="0" anchor="t" anchorCtr="0" compatLnSpc="1">
            <a:prstTxWarp prst="textNoShape">
              <a:avLst/>
            </a:prstTxWarp>
            <a:spAutoFit/>
          </a:bodyPr>
          <a:lstStyle>
            <a:lvl1pPr algn="l" rtl="0" eaLnBrk="0" fontAlgn="base" hangingPunct="0">
              <a:spcBef>
                <a:spcPct val="20000"/>
              </a:spcBef>
              <a:spcAft>
                <a:spcPct val="0"/>
              </a:spcAft>
              <a:defRPr sz="2700" b="0" i="0">
                <a:solidFill>
                  <a:schemeClr val="bg1"/>
                </a:solidFill>
                <a:latin typeface="Arial"/>
                <a:ea typeface="+mn-ea"/>
                <a:cs typeface="Arial"/>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14680" indent="-342900" defTabSz="914400" eaLnBrk="1" fontAlgn="auto" hangingPunct="1">
              <a:lnSpc>
                <a:spcPct val="150000"/>
              </a:lnSpc>
              <a:spcBef>
                <a:spcPts val="95"/>
              </a:spcBef>
              <a:spcAft>
                <a:spcPts val="0"/>
              </a:spcAft>
              <a:buFont typeface="Wingdings" panose="05000000000000000000" pitchFamily="2" charset="2"/>
              <a:buChar char="§"/>
              <a:defRPr/>
            </a:pPr>
            <a:r>
              <a:rPr lang="en-US" sz="2200" b="1" dirty="0">
                <a:solidFill>
                  <a:schemeClr val="tx1">
                    <a:lumMod val="95000"/>
                  </a:schemeClr>
                </a:solidFill>
                <a:latin typeface="+mj-lt"/>
              </a:rPr>
              <a:t>Overdose deaths remain a leading cause of injury-related death in the United States. </a:t>
            </a:r>
          </a:p>
          <a:p>
            <a:pPr marL="614680" indent="-342900" defTabSz="914400" eaLnBrk="1" fontAlgn="auto" hangingPunct="1">
              <a:lnSpc>
                <a:spcPct val="150000"/>
              </a:lnSpc>
              <a:spcBef>
                <a:spcPts val="95"/>
              </a:spcBef>
              <a:spcAft>
                <a:spcPts val="0"/>
              </a:spcAft>
              <a:buFont typeface="Wingdings" panose="05000000000000000000" pitchFamily="2" charset="2"/>
              <a:buChar char="§"/>
              <a:defRPr/>
            </a:pPr>
            <a:r>
              <a:rPr lang="en-US" sz="2200" b="1" dirty="0">
                <a:solidFill>
                  <a:schemeClr val="tx1">
                    <a:lumMod val="95000"/>
                  </a:schemeClr>
                </a:solidFill>
                <a:latin typeface="+mj-lt"/>
              </a:rPr>
              <a:t>In a 2016 SAMHSA report, more than 11.5 million Americans reported misusing prescription opioids in the past year.</a:t>
            </a:r>
          </a:p>
          <a:p>
            <a:pPr marL="614680" indent="-342900" defTabSz="914400" eaLnBrk="1" fontAlgn="auto" hangingPunct="1">
              <a:lnSpc>
                <a:spcPct val="150000"/>
              </a:lnSpc>
              <a:spcBef>
                <a:spcPts val="95"/>
              </a:spcBef>
              <a:spcAft>
                <a:spcPts val="0"/>
              </a:spcAft>
              <a:buFont typeface="Wingdings" panose="05000000000000000000" pitchFamily="2" charset="2"/>
              <a:buChar char="§"/>
              <a:defRPr/>
            </a:pPr>
            <a:r>
              <a:rPr lang="en-US" sz="2200" b="1" dirty="0">
                <a:solidFill>
                  <a:schemeClr val="tx1">
                    <a:lumMod val="95000"/>
                  </a:schemeClr>
                </a:solidFill>
                <a:latin typeface="+mj-lt"/>
              </a:rPr>
              <a:t>Synthetic opioid-involved death rates decreased by 2% from 2022 to 2023 and accounted for 92% of all opioid-involved deaths in 2023.</a:t>
            </a:r>
            <a:endParaRPr lang="en-US" sz="2200" b="1" kern="0" spc="-110" dirty="0">
              <a:solidFill>
                <a:schemeClr val="tx1">
                  <a:lumMod val="95000"/>
                </a:schemeClr>
              </a:solidFill>
              <a:latin typeface="+mj-lt"/>
            </a:endParaRPr>
          </a:p>
          <a:p>
            <a:pPr marL="271780" defTabSz="914400" eaLnBrk="1" fontAlgn="auto" hangingPunct="1">
              <a:spcBef>
                <a:spcPts val="95"/>
              </a:spcBef>
              <a:spcAft>
                <a:spcPts val="0"/>
              </a:spcAft>
              <a:defRPr/>
            </a:pPr>
            <a:endParaRPr lang="en-US" sz="3200" b="1" kern="0" spc="-110" dirty="0">
              <a:solidFill>
                <a:srgbClr val="000000"/>
              </a:solidFill>
              <a:latin typeface="+mn-lt"/>
            </a:endParaRPr>
          </a:p>
        </p:txBody>
      </p:sp>
      <p:sp>
        <p:nvSpPr>
          <p:cNvPr id="12" name="object 2">
            <a:extLst>
              <a:ext uri="{FF2B5EF4-FFF2-40B4-BE49-F238E27FC236}">
                <a16:creationId xmlns:a16="http://schemas.microsoft.com/office/drawing/2014/main" id="{3C2F7C18-439A-4BE3-859D-89FB82EF59DB}"/>
              </a:ext>
            </a:extLst>
          </p:cNvPr>
          <p:cNvSpPr txBox="1">
            <a:spLocks noGrp="1"/>
          </p:cNvSpPr>
          <p:nvPr>
            <p:ph type="title"/>
          </p:nvPr>
        </p:nvSpPr>
        <p:spPr>
          <a:xfrm>
            <a:off x="6546965" y="437275"/>
            <a:ext cx="3998548" cy="566737"/>
          </a:xfrm>
        </p:spPr>
        <p:txBody>
          <a:bodyPr tIns="12700" rtlCol="0">
            <a:noAutofit/>
          </a:bodyPr>
          <a:lstStyle/>
          <a:p>
            <a:pPr marL="12700" algn="ctr" eaLnBrk="1" fontAlgn="auto" hangingPunct="1">
              <a:spcBef>
                <a:spcPts val="100"/>
              </a:spcBef>
              <a:spcAft>
                <a:spcPts val="0"/>
              </a:spcAft>
              <a:defRPr/>
            </a:pPr>
            <a:r>
              <a:rPr lang="en-US" sz="4000" b="0" u="sng" spc="-10"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rPr>
              <a:t>Statistics</a:t>
            </a:r>
            <a:endParaRPr sz="4000" b="0" u="sng" spc="-10"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4" name="Picture 3">
            <a:extLst>
              <a:ext uri="{FF2B5EF4-FFF2-40B4-BE49-F238E27FC236}">
                <a16:creationId xmlns:a16="http://schemas.microsoft.com/office/drawing/2014/main" id="{7D98D269-BA76-D838-E9FE-5A6BF607E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9" y="2300503"/>
            <a:ext cx="5001650" cy="2817597"/>
          </a:xfrm>
          <a:prstGeom prst="rect">
            <a:avLst/>
          </a:prstGeom>
        </p:spPr>
      </p:pic>
      <p:pic>
        <p:nvPicPr>
          <p:cNvPr id="5" name="Picture 4" descr="A blue and green logo&#10;&#10;AI-generated content may be incorrect.">
            <a:extLst>
              <a:ext uri="{FF2B5EF4-FFF2-40B4-BE49-F238E27FC236}">
                <a16:creationId xmlns:a16="http://schemas.microsoft.com/office/drawing/2014/main" id="{FC8FB44C-94CC-FB28-C5E5-072C59C0A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92" y="403937"/>
            <a:ext cx="3038475" cy="600075"/>
          </a:xfrm>
          <a:prstGeom prst="rect">
            <a:avLst/>
          </a:prstGeom>
        </p:spPr>
      </p:pic>
    </p:spTree>
    <p:extLst>
      <p:ext uri="{BB962C8B-B14F-4D97-AF65-F5344CB8AC3E}">
        <p14:creationId xmlns:p14="http://schemas.microsoft.com/office/powerpoint/2010/main" val="108681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33F68-CE6E-1C1C-70A4-8F5D29C4E0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7E0D16B-DA01-0EC6-0C03-FF3BD4C6AEE9}"/>
              </a:ext>
            </a:extLst>
          </p:cNvPr>
          <p:cNvSpPr txBox="1">
            <a:spLocks noGrp="1"/>
          </p:cNvSpPr>
          <p:nvPr>
            <p:ph type="title"/>
          </p:nvPr>
        </p:nvSpPr>
        <p:spPr>
          <a:xfrm>
            <a:off x="453073" y="1035557"/>
            <a:ext cx="10360404" cy="1702881"/>
          </a:xfrm>
        </p:spPr>
        <p:txBody>
          <a:bodyPr tIns="12700" rtlCol="0">
            <a:noAutofit/>
          </a:bodyPr>
          <a:lstStyle/>
          <a:p>
            <a:pPr marL="12700" eaLnBrk="1" fontAlgn="auto" hangingPunct="1">
              <a:spcBef>
                <a:spcPts val="100"/>
              </a:spcBef>
              <a:spcAft>
                <a:spcPts val="0"/>
              </a:spcAft>
              <a:defRPr/>
            </a:pPr>
            <a:r>
              <a:rPr lang="en-US" sz="4000" spc="-10" dirty="0">
                <a:solidFill>
                  <a:schemeClr val="tx1">
                    <a:lumMod val="95000"/>
                  </a:schemeClr>
                </a:solidFill>
                <a:latin typeface="Arial Black" panose="020B0A04020102020204" pitchFamily="34" charset="0"/>
              </a:rPr>
              <a:t>Opioid Use and Mental Health</a:t>
            </a:r>
            <a:endParaRPr sz="4000" b="0" spc="-10" dirty="0">
              <a:solidFill>
                <a:schemeClr val="tx1">
                  <a:lumMod val="95000"/>
                </a:schemeClr>
              </a:solidFill>
              <a:latin typeface="Arial Black" panose="020B0A04020102020204" pitchFamily="34" charset="0"/>
            </a:endParaRPr>
          </a:p>
        </p:txBody>
      </p:sp>
      <p:sp>
        <p:nvSpPr>
          <p:cNvPr id="7" name="object 7">
            <a:extLst>
              <a:ext uri="{FF2B5EF4-FFF2-40B4-BE49-F238E27FC236}">
                <a16:creationId xmlns:a16="http://schemas.microsoft.com/office/drawing/2014/main" id="{1273661F-D7FC-364E-EDE9-CFBF9D6047CE}"/>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graphicFrame>
        <p:nvGraphicFramePr>
          <p:cNvPr id="10" name="object 8">
            <a:extLst>
              <a:ext uri="{FF2B5EF4-FFF2-40B4-BE49-F238E27FC236}">
                <a16:creationId xmlns:a16="http://schemas.microsoft.com/office/drawing/2014/main" id="{232C2FBE-C922-F9C8-6355-14B1EC7E1688}"/>
              </a:ext>
            </a:extLst>
          </p:cNvPr>
          <p:cNvGraphicFramePr/>
          <p:nvPr>
            <p:extLst>
              <p:ext uri="{D42A27DB-BD31-4B8C-83A1-F6EECF244321}">
                <p14:modId xmlns:p14="http://schemas.microsoft.com/office/powerpoint/2010/main" val="1985354040"/>
              </p:ext>
            </p:extLst>
          </p:nvPr>
        </p:nvGraphicFramePr>
        <p:xfrm>
          <a:off x="347742" y="2317327"/>
          <a:ext cx="11496516" cy="3392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green logo&#10;&#10;AI-generated content may be incorrect.">
            <a:extLst>
              <a:ext uri="{FF2B5EF4-FFF2-40B4-BE49-F238E27FC236}">
                <a16:creationId xmlns:a16="http://schemas.microsoft.com/office/drawing/2014/main" id="{03833FBF-458B-CBFE-CD29-19811A5AA4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436" y="438517"/>
            <a:ext cx="3038475" cy="600075"/>
          </a:xfrm>
          <a:prstGeom prst="rect">
            <a:avLst/>
          </a:prstGeom>
        </p:spPr>
      </p:pic>
    </p:spTree>
    <p:extLst>
      <p:ext uri="{BB962C8B-B14F-4D97-AF65-F5344CB8AC3E}">
        <p14:creationId xmlns:p14="http://schemas.microsoft.com/office/powerpoint/2010/main" val="347509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F180E-8690-370F-3B25-81387CDF918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80C484-C403-F914-3A89-817381ED39B2}"/>
              </a:ext>
            </a:extLst>
          </p:cNvPr>
          <p:cNvSpPr txBox="1">
            <a:spLocks noGrp="1"/>
          </p:cNvSpPr>
          <p:nvPr>
            <p:ph type="title"/>
          </p:nvPr>
        </p:nvSpPr>
        <p:spPr>
          <a:xfrm>
            <a:off x="378719" y="866059"/>
            <a:ext cx="10976161" cy="1702881"/>
          </a:xfrm>
        </p:spPr>
        <p:txBody>
          <a:bodyPr tIns="12700" rtlCol="0">
            <a:noAutofit/>
          </a:bodyPr>
          <a:lstStyle/>
          <a:p>
            <a:pPr marL="12700">
              <a:spcBef>
                <a:spcPts val="100"/>
              </a:spcBef>
              <a:defRPr/>
            </a:pPr>
            <a:r>
              <a:rPr lang="en-US" sz="4000" spc="-10" dirty="0">
                <a:solidFill>
                  <a:schemeClr val="tx1">
                    <a:lumMod val="95000"/>
                  </a:schemeClr>
                </a:solidFill>
                <a:latin typeface="Arial Black"/>
              </a:rPr>
              <a:t>Opioid use and Maternal</a:t>
            </a:r>
            <a:r>
              <a:rPr lang="en-US" sz="4000" b="0" spc="-10" dirty="0">
                <a:solidFill>
                  <a:schemeClr val="tx1">
                    <a:lumMod val="95000"/>
                  </a:schemeClr>
                </a:solidFill>
                <a:latin typeface="Arial Black"/>
              </a:rPr>
              <a:t> Health </a:t>
            </a:r>
            <a:endParaRPr sz="4000" b="0" spc="-10" dirty="0">
              <a:solidFill>
                <a:schemeClr val="tx1">
                  <a:lumMod val="95000"/>
                </a:schemeClr>
              </a:solidFill>
              <a:latin typeface="Arial Black"/>
            </a:endParaRPr>
          </a:p>
        </p:txBody>
      </p:sp>
      <p:sp>
        <p:nvSpPr>
          <p:cNvPr id="7" name="object 7">
            <a:extLst>
              <a:ext uri="{FF2B5EF4-FFF2-40B4-BE49-F238E27FC236}">
                <a16:creationId xmlns:a16="http://schemas.microsoft.com/office/drawing/2014/main" id="{009FF04B-D321-17B5-F0D0-83352A9AF15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graphicFrame>
        <p:nvGraphicFramePr>
          <p:cNvPr id="10" name="object 8">
            <a:extLst>
              <a:ext uri="{FF2B5EF4-FFF2-40B4-BE49-F238E27FC236}">
                <a16:creationId xmlns:a16="http://schemas.microsoft.com/office/drawing/2014/main" id="{7FDC2BAE-39CE-02FB-2C08-49B1C1B82618}"/>
              </a:ext>
            </a:extLst>
          </p:cNvPr>
          <p:cNvGraphicFramePr/>
          <p:nvPr>
            <p:extLst>
              <p:ext uri="{D42A27DB-BD31-4B8C-83A1-F6EECF244321}">
                <p14:modId xmlns:p14="http://schemas.microsoft.com/office/powerpoint/2010/main" val="3793395171"/>
              </p:ext>
            </p:extLst>
          </p:nvPr>
        </p:nvGraphicFramePr>
        <p:xfrm>
          <a:off x="347742" y="2253985"/>
          <a:ext cx="11496516" cy="412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green logo&#10;&#10;AI-generated content may be incorrect.">
            <a:extLst>
              <a:ext uri="{FF2B5EF4-FFF2-40B4-BE49-F238E27FC236}">
                <a16:creationId xmlns:a16="http://schemas.microsoft.com/office/drawing/2014/main" id="{663189A8-E964-2DE1-889C-1C3046F031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742" y="389733"/>
            <a:ext cx="3038475" cy="600075"/>
          </a:xfrm>
          <a:prstGeom prst="rect">
            <a:avLst/>
          </a:prstGeom>
        </p:spPr>
      </p:pic>
    </p:spTree>
    <p:extLst>
      <p:ext uri="{BB962C8B-B14F-4D97-AF65-F5344CB8AC3E}">
        <p14:creationId xmlns:p14="http://schemas.microsoft.com/office/powerpoint/2010/main" val="177248908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c546800-ebf9-4536-8b40-a3d67f5315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98DFC3DA42E54B9720F9CB20EB1ACC" ma:contentTypeVersion="6" ma:contentTypeDescription="Create a new document." ma:contentTypeScope="" ma:versionID="79069a9e6d1eb352dd0d65221b88d32e">
  <xsd:schema xmlns:xsd="http://www.w3.org/2001/XMLSchema" xmlns:xs="http://www.w3.org/2001/XMLSchema" xmlns:p="http://schemas.microsoft.com/office/2006/metadata/properties" xmlns:ns3="dc546800-ebf9-4536-8b40-a3d67f53152f" targetNamespace="http://schemas.microsoft.com/office/2006/metadata/properties" ma:root="true" ma:fieldsID="7c5264799347601acf93a332129df456" ns3:_="">
    <xsd:import namespace="dc546800-ebf9-4536-8b40-a3d67f53152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46800-ebf9-4536-8b40-a3d67f53152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221B9E-4532-4BA4-B8D3-10B24D6C83A9}">
  <ds:schemaRefs>
    <ds:schemaRef ds:uri="dc546800-ebf9-4536-8b40-a3d67f53152f"/>
    <ds:schemaRef ds:uri="http://schemas.microsoft.com/office/2006/documentManagement/types"/>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B48E9D1-4C98-49DF-991F-F0AA937EFD9E}">
  <ds:schemaRefs>
    <ds:schemaRef ds:uri="http://schemas.microsoft.com/sharepoint/v3/contenttype/forms"/>
  </ds:schemaRefs>
</ds:datastoreItem>
</file>

<file path=customXml/itemProps3.xml><?xml version="1.0" encoding="utf-8"?>
<ds:datastoreItem xmlns:ds="http://schemas.openxmlformats.org/officeDocument/2006/customXml" ds:itemID="{3E5ACC77-9409-4568-9E1B-F3B4BF38D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46800-ebf9-4536-8b40-a3d67f5315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emplate>Slice</Template>
  <TotalTime>17722</TotalTime>
  <Words>2479</Words>
  <Application>Microsoft Macintosh PowerPoint</Application>
  <PresentationFormat>Widescreen</PresentationFormat>
  <Paragraphs>171</Paragraphs>
  <Slides>23</Slides>
  <Notes>21</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 Black</vt:lpstr>
      <vt:lpstr>Calibri</vt:lpstr>
      <vt:lpstr>Century Gothic</vt:lpstr>
      <vt:lpstr>Helvetica</vt:lpstr>
      <vt:lpstr>inherit</vt:lpstr>
      <vt:lpstr>Rockwell</vt:lpstr>
      <vt:lpstr>Verdana</vt:lpstr>
      <vt:lpstr>Wingdings</vt:lpstr>
      <vt:lpstr>Wingdings 2</vt:lpstr>
      <vt:lpstr>Wingdings 3</vt:lpstr>
      <vt:lpstr>Slice</vt:lpstr>
      <vt:lpstr>Naloxone training (brand name Narcan)</vt:lpstr>
      <vt:lpstr>By the end of this workshop, you will be able to:</vt:lpstr>
      <vt:lpstr>PowerPoint Presentation</vt:lpstr>
      <vt:lpstr>What is naloxone (Narcan)?</vt:lpstr>
      <vt:lpstr>Why is this Opioid epidemic Occurring?</vt:lpstr>
      <vt:lpstr>PowerPoint Presentation</vt:lpstr>
      <vt:lpstr>Statistics</vt:lpstr>
      <vt:lpstr>Opioid Use and Mental Health</vt:lpstr>
      <vt:lpstr>Opioid use and Maternal Health </vt:lpstr>
      <vt:lpstr>Opioid Overdose and Maternal Health </vt:lpstr>
      <vt:lpstr>Texas Maternal Deaths 2016-2019</vt:lpstr>
      <vt:lpstr>PowerPoint Presentation</vt:lpstr>
      <vt:lpstr>PowerPoint Presentation</vt:lpstr>
      <vt:lpstr>PowerPoint Presentation</vt:lpstr>
      <vt:lpstr>Real Adderall tablets</vt:lpstr>
      <vt:lpstr>PowerPoint Presentation</vt:lpstr>
      <vt:lpstr>Giving Naloxone</vt:lpstr>
      <vt:lpstr>Recovery  Position</vt:lpstr>
      <vt:lpstr>PowerPoint Presentation</vt:lpstr>
      <vt:lpstr>Expired Prescription Disposal</vt:lpstr>
      <vt:lpstr>Questions</vt:lpstr>
      <vt:lpstr>PowerPoint Presentation</vt:lpstr>
      <vt:lpstr>Let’s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Narcan training</dc:title>
  <dc:creator>Reyna, Leslie</dc:creator>
  <cp:lastModifiedBy>Wagner, Teresa</cp:lastModifiedBy>
  <cp:revision>165</cp:revision>
  <dcterms:created xsi:type="dcterms:W3CDTF">2023-04-12T16:50:11Z</dcterms:created>
  <dcterms:modified xsi:type="dcterms:W3CDTF">2025-11-13T22:14:18Z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0x0101003798DFC3DA42E54B9720F9CB20EB1ACC</vt:lpwstr>
  </property>
  <property fmtid="{D5CDD505-2E9C-101B-9397-08002B2CF9AE}" pid="3" name="MediaServiceImageTags">
    <vt:lpwstr/>
  </property>
</Properties>
</file>