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2" r:id="rId4"/>
  </p:sldMasterIdLst>
  <p:notesMasterIdLst>
    <p:notesMasterId r:id="rId32"/>
  </p:notesMasterIdLst>
  <p:sldIdLst>
    <p:sldId id="2145707093" r:id="rId5"/>
    <p:sldId id="2145707028" r:id="rId6"/>
    <p:sldId id="4245" r:id="rId7"/>
    <p:sldId id="1575" r:id="rId8"/>
    <p:sldId id="2145707092" r:id="rId9"/>
    <p:sldId id="2145707090" r:id="rId10"/>
    <p:sldId id="1136" r:id="rId11"/>
    <p:sldId id="2145707083" r:id="rId12"/>
    <p:sldId id="1577" r:id="rId13"/>
    <p:sldId id="1586" r:id="rId14"/>
    <p:sldId id="1574" r:id="rId15"/>
    <p:sldId id="2145707017" r:id="rId16"/>
    <p:sldId id="2145707078" r:id="rId17"/>
    <p:sldId id="2145707062" r:id="rId18"/>
    <p:sldId id="4224" r:id="rId19"/>
    <p:sldId id="1131" r:id="rId20"/>
    <p:sldId id="1130" r:id="rId21"/>
    <p:sldId id="1140" r:id="rId22"/>
    <p:sldId id="2145707079" r:id="rId23"/>
    <p:sldId id="2145707080" r:id="rId24"/>
    <p:sldId id="2145707081" r:id="rId25"/>
    <p:sldId id="2145707082" r:id="rId26"/>
    <p:sldId id="2145707071" r:id="rId27"/>
    <p:sldId id="2145707070" r:id="rId28"/>
    <p:sldId id="2145707085" r:id="rId29"/>
    <p:sldId id="2145707068" r:id="rId30"/>
    <p:sldId id="268" r:id="rId31"/>
  </p:sldIdLst>
  <p:sldSz cx="12192000" cy="6858000"/>
  <p:notesSz cx="6950075" cy="9236075"/>
  <p:defaultTex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5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1pPr>
    <a:lvl2pPr marL="0" marR="0" indent="171450" algn="ctr" defTabSz="41275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2pPr>
    <a:lvl3pPr marL="0" marR="0" indent="342900" algn="ctr" defTabSz="41275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3pPr>
    <a:lvl4pPr marL="0" marR="0" indent="514350" algn="ctr" defTabSz="41275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4pPr>
    <a:lvl5pPr marL="0" marR="0" indent="685800" algn="ctr" defTabSz="41275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5pPr>
    <a:lvl6pPr marL="0" marR="0" indent="857250" algn="ctr" defTabSz="41275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6pPr>
    <a:lvl7pPr marL="0" marR="0" indent="1028700" algn="ctr" defTabSz="41275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7pPr>
    <a:lvl8pPr marL="0" marR="0" indent="1200150" algn="ctr" defTabSz="41275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8pPr>
    <a:lvl9pPr marL="0" marR="0" indent="1371600" algn="ctr" defTabSz="41275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9pPr>
  </p:defaultTextStyle>
  <p:extLst>
    <p:ext uri="{521415D9-36F7-43E2-AB2F-B90AF26B5E84}">
      <p14:sectionLst xmlns:p14="http://schemas.microsoft.com/office/powerpoint/2010/main">
        <p14:section name="Default Section" id="{41762EE8-644F-4973-940E-53990A3C6078}">
          <p14:sldIdLst>
            <p14:sldId id="2145707093"/>
            <p14:sldId id="2145707028"/>
            <p14:sldId id="4245"/>
            <p14:sldId id="1575"/>
            <p14:sldId id="2145707092"/>
            <p14:sldId id="2145707090"/>
            <p14:sldId id="1136"/>
            <p14:sldId id="2145707083"/>
            <p14:sldId id="1577"/>
            <p14:sldId id="1586"/>
            <p14:sldId id="1574"/>
            <p14:sldId id="2145707017"/>
            <p14:sldId id="2145707078"/>
            <p14:sldId id="2145707062"/>
            <p14:sldId id="4224"/>
            <p14:sldId id="1131"/>
            <p14:sldId id="1130"/>
            <p14:sldId id="1140"/>
            <p14:sldId id="2145707079"/>
            <p14:sldId id="2145707080"/>
            <p14:sldId id="2145707081"/>
            <p14:sldId id="2145707082"/>
            <p14:sldId id="2145707071"/>
            <p14:sldId id="2145707070"/>
            <p14:sldId id="2145707085"/>
            <p14:sldId id="2145707068"/>
            <p14:sldId id="268"/>
          </p14:sldIdLst>
        </p14:section>
      </p14:sectionLst>
    </p:ext>
    <p:ext uri="{EFAFB233-063F-42B5-8137-9DF3F51BA10A}">
      <p15:sldGuideLst xmlns:p15="http://schemas.microsoft.com/office/powerpoint/2012/main">
        <p15:guide id="2" pos="336" userDrawn="1">
          <p15:clr>
            <a:srgbClr val="A4A3A4"/>
          </p15:clr>
        </p15:guide>
        <p15:guide id="3" orient="horz" pos="218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285EC03-C3A8-4E90-E962-BF2765175165}" name="Jay Stearley" initials="JS" userId="S::jay@onstrategyhq.com::f1d9717b-26fc-4203-aebf-8e8e21be9978" providerId="AD"/>
  <p188:author id="{E827DFD9-500E-3555-3662-2EAF9DF13740}" name="Erica Olsen" initials="EO" userId="S::erica@onstrategyhq.com::12c03225-5e4a-4761-963d-977eed8e1982" providerId="AD"/>
  <p188:author id="{91DA7BEF-9735-83CE-FEED-6A4D799A9B3C}" name="Kim Perkins" initials="KP" userId="S::Kim@onstrategyhq.com::f02ac20c-2020-4874-8b15-3a99715a57a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78B"/>
    <a:srgbClr val="253746"/>
    <a:srgbClr val="595959"/>
    <a:srgbClr val="DFF2F5"/>
    <a:srgbClr val="F2F2F2"/>
    <a:srgbClr val="F2F6F7"/>
    <a:srgbClr val="F8F9F8"/>
    <a:srgbClr val="D0DEE6"/>
    <a:srgbClr val="EEEEF3"/>
    <a:srgbClr val="5DA3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venir Next Medium"/>
          <a:ea typeface="Avenir Next Medium"/>
          <a:cs typeface="Avenir Next Medium"/>
        </a:font>
        <a:srgbClr val="5B5854"/>
      </a:tcTxStyle>
      <a:tcStyle>
        <a:tcBdr>
          <a:left>
            <a:ln w="25400" cap="flat">
              <a:solidFill>
                <a:srgbClr val="5B5854"/>
              </a:solidFill>
              <a:custDash>
                <a:ds d="200000" sp="200000"/>
              </a:custDash>
              <a:miter lim="400000"/>
            </a:ln>
          </a:left>
          <a:right>
            <a:ln w="25400" cap="flat">
              <a:solidFill>
                <a:srgbClr val="5B5854"/>
              </a:solidFill>
              <a:custDash>
                <a:ds d="200000" sp="200000"/>
              </a:custDash>
              <a:miter lim="400000"/>
            </a:ln>
          </a:right>
          <a:top>
            <a:ln w="12700" cap="flat">
              <a:solidFill>
                <a:srgbClr val="5B5854"/>
              </a:solidFill>
              <a:prstDash val="solid"/>
              <a:miter lim="400000"/>
            </a:ln>
          </a:top>
          <a:bottom>
            <a:ln w="12700" cap="flat">
              <a:solidFill>
                <a:srgbClr val="5B5854"/>
              </a:solidFill>
              <a:prstDash val="solid"/>
              <a:miter lim="400000"/>
            </a:ln>
          </a:bottom>
          <a:insideH>
            <a:ln w="12700" cap="flat">
              <a:solidFill>
                <a:srgbClr val="5B5854"/>
              </a:solidFill>
              <a:prstDash val="solid"/>
              <a:miter lim="400000"/>
            </a:ln>
          </a:insideH>
          <a:insideV>
            <a:ln w="25400" cap="flat">
              <a:solidFill>
                <a:srgbClr val="5B5854"/>
              </a:solidFill>
              <a:custDash>
                <a:ds d="200000" sp="200000"/>
              </a:custDash>
              <a:miter lim="400000"/>
            </a:ln>
          </a:insideV>
        </a:tcBdr>
        <a:fill>
          <a:noFill/>
        </a:fill>
      </a:tcStyle>
    </a:wholeTbl>
    <a:band2H>
      <a:tcTxStyle/>
      <a:tcStyle>
        <a:tcBdr/>
        <a:fill>
          <a:solidFill>
            <a:schemeClr val="accent2">
              <a:hueOff val="-1122706"/>
              <a:satOff val="6504"/>
              <a:lumOff val="15871"/>
              <a:alpha val="17000"/>
            </a:schemeClr>
          </a:solidFill>
        </a:fill>
      </a:tcStyle>
    </a:band2H>
    <a:firstCol>
      <a:tcTxStyle b="on" i="off">
        <a:font>
          <a:latin typeface="Avenir Next Demi Bold"/>
          <a:ea typeface="Avenir Next Demi Bold"/>
          <a:cs typeface="Avenir Next Demi Bold"/>
        </a:font>
        <a:srgbClr val="5B5854"/>
      </a:tcTxStyle>
      <a:tcStyle>
        <a:tcBdr>
          <a:left>
            <a:ln w="12700" cap="flat">
              <a:noFill/>
              <a:miter lim="400000"/>
            </a:ln>
          </a:left>
          <a:right>
            <a:ln w="38100" cap="flat">
              <a:solidFill>
                <a:srgbClr val="5B5854"/>
              </a:solidFill>
              <a:prstDash val="solid"/>
              <a:miter lim="400000"/>
            </a:ln>
          </a:right>
          <a:top>
            <a:ln w="12700" cap="flat">
              <a:solidFill>
                <a:srgbClr val="5B5854"/>
              </a:solidFill>
              <a:prstDash val="solid"/>
              <a:miter lim="400000"/>
            </a:ln>
          </a:top>
          <a:bottom>
            <a:ln w="12700" cap="flat">
              <a:solidFill>
                <a:srgbClr val="5B5854"/>
              </a:solidFill>
              <a:prstDash val="solid"/>
              <a:miter lim="400000"/>
            </a:ln>
          </a:bottom>
          <a:insideH>
            <a:ln w="12700" cap="flat">
              <a:solidFill>
                <a:srgbClr val="5B5854"/>
              </a:solidFill>
              <a:prstDash val="solid"/>
              <a:miter lim="400000"/>
            </a:ln>
          </a:insideH>
          <a:insideV>
            <a:ln w="12700" cap="flat">
              <a:solidFill>
                <a:srgbClr val="5B5854"/>
              </a:solidFill>
              <a:prstDash val="solid"/>
              <a:miter lim="400000"/>
            </a:ln>
          </a:insideV>
        </a:tcBdr>
        <a:fill>
          <a:solidFill>
            <a:srgbClr val="809E35">
              <a:alpha val="10000"/>
            </a:srgbClr>
          </a:solidFill>
        </a:fill>
      </a:tcStyle>
    </a:firstCol>
    <a:lastRow>
      <a:tcTxStyle b="on" i="off">
        <a:font>
          <a:latin typeface="Avenir Next Demi Bold"/>
          <a:ea typeface="Avenir Next Demi Bold"/>
          <a:cs typeface="Avenir Next Demi Bold"/>
        </a:font>
        <a:srgbClr val="5B5854"/>
      </a:tcTxStyle>
      <a:tcStyle>
        <a:tcBdr>
          <a:left>
            <a:ln w="12700" cap="flat">
              <a:solidFill>
                <a:srgbClr val="5B5854"/>
              </a:solidFill>
              <a:prstDash val="solid"/>
              <a:miter lim="400000"/>
            </a:ln>
          </a:left>
          <a:right>
            <a:ln w="12700" cap="flat">
              <a:solidFill>
                <a:srgbClr val="5B5854"/>
              </a:solidFill>
              <a:prstDash val="solid"/>
              <a:miter lim="400000"/>
            </a:ln>
          </a:right>
          <a:top>
            <a:ln w="38100" cap="flat">
              <a:solidFill>
                <a:srgbClr val="5B5854"/>
              </a:solidFill>
              <a:prstDash val="solid"/>
              <a:miter lim="400000"/>
            </a:ln>
          </a:top>
          <a:bottom>
            <a:ln w="12700" cap="flat">
              <a:noFill/>
              <a:miter lim="400000"/>
            </a:ln>
          </a:bottom>
          <a:insideH>
            <a:ln w="12700" cap="flat">
              <a:solidFill>
                <a:srgbClr val="5B5854"/>
              </a:solidFill>
              <a:prstDash val="solid"/>
              <a:miter lim="400000"/>
            </a:ln>
          </a:insideH>
          <a:insideV>
            <a:ln w="12700" cap="flat">
              <a:solidFill>
                <a:srgbClr val="5B5854"/>
              </a:solidFill>
              <a:prstDash val="solid"/>
              <a:miter lim="400000"/>
            </a:ln>
          </a:insideV>
        </a:tcBdr>
        <a:fill>
          <a:noFill/>
        </a:fill>
      </a:tcStyle>
    </a:lastRow>
    <a:firstRow>
      <a:tcTxStyle b="on" i="off">
        <a:font>
          <a:latin typeface="Avenir Next Demi Bold"/>
          <a:ea typeface="Avenir Next Demi Bold"/>
          <a:cs typeface="Avenir Next Demi Bold"/>
        </a:font>
        <a:srgbClr val="5B5854"/>
      </a:tcTxStyle>
      <a:tcStyle>
        <a:tcBdr>
          <a:left>
            <a:ln w="12700" cap="flat">
              <a:solidFill>
                <a:srgbClr val="5B5854"/>
              </a:solidFill>
              <a:prstDash val="solid"/>
              <a:miter lim="400000"/>
            </a:ln>
          </a:left>
          <a:right>
            <a:ln w="12700" cap="flat">
              <a:solidFill>
                <a:srgbClr val="5B5854"/>
              </a:solidFill>
              <a:prstDash val="solid"/>
              <a:miter lim="400000"/>
            </a:ln>
          </a:right>
          <a:top>
            <a:ln w="12700" cap="flat">
              <a:noFill/>
              <a:miter lim="400000"/>
            </a:ln>
          </a:top>
          <a:bottom>
            <a:ln w="38100" cap="flat">
              <a:solidFill>
                <a:srgbClr val="5B5854"/>
              </a:solidFill>
              <a:prstDash val="solid"/>
              <a:miter lim="400000"/>
            </a:ln>
          </a:bottom>
          <a:insideH>
            <a:ln w="12700" cap="flat">
              <a:solidFill>
                <a:srgbClr val="5B5854"/>
              </a:solidFill>
              <a:prstDash val="solid"/>
              <a:miter lim="400000"/>
            </a:ln>
          </a:insideH>
          <a:insideV>
            <a:ln w="12700" cap="flat">
              <a:solidFill>
                <a:srgbClr val="5B5854"/>
              </a:solidFill>
              <a:prstDash val="solid"/>
              <a:miter lim="400000"/>
            </a:ln>
          </a:insideV>
        </a:tcBdr>
        <a:fill>
          <a:solidFill>
            <a:srgbClr val="619E5C">
              <a:alpha val="15000"/>
            </a:srgbClr>
          </a:solidFill>
        </a:fill>
      </a:tcStyle>
    </a:firstRow>
  </a:tblStyle>
  <a:tblStyle styleId="{C7B018BB-80A7-4F77-B60F-C8B233D01FF8}" styleName="">
    <a:tblBg/>
    <a:wholeTbl>
      <a:tcTxStyle b="off" i="off">
        <a:font>
          <a:latin typeface="Avenir Next Medium"/>
          <a:ea typeface="Avenir Next Medium"/>
          <a:cs typeface="Avenir Next Medium"/>
        </a:font>
        <a:srgbClr val="5B5854"/>
      </a:tcTxStyle>
      <a:tcStyle>
        <a:tcBdr>
          <a:left>
            <a:ln w="12700" cap="flat">
              <a:solidFill>
                <a:srgbClr val="BDBBB3"/>
              </a:solidFill>
              <a:prstDash val="solid"/>
              <a:miter lim="400000"/>
            </a:ln>
          </a:left>
          <a:right>
            <a:ln w="12700" cap="flat">
              <a:solidFill>
                <a:srgbClr val="BDBBB3"/>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solidFill>
                <a:srgbClr val="BDBBB3"/>
              </a:solidFill>
              <a:prstDash val="solid"/>
              <a:miter lim="400000"/>
            </a:ln>
          </a:insideV>
        </a:tcBdr>
        <a:fill>
          <a:solidFill>
            <a:srgbClr val="E7E3D2"/>
          </a:solidFill>
        </a:fill>
      </a:tcStyle>
    </a:wholeTbl>
    <a:band2H>
      <a:tcTxStyle/>
      <a:tcStyle>
        <a:tcBdr/>
        <a:fill>
          <a:solidFill>
            <a:srgbClr val="F6F2E5"/>
          </a:solidFill>
        </a:fill>
      </a:tcStyle>
    </a:band2H>
    <a:firstCol>
      <a:tcTxStyle b="on" i="off">
        <a:font>
          <a:latin typeface="Avenir Next Demi Bold"/>
          <a:ea typeface="Avenir Next Demi Bold"/>
          <a:cs typeface="Avenir Next Demi Bold"/>
        </a:font>
        <a:srgbClr val="5B5854"/>
      </a:tcTxStyle>
      <a:tcStyle>
        <a:tcBdr>
          <a:left>
            <a:ln w="12700" cap="flat">
              <a:noFill/>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solidFill>
                <a:srgbClr val="A5A59F"/>
              </a:solidFill>
              <a:prstDash val="solid"/>
              <a:miter lim="400000"/>
            </a:ln>
          </a:insideV>
        </a:tcBdr>
        <a:fill>
          <a:solidFill>
            <a:srgbClr val="D3CDB7"/>
          </a:solidFill>
        </a:fill>
      </a:tcStyle>
    </a:firstCol>
    <a:lastRow>
      <a:tcTxStyle b="on" i="off">
        <a:font>
          <a:latin typeface="Avenir Next Demi Bold"/>
          <a:ea typeface="Avenir Next Demi Bold"/>
          <a:cs typeface="Avenir Next Demi Bold"/>
        </a:font>
        <a:srgbClr val="5B5854"/>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noFill/>
              <a:miter lim="400000"/>
            </a:ln>
          </a:bottom>
          <a:insideH>
            <a:ln w="12700" cap="flat">
              <a:solidFill>
                <a:srgbClr val="A5A59F"/>
              </a:solidFill>
              <a:prstDash val="solid"/>
              <a:miter lim="400000"/>
            </a:ln>
          </a:insideH>
          <a:insideV>
            <a:ln w="12700" cap="flat">
              <a:solidFill>
                <a:srgbClr val="A5A59F"/>
              </a:solidFill>
              <a:prstDash val="solid"/>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solidFill>
                <a:srgbClr val="8E755A"/>
              </a:solidFill>
              <a:prstDash val="solid"/>
              <a:miter lim="400000"/>
            </a:ln>
          </a:left>
          <a:right>
            <a:ln w="12700" cap="flat">
              <a:solidFill>
                <a:srgbClr val="8E755A"/>
              </a:solidFill>
              <a:prstDash val="solid"/>
              <a:miter lim="400000"/>
            </a:ln>
          </a:right>
          <a:top>
            <a:ln w="12700" cap="flat">
              <a:noFill/>
              <a:miter lim="400000"/>
            </a:ln>
          </a:top>
          <a:bottom>
            <a:ln w="12700" cap="flat">
              <a:solidFill>
                <a:srgbClr val="A5A59F"/>
              </a:solidFill>
              <a:prstDash val="solid"/>
              <a:miter lim="400000"/>
            </a:ln>
          </a:bottom>
          <a:insideH>
            <a:ln w="12700" cap="flat">
              <a:solidFill>
                <a:srgbClr val="8E755A"/>
              </a:solidFill>
              <a:prstDash val="solid"/>
              <a:miter lim="400000"/>
            </a:ln>
          </a:insideH>
          <a:insideV>
            <a:ln w="12700" cap="flat">
              <a:solidFill>
                <a:srgbClr val="8E755A"/>
              </a:solidFill>
              <a:prstDash val="solid"/>
              <a:miter lim="400000"/>
            </a:ln>
          </a:insideV>
        </a:tcBdr>
        <a:fill>
          <a:noFill/>
        </a:fill>
      </a:tcStyle>
    </a:firstRow>
  </a:tblStyle>
  <a:tblStyle styleId="{EEE7283C-3CF3-47DC-8721-378D4A62B228}" styleName="">
    <a:tblBg/>
    <a:wholeTbl>
      <a:tcTxStyle b="off" i="off">
        <a:font>
          <a:latin typeface="Avenir Next Medium"/>
          <a:ea typeface="Avenir Next Medium"/>
          <a:cs typeface="Avenir Next Medium"/>
        </a:font>
        <a:srgbClr val="5B5854"/>
      </a:tcTxStyle>
      <a:tcStyle>
        <a:tcBdr>
          <a:left>
            <a:ln w="12700" cap="flat">
              <a:noFill/>
              <a:miter lim="400000"/>
            </a:ln>
          </a:left>
          <a:right>
            <a:ln w="12700" cap="flat">
              <a:noFill/>
              <a:miter lim="400000"/>
            </a:ln>
          </a:right>
          <a:top>
            <a:ln w="12700" cap="flat">
              <a:solidFill>
                <a:srgbClr val="BDBBB3"/>
              </a:solidFill>
              <a:prstDash val="solid"/>
              <a:miter lim="400000"/>
            </a:ln>
          </a:top>
          <a:bottom>
            <a:ln w="12700" cap="flat">
              <a:solidFill>
                <a:srgbClr val="BDBBB3"/>
              </a:solidFill>
              <a:prstDash val="solid"/>
              <a:miter lim="400000"/>
            </a:ln>
          </a:bottom>
          <a:insideH>
            <a:ln w="12700" cap="flat">
              <a:solidFill>
                <a:srgbClr val="BDBBB3"/>
              </a:solidFill>
              <a:prstDash val="solid"/>
              <a:miter lim="400000"/>
            </a:ln>
          </a:insideH>
          <a:insideV>
            <a:ln w="12700" cap="flat">
              <a:noFill/>
              <a:miter lim="400000"/>
            </a:ln>
          </a:insideV>
        </a:tcBdr>
        <a:fill>
          <a:solidFill>
            <a:srgbClr val="E6E3DA"/>
          </a:solidFill>
        </a:fill>
      </a:tcStyle>
    </a:wholeTbl>
    <a:band2H>
      <a:tcTxStyle/>
      <a:tcStyle>
        <a:tcBdr/>
        <a:fill>
          <a:solidFill>
            <a:srgbClr val="F9F5E8"/>
          </a:solidFill>
        </a:fill>
      </a:tcStyle>
    </a:band2H>
    <a:firstCol>
      <a:tcTxStyle b="on" i="off">
        <a:font>
          <a:latin typeface="Avenir Next Demi Bold"/>
          <a:ea typeface="Avenir Next Demi Bold"/>
          <a:cs typeface="Avenir Next Demi Bold"/>
        </a:font>
        <a:srgbClr val="5B5854"/>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noFill/>
              <a:miter lim="400000"/>
            </a:ln>
          </a:insideV>
        </a:tcBdr>
        <a:fill>
          <a:solidFill>
            <a:srgbClr val="D6D5D0"/>
          </a:solid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BDBBB3"/>
              </a:solidFill>
              <a:prstDash val="solid"/>
              <a:miter lim="400000"/>
            </a:ln>
          </a:top>
          <a:bottom>
            <a:ln w="12700" cap="flat">
              <a:solidFill>
                <a:srgbClr val="A5A59F"/>
              </a:solidFill>
              <a:prstDash val="solid"/>
              <a:miter lim="400000"/>
            </a:ln>
          </a:bottom>
          <a:insideH>
            <a:ln w="12700" cap="flat">
              <a:solidFill>
                <a:srgbClr val="4D6166"/>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A5A59F"/>
              </a:solidFill>
              <a:prstDash val="solid"/>
              <a:miter lim="400000"/>
            </a:ln>
          </a:top>
          <a:bottom>
            <a:ln w="12700" cap="flat">
              <a:solidFill>
                <a:srgbClr val="BDBBB3"/>
              </a:solidFill>
              <a:prstDash val="solid"/>
              <a:miter lim="400000"/>
            </a:ln>
          </a:bottom>
          <a:insideH>
            <a:ln w="12700" cap="flat">
              <a:solidFill>
                <a:srgbClr val="657477"/>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Avenir Next Medium"/>
          <a:ea typeface="Avenir Next Medium"/>
          <a:cs typeface="Avenir Next Medium"/>
        </a:font>
        <a:srgbClr val="5B5854"/>
      </a:tcTxStyle>
      <a:tcStyle>
        <a:tcBdr>
          <a:left>
            <a:ln w="12700" cap="flat">
              <a:noFill/>
              <a:miter lim="400000"/>
            </a:ln>
          </a:left>
          <a:right>
            <a:ln w="12700" cap="flat">
              <a:noFill/>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noFill/>
              <a:miter lim="400000"/>
            </a:ln>
          </a:insideV>
        </a:tcBdr>
        <a:fill>
          <a:solidFill>
            <a:srgbClr val="EFECE2"/>
          </a:solidFill>
        </a:fill>
      </a:tcStyle>
    </a:wholeTbl>
    <a:band2H>
      <a:tcTxStyle/>
      <a:tcStyle>
        <a:tcBdr/>
        <a:fill>
          <a:solidFill>
            <a:srgbClr val="FFFBF1"/>
          </a:solidFill>
        </a:fill>
      </a:tcStyle>
    </a:band2H>
    <a:firstCol>
      <a:tcTxStyle b="on" i="off">
        <a:font>
          <a:latin typeface="Avenir Next Demi Bold"/>
          <a:ea typeface="Avenir Next Demi Bold"/>
          <a:cs typeface="Avenir Next Demi Bold"/>
        </a:font>
        <a:srgbClr val="5B5854"/>
      </a:tcTxStyle>
      <a:tcStyle>
        <a:tcBdr>
          <a:left>
            <a:ln w="12700" cap="flat">
              <a:solidFill>
                <a:srgbClr val="000000"/>
              </a:solidFill>
              <a:prstDash val="solid"/>
              <a:miter lim="400000"/>
            </a:ln>
          </a:left>
          <a:right>
            <a:ln w="12700" cap="flat">
              <a:solidFill>
                <a:srgbClr val="A29A85"/>
              </a:solidFill>
              <a:prstDash val="solid"/>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noFill/>
              <a:miter lim="400000"/>
            </a:ln>
          </a:insideV>
        </a:tcBdr>
        <a:fill>
          <a:solidFill>
            <a:srgbClr val="E8E4D8"/>
          </a:solid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A29A85"/>
              </a:solidFill>
              <a:prstDash val="solid"/>
              <a:miter lim="400000"/>
            </a:ln>
          </a:top>
          <a:bottom>
            <a:ln w="12700" cap="flat">
              <a:solidFill>
                <a:srgbClr val="000000"/>
              </a:solidFill>
              <a:prstDash val="solid"/>
              <a:miter lim="400000"/>
            </a:ln>
          </a:bottom>
          <a:insideH>
            <a:ln w="12700" cap="flat">
              <a:solidFill>
                <a:srgbClr val="A29A85"/>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solidFill>
                <a:srgbClr val="A29A85"/>
              </a:solidFill>
              <a:prstDash val="solid"/>
              <a:miter lim="400000"/>
            </a:ln>
          </a:bottom>
          <a:insideH>
            <a:ln w="12700" cap="flat">
              <a:solidFill>
                <a:srgbClr val="A29A85"/>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Avenir Next Medium"/>
          <a:ea typeface="Avenir Next Medium"/>
          <a:cs typeface="Avenir Next Medium"/>
        </a:font>
        <a:srgbClr val="5B5854"/>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D6D2C0">
              <a:alpha val="50000"/>
            </a:srgbClr>
          </a:solidFill>
        </a:fill>
      </a:tcStyle>
    </a:wholeTbl>
    <a:band2H>
      <a:tcTxStyle/>
      <a:tcStyle>
        <a:tcBdr/>
        <a:fill>
          <a:solidFill>
            <a:srgbClr val="E9E7DC"/>
          </a:solidFill>
        </a:fill>
      </a:tcStyle>
    </a:band2H>
    <a:firstCol>
      <a:tcTxStyle b="on" i="off">
        <a:font>
          <a:latin typeface="Avenir Next Demi Bold"/>
          <a:ea typeface="Avenir Next Demi Bold"/>
          <a:cs typeface="Avenir Next Demi Bold"/>
        </a:font>
        <a:srgbClr val="5B5854"/>
      </a:tcTxStyle>
      <a:tcStyle>
        <a:tcBdr>
          <a:left>
            <a:ln w="12700" cap="flat">
              <a:solidFill>
                <a:srgbClr val="FFFFFF"/>
              </a:solidFill>
              <a:prstDash val="solid"/>
              <a:miter lim="400000"/>
            </a:ln>
          </a:left>
          <a:right>
            <a:ln w="254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C5BEAA"/>
          </a:solidFill>
        </a:fill>
      </a:tcStyle>
    </a:firstCol>
    <a:lastRow>
      <a:tcTxStyle b="on" i="off">
        <a:font>
          <a:latin typeface="Avenir Next Demi Bold"/>
          <a:ea typeface="Avenir Next Demi Bold"/>
          <a:cs typeface="Avenir Next Demi Bold"/>
        </a:font>
        <a:srgbClr val="5B5854"/>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D6D2C0">
              <a:alpha val="25000"/>
            </a:srgbClr>
          </a:solid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928C7D"/>
          </a:solidFill>
        </a:fill>
      </a:tcStyle>
    </a:firstRow>
  </a:tblStyle>
  <a:tblStyle styleId="{2708684C-4D16-4618-839F-0558EEFCDFE6}" styleName="">
    <a:tblBg/>
    <a:wholeTbl>
      <a:tcTxStyle b="off" i="off">
        <a:font>
          <a:latin typeface="Avenir Next Medium"/>
          <a:ea typeface="Avenir Next Medium"/>
          <a:cs typeface="Avenir Next Medium"/>
        </a:font>
        <a:srgbClr val="5B5854"/>
      </a:tcTxStyle>
      <a:tcStyle>
        <a:tcBdr>
          <a:left>
            <a:ln w="38100" cap="flat">
              <a:solidFill>
                <a:schemeClr val="accent2">
                  <a:hueOff val="-1122706"/>
                  <a:satOff val="6504"/>
                  <a:lumOff val="15871"/>
                  <a:alpha val="64999"/>
                </a:schemeClr>
              </a:solidFill>
              <a:prstDash val="solid"/>
              <a:miter lim="400000"/>
            </a:ln>
          </a:left>
          <a:right>
            <a:ln w="38100" cap="flat">
              <a:solidFill>
                <a:schemeClr val="accent2">
                  <a:hueOff val="-1122706"/>
                  <a:satOff val="6504"/>
                  <a:lumOff val="15871"/>
                  <a:alpha val="64999"/>
                </a:schemeClr>
              </a:solidFill>
              <a:prstDash val="solid"/>
              <a:miter lim="400000"/>
            </a:ln>
          </a:right>
          <a:top>
            <a:ln w="38100" cap="flat">
              <a:solidFill>
                <a:schemeClr val="accent2">
                  <a:hueOff val="-1122706"/>
                  <a:satOff val="6504"/>
                  <a:lumOff val="15871"/>
                  <a:alpha val="64999"/>
                </a:schemeClr>
              </a:solidFill>
              <a:prstDash val="solid"/>
              <a:miter lim="400000"/>
            </a:ln>
          </a:top>
          <a:bottom>
            <a:ln w="38100" cap="flat">
              <a:solidFill>
                <a:schemeClr val="accent2">
                  <a:hueOff val="-1122706"/>
                  <a:satOff val="6504"/>
                  <a:lumOff val="15871"/>
                  <a:alpha val="64999"/>
                </a:schemeClr>
              </a:solidFill>
              <a:prstDash val="solid"/>
              <a:miter lim="400000"/>
            </a:ln>
          </a:bottom>
          <a:insideH>
            <a:ln w="38100" cap="flat">
              <a:solidFill>
                <a:schemeClr val="accent2">
                  <a:hueOff val="-1122706"/>
                  <a:satOff val="6504"/>
                  <a:lumOff val="15871"/>
                  <a:alpha val="64999"/>
                </a:schemeClr>
              </a:solidFill>
              <a:prstDash val="solid"/>
              <a:miter lim="400000"/>
            </a:ln>
          </a:insideH>
          <a:insideV>
            <a:ln w="38100" cap="flat">
              <a:solidFill>
                <a:schemeClr val="accent2">
                  <a:hueOff val="-1122706"/>
                  <a:satOff val="6504"/>
                  <a:lumOff val="15871"/>
                  <a:alpha val="64999"/>
                </a:schemeClr>
              </a:solidFill>
              <a:prstDash val="solid"/>
              <a:miter lim="400000"/>
            </a:ln>
          </a:insideV>
        </a:tcBdr>
        <a:fill>
          <a:noFill/>
        </a:fill>
      </a:tcStyle>
    </a:wholeTbl>
    <a:band2H>
      <a:tcTxStyle/>
      <a:tcStyle>
        <a:tcBdr/>
        <a:fill>
          <a:solidFill>
            <a:schemeClr val="accent2">
              <a:hueOff val="-1122706"/>
              <a:satOff val="6504"/>
              <a:lumOff val="15871"/>
              <a:alpha val="12000"/>
            </a:schemeClr>
          </a:solidFill>
        </a:fill>
      </a:tcStyle>
    </a:band2H>
    <a:firstCol>
      <a:tcTxStyle b="on" i="off">
        <a:font>
          <a:latin typeface="Avenir Next Demi Bold"/>
          <a:ea typeface="Avenir Next Demi Bold"/>
          <a:cs typeface="Avenir Next Demi Bold"/>
        </a:font>
        <a:srgbClr val="5B5854"/>
      </a:tcTxStyle>
      <a:tcStyle>
        <a:tcBdr>
          <a:left>
            <a:ln w="12700" cap="flat">
              <a:noFill/>
              <a:miter lim="400000"/>
            </a:ln>
          </a:left>
          <a:right>
            <a:ln w="50800" cap="flat">
              <a:solidFill>
                <a:schemeClr val="accent5">
                  <a:alpha val="75000"/>
                </a:schemeClr>
              </a:solidFill>
              <a:prstDash val="solid"/>
              <a:miter lim="400000"/>
            </a:ln>
          </a:right>
          <a:top>
            <a:ln w="38100" cap="flat">
              <a:solidFill>
                <a:schemeClr val="accent2">
                  <a:hueOff val="-1122706"/>
                  <a:satOff val="6504"/>
                  <a:lumOff val="15871"/>
                  <a:alpha val="64999"/>
                </a:schemeClr>
              </a:solidFill>
              <a:prstDash val="solid"/>
              <a:miter lim="400000"/>
            </a:ln>
          </a:top>
          <a:bottom>
            <a:ln w="38100" cap="flat">
              <a:solidFill>
                <a:schemeClr val="accent2">
                  <a:hueOff val="-1122706"/>
                  <a:satOff val="6504"/>
                  <a:lumOff val="15871"/>
                  <a:alpha val="64999"/>
                </a:schemeClr>
              </a:solidFill>
              <a:prstDash val="solid"/>
              <a:miter lim="400000"/>
            </a:ln>
          </a:bottom>
          <a:insideH>
            <a:ln w="38100" cap="flat">
              <a:solidFill>
                <a:schemeClr val="accent2">
                  <a:hueOff val="-1122706"/>
                  <a:satOff val="6504"/>
                  <a:lumOff val="15871"/>
                  <a:alpha val="64999"/>
                </a:schemeClr>
              </a:solidFill>
              <a:prstDash val="solid"/>
              <a:miter lim="400000"/>
            </a:ln>
          </a:insideH>
          <a:insideV>
            <a:ln w="38100" cap="flat">
              <a:solidFill>
                <a:schemeClr val="accent2">
                  <a:hueOff val="-1122706"/>
                  <a:satOff val="6504"/>
                  <a:lumOff val="15871"/>
                  <a:alpha val="64999"/>
                </a:schemeClr>
              </a:solidFill>
              <a:prstDash val="solid"/>
              <a:miter lim="400000"/>
            </a:ln>
          </a:insideV>
        </a:tcBdr>
        <a:fill>
          <a:noFill/>
        </a:fill>
      </a:tcStyle>
    </a:firstCol>
    <a:lastRow>
      <a:tcTxStyle b="on" i="off">
        <a:font>
          <a:latin typeface="Avenir Next Demi Bold"/>
          <a:ea typeface="Avenir Next Demi Bold"/>
          <a:cs typeface="Avenir Next Demi Bold"/>
        </a:font>
        <a:srgbClr val="5B5854"/>
      </a:tcTxStyle>
      <a:tcStyle>
        <a:tcBdr>
          <a:left>
            <a:ln w="38100" cap="flat">
              <a:solidFill>
                <a:schemeClr val="accent2">
                  <a:hueOff val="-1122706"/>
                  <a:satOff val="6504"/>
                  <a:lumOff val="15871"/>
                  <a:alpha val="64999"/>
                </a:schemeClr>
              </a:solidFill>
              <a:prstDash val="solid"/>
              <a:miter lim="400000"/>
            </a:ln>
          </a:left>
          <a:right>
            <a:ln w="38100" cap="flat">
              <a:solidFill>
                <a:schemeClr val="accent2">
                  <a:hueOff val="-1122706"/>
                  <a:satOff val="6504"/>
                  <a:lumOff val="15871"/>
                  <a:alpha val="64999"/>
                </a:schemeClr>
              </a:solidFill>
              <a:prstDash val="solid"/>
              <a:miter lim="400000"/>
            </a:ln>
          </a:right>
          <a:top>
            <a:ln w="50800" cap="flat">
              <a:solidFill>
                <a:schemeClr val="accent5">
                  <a:alpha val="75000"/>
                </a:schemeClr>
              </a:solidFill>
              <a:prstDash val="solid"/>
              <a:miter lim="400000"/>
            </a:ln>
          </a:top>
          <a:bottom>
            <a:ln w="12700" cap="flat">
              <a:noFill/>
              <a:miter lim="400000"/>
            </a:ln>
          </a:bottom>
          <a:insideH>
            <a:ln w="38100" cap="flat">
              <a:solidFill>
                <a:schemeClr val="accent2">
                  <a:hueOff val="-1122706"/>
                  <a:satOff val="6504"/>
                  <a:lumOff val="15871"/>
                  <a:alpha val="64999"/>
                </a:schemeClr>
              </a:solidFill>
              <a:prstDash val="solid"/>
              <a:miter lim="400000"/>
            </a:ln>
          </a:insideH>
          <a:insideV>
            <a:ln w="38100" cap="flat">
              <a:solidFill>
                <a:schemeClr val="accent2">
                  <a:hueOff val="-1122706"/>
                  <a:satOff val="6504"/>
                  <a:lumOff val="15871"/>
                  <a:alpha val="64999"/>
                </a:schemeClr>
              </a:solidFill>
              <a:prstDash val="solid"/>
              <a:miter lim="400000"/>
            </a:ln>
          </a:insideV>
        </a:tcBdr>
        <a:fill>
          <a:noFill/>
        </a:fill>
      </a:tcStyle>
    </a:lastRow>
    <a:firstRow>
      <a:tcTxStyle b="on" i="off">
        <a:font>
          <a:latin typeface="Avenir Next Demi Bold"/>
          <a:ea typeface="Avenir Next Demi Bold"/>
          <a:cs typeface="Avenir Next Demi Bold"/>
        </a:font>
        <a:srgbClr val="5B5854"/>
      </a:tcTxStyle>
      <a:tcStyle>
        <a:tcBdr>
          <a:left>
            <a:ln w="38100" cap="flat">
              <a:solidFill>
                <a:schemeClr val="accent2">
                  <a:hueOff val="-1122706"/>
                  <a:satOff val="6504"/>
                  <a:lumOff val="15871"/>
                  <a:alpha val="64999"/>
                </a:schemeClr>
              </a:solidFill>
              <a:prstDash val="solid"/>
              <a:miter lim="400000"/>
            </a:ln>
          </a:left>
          <a:right>
            <a:ln w="38100" cap="flat">
              <a:solidFill>
                <a:schemeClr val="accent2">
                  <a:hueOff val="-1122706"/>
                  <a:satOff val="6504"/>
                  <a:lumOff val="15871"/>
                  <a:alpha val="64999"/>
                </a:schemeClr>
              </a:solidFill>
              <a:prstDash val="solid"/>
              <a:miter lim="400000"/>
            </a:ln>
          </a:right>
          <a:top>
            <a:ln w="12700" cap="flat">
              <a:noFill/>
              <a:miter lim="400000"/>
            </a:ln>
          </a:top>
          <a:bottom>
            <a:ln w="50800" cap="flat">
              <a:solidFill>
                <a:schemeClr val="accent5">
                  <a:alpha val="75000"/>
                </a:schemeClr>
              </a:solidFill>
              <a:prstDash val="solid"/>
              <a:miter lim="400000"/>
            </a:ln>
          </a:bottom>
          <a:insideH>
            <a:ln w="38100" cap="flat">
              <a:solidFill>
                <a:schemeClr val="accent2">
                  <a:hueOff val="-1122706"/>
                  <a:satOff val="6504"/>
                  <a:lumOff val="15871"/>
                  <a:alpha val="64999"/>
                </a:schemeClr>
              </a:solidFill>
              <a:prstDash val="solid"/>
              <a:miter lim="400000"/>
            </a:ln>
          </a:insideH>
          <a:insideV>
            <a:ln w="38100" cap="flat">
              <a:solidFill>
                <a:schemeClr val="accent2">
                  <a:hueOff val="-1122706"/>
                  <a:satOff val="6504"/>
                  <a:lumOff val="15871"/>
                  <a:alpha val="64999"/>
                </a:schemeClr>
              </a:solidFill>
              <a:prstDash val="solid"/>
              <a:miter lim="400000"/>
            </a:ln>
          </a:insideV>
        </a:tcBdr>
        <a:fill>
          <a:noFill/>
        </a:fill>
      </a:tcStyle>
    </a:firstRow>
  </a:tblStyle>
  <a:tblStyle styleId="{8F44A2F1-9E1F-4B54-A3A2-5F16C0AD49E2}" styleName="">
    <a:tblBg/>
    <a:wholeTbl>
      <a:tcTxStyle b="off" i="off">
        <a:font>
          <a:latin typeface="Helvetica Neue UltraLight"/>
          <a:ea typeface="Helvetica Neue UltraLight"/>
          <a:cs typeface="Helvetica Neue UltraLight"/>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
          <a:latin typeface="Helvetica Neue UltraLight"/>
          <a:ea typeface="Helvetica Neue UltraLight"/>
          <a:cs typeface="Helvetica Neue UltraLight"/>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
          <a:latin typeface="Helvetica Neue UltraLight"/>
          <a:ea typeface="Helvetica Neue UltraLight"/>
          <a:cs typeface="Helvetica Neue UltraLight"/>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
          <a:latin typeface="Helvetica Neue UltraLight"/>
          <a:ea typeface="Helvetica Neue UltraLight"/>
          <a:cs typeface="Helvetica Neue UltraLight"/>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2"/>
    <p:restoredTop sz="94726"/>
  </p:normalViewPr>
  <p:slideViewPr>
    <p:cSldViewPr snapToGrid="0">
      <p:cViewPr varScale="1">
        <p:scale>
          <a:sx n="104" d="100"/>
          <a:sy n="104" d="100"/>
        </p:scale>
        <p:origin x="114" y="204"/>
      </p:cViewPr>
      <p:guideLst>
        <p:guide pos="336"/>
        <p:guide orient="horz" pos="2184"/>
      </p:guideLst>
    </p:cSldViewPr>
  </p:slideViewPr>
  <p:notesTextViewPr>
    <p:cViewPr>
      <p:scale>
        <a:sx n="1" d="1"/>
        <a:sy n="1" d="1"/>
      </p:scale>
      <p:origin x="0" y="0"/>
    </p:cViewPr>
  </p:notesTextViewPr>
  <p:sorterViewPr>
    <p:cViewPr>
      <p:scale>
        <a:sx n="100" d="100"/>
        <a:sy n="100" d="100"/>
      </p:scale>
      <p:origin x="0" y="-3492"/>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 name="Shape 25"/>
          <p:cNvSpPr>
            <a:spLocks noGrp="1" noRot="1" noChangeAspect="1"/>
          </p:cNvSpPr>
          <p:nvPr>
            <p:ph type="sldImg"/>
          </p:nvPr>
        </p:nvSpPr>
        <p:spPr>
          <a:xfrm>
            <a:off x="395288" y="692150"/>
            <a:ext cx="6159500" cy="3463925"/>
          </a:xfrm>
          <a:prstGeom prst="rect">
            <a:avLst/>
          </a:prstGeom>
        </p:spPr>
        <p:txBody>
          <a:bodyPr lIns="92492" tIns="46246" rIns="92492" bIns="46246"/>
          <a:lstStyle/>
          <a:p>
            <a:endParaRPr/>
          </a:p>
        </p:txBody>
      </p:sp>
      <p:sp>
        <p:nvSpPr>
          <p:cNvPr id="26" name="Shape 26"/>
          <p:cNvSpPr>
            <a:spLocks noGrp="1"/>
          </p:cNvSpPr>
          <p:nvPr>
            <p:ph type="body" sz="quarter" idx="1"/>
          </p:nvPr>
        </p:nvSpPr>
        <p:spPr>
          <a:xfrm>
            <a:off x="926677" y="4387136"/>
            <a:ext cx="5096722" cy="4156234"/>
          </a:xfrm>
          <a:prstGeom prst="rect">
            <a:avLst/>
          </a:prstGeom>
        </p:spPr>
        <p:txBody>
          <a:bodyPr lIns="92492" tIns="46246" rIns="92492" bIns="46246"/>
          <a:lstStyle/>
          <a:p>
            <a:endParaRPr/>
          </a:p>
        </p:txBody>
      </p:sp>
    </p:spTree>
    <p:extLst>
      <p:ext uri="{BB962C8B-B14F-4D97-AF65-F5344CB8AC3E}">
        <p14:creationId xmlns:p14="http://schemas.microsoft.com/office/powerpoint/2010/main" val="4252105440"/>
      </p:ext>
    </p:extLst>
  </p:cSld>
  <p:clrMap bg1="lt1" tx1="dk1" bg2="lt2" tx2="dk2" accent1="accent1" accent2="accent2" accent3="accent3" accent4="accent4" accent5="accent5" accent6="accent6" hlink="hlink" folHlink="folHlink"/>
  <p:notesStyle>
    <a:lvl1pPr defTabSz="412750" latinLnBrk="0">
      <a:defRPr sz="1500">
        <a:latin typeface="Arial"/>
        <a:ea typeface="Arial"/>
        <a:cs typeface="Arial"/>
        <a:sym typeface="Lucida Grande"/>
      </a:defRPr>
    </a:lvl1pPr>
    <a:lvl2pPr indent="114300" defTabSz="412750" latinLnBrk="0">
      <a:defRPr sz="1500">
        <a:latin typeface="Lucida Grande"/>
        <a:ea typeface="Lucida Grande"/>
        <a:cs typeface="Lucida Grande"/>
        <a:sym typeface="Lucida Grande"/>
      </a:defRPr>
    </a:lvl2pPr>
    <a:lvl3pPr indent="228600" defTabSz="412750" latinLnBrk="0">
      <a:defRPr sz="1500">
        <a:latin typeface="Lucida Grande"/>
        <a:ea typeface="Lucida Grande"/>
        <a:cs typeface="Lucida Grande"/>
        <a:sym typeface="Lucida Grande"/>
      </a:defRPr>
    </a:lvl3pPr>
    <a:lvl4pPr indent="342900" defTabSz="412750" latinLnBrk="0">
      <a:defRPr sz="1500">
        <a:latin typeface="Lucida Grande"/>
        <a:ea typeface="Lucida Grande"/>
        <a:cs typeface="Lucida Grande"/>
        <a:sym typeface="Lucida Grande"/>
      </a:defRPr>
    </a:lvl4pPr>
    <a:lvl5pPr indent="457200" defTabSz="412750" latinLnBrk="0">
      <a:defRPr sz="1500">
        <a:latin typeface="Lucida Grande"/>
        <a:ea typeface="Lucida Grande"/>
        <a:cs typeface="Lucida Grande"/>
        <a:sym typeface="Lucida Grande"/>
      </a:defRPr>
    </a:lvl5pPr>
    <a:lvl6pPr indent="571500" defTabSz="412750" latinLnBrk="0">
      <a:defRPr sz="1500">
        <a:latin typeface="Lucida Grande"/>
        <a:ea typeface="Lucida Grande"/>
        <a:cs typeface="Lucida Grande"/>
        <a:sym typeface="Lucida Grande"/>
      </a:defRPr>
    </a:lvl6pPr>
    <a:lvl7pPr indent="685800" defTabSz="412750" latinLnBrk="0">
      <a:defRPr sz="1500">
        <a:latin typeface="Lucida Grande"/>
        <a:ea typeface="Lucida Grande"/>
        <a:cs typeface="Lucida Grande"/>
        <a:sym typeface="Lucida Grande"/>
      </a:defRPr>
    </a:lvl7pPr>
    <a:lvl8pPr indent="800100" defTabSz="412750" latinLnBrk="0">
      <a:defRPr sz="1500">
        <a:latin typeface="Lucida Grande"/>
        <a:ea typeface="Lucida Grande"/>
        <a:cs typeface="Lucida Grande"/>
        <a:sym typeface="Lucida Grande"/>
      </a:defRPr>
    </a:lvl8pPr>
    <a:lvl9pPr indent="914400" defTabSz="412750" latinLnBrk="0">
      <a:defRPr sz="15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85674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96923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lIns="92492" tIns="46246" rIns="92492" bIns="46246"/>
          <a:lstStyle/>
          <a:p>
            <a:pPr defTabSz="417487">
              <a:defRPr/>
            </a:pPr>
            <a:fld id="{9E4AACEF-43C6-4FEF-B146-1881A648514F}" type="slidenum">
              <a:rPr lang="en-US">
                <a:latin typeface="Arial" panose="020B0604020202020204" pitchFamily="34" charset="0"/>
                <a:cs typeface="Arial" panose="020B0604020202020204" pitchFamily="34" charset="0"/>
              </a:rPr>
              <a:pPr defTabSz="417487">
                <a:defRPr/>
              </a:pPr>
              <a:t>11</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04176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B8385D-A69E-2F40-87E2-DA373EB3D3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490B6B-E8A2-3CEE-FF07-942BFDC6AF11}"/>
              </a:ext>
            </a:extLst>
          </p:cNvPr>
          <p:cNvSpPr>
            <a:spLocks noGrp="1" noRot="1" noChangeAspect="1"/>
          </p:cNvSpPr>
          <p:nvPr>
            <p:ph type="sldImg"/>
          </p:nvPr>
        </p:nvSpPr>
        <p:spPr>
          <a:xfrm>
            <a:off x="395288" y="692150"/>
            <a:ext cx="6159500" cy="3463925"/>
          </a:xfrm>
        </p:spPr>
      </p:sp>
      <p:sp>
        <p:nvSpPr>
          <p:cNvPr id="3" name="Notes Placeholder 2">
            <a:extLst>
              <a:ext uri="{FF2B5EF4-FFF2-40B4-BE49-F238E27FC236}">
                <a16:creationId xmlns:a16="http://schemas.microsoft.com/office/drawing/2014/main" id="{AFBF1504-2AA9-F608-183A-250F37D88C2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6053447-91AD-C0E6-1C43-A14FDBEC2DA7}"/>
              </a:ext>
            </a:extLst>
          </p:cNvPr>
          <p:cNvSpPr>
            <a:spLocks noGrp="1"/>
          </p:cNvSpPr>
          <p:nvPr>
            <p:ph type="sldNum" sz="quarter" idx="5"/>
          </p:nvPr>
        </p:nvSpPr>
        <p:spPr/>
        <p:txBody>
          <a:bodyPr lIns="92492" tIns="46246" rIns="92492" bIns="46246"/>
          <a:lstStyle/>
          <a:p>
            <a:pPr defTabSz="417487">
              <a:defRPr/>
            </a:pPr>
            <a:fld id="{9E4AACEF-43C6-4FEF-B146-1881A648514F}" type="slidenum">
              <a:rPr lang="en-US">
                <a:latin typeface="Arial" panose="020B0604020202020204" pitchFamily="34" charset="0"/>
                <a:cs typeface="Arial" panose="020B0604020202020204" pitchFamily="34" charset="0"/>
              </a:rPr>
              <a:pPr defTabSz="417487">
                <a:defRPr/>
              </a:pPr>
              <a:t>12</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292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994370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lIns="92492" tIns="46246" rIns="92492" bIns="46246"/>
          <a:lstStyle/>
          <a:p>
            <a:fld id="{9E4AACEF-43C6-4FEF-B146-1881A648514F}" type="slidenum">
              <a:rPr lang="en-US" smtClean="0">
                <a:latin typeface="Arial" panose="020B0604020202020204" pitchFamily="34" charset="0"/>
                <a:cs typeface="Arial" panose="020B0604020202020204" pitchFamily="34" charset="0"/>
              </a:rPr>
              <a:t>14</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55969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lIns="92492" tIns="46246" rIns="92492" bIns="46246"/>
          <a:lstStyle/>
          <a:p>
            <a:endParaRPr lang="en-US">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4"/>
          </p:nvPr>
        </p:nvSpPr>
        <p:spPr/>
        <p:txBody>
          <a:bodyPr lIns="92492" tIns="46246" rIns="92492" bIns="46246"/>
          <a:lstStyle/>
          <a:p>
            <a:endParaRPr lang="en-US">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5"/>
          </p:nvPr>
        </p:nvSpPr>
        <p:spPr/>
        <p:txBody>
          <a:bodyPr lIns="92492" tIns="46246" rIns="92492" bIns="46246"/>
          <a:lstStyle/>
          <a:p>
            <a:fld id="{B36E7EC0-9BE3-5541-9D76-7DE32A6C9D42}" type="slidenum">
              <a:rPr lang="en-US" smtClean="0">
                <a:latin typeface="Arial" panose="020B0604020202020204" pitchFamily="34" charset="0"/>
                <a:cs typeface="Arial" panose="020B0604020202020204" pitchFamily="34" charset="0"/>
              </a:rPr>
              <a:t>15</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3686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lIns="92492" tIns="46246" rIns="92492" bIns="46246"/>
          <a:lstStyle/>
          <a:p>
            <a:pPr algn="l" defTabSz="924916" hangingPunct="1">
              <a:defRPr/>
            </a:pPr>
            <a:endParaRPr lang="en-US" sz="1200" kern="1200">
              <a:solidFill>
                <a:prstClr val="black"/>
              </a:solidFill>
              <a:latin typeface="Arial" panose="020B0604020202020204" pitchFamily="34" charset="0"/>
              <a:ea typeface="+mn-ea"/>
              <a:cs typeface="+mn-cs"/>
            </a:endParaRPr>
          </a:p>
        </p:txBody>
      </p:sp>
      <p:sp>
        <p:nvSpPr>
          <p:cNvPr id="5" name="Footer Placeholder 4"/>
          <p:cNvSpPr>
            <a:spLocks noGrp="1"/>
          </p:cNvSpPr>
          <p:nvPr>
            <p:ph type="ftr" sz="quarter" idx="4"/>
          </p:nvPr>
        </p:nvSpPr>
        <p:spPr/>
        <p:txBody>
          <a:bodyPr lIns="92492" tIns="46246" rIns="92492" bIns="46246"/>
          <a:lstStyle/>
          <a:p>
            <a:pPr algn="l" defTabSz="924916" hangingPunct="1">
              <a:defRPr/>
            </a:pPr>
            <a:endParaRPr lang="en-US" sz="1200" kern="1200">
              <a:solidFill>
                <a:prstClr val="black"/>
              </a:solidFill>
              <a:latin typeface="Arial" panose="020B0604020202020204" pitchFamily="34" charset="0"/>
              <a:ea typeface="+mn-ea"/>
              <a:cs typeface="+mn-cs"/>
            </a:endParaRPr>
          </a:p>
        </p:txBody>
      </p:sp>
      <p:sp>
        <p:nvSpPr>
          <p:cNvPr id="6" name="Slide Number Placeholder 5"/>
          <p:cNvSpPr>
            <a:spLocks noGrp="1"/>
          </p:cNvSpPr>
          <p:nvPr>
            <p:ph type="sldNum" sz="quarter" idx="5"/>
          </p:nvPr>
        </p:nvSpPr>
        <p:spPr/>
        <p:txBody>
          <a:bodyPr lIns="92492" tIns="46246" rIns="92492" bIns="46246"/>
          <a:lstStyle/>
          <a:p>
            <a:pPr algn="r" defTabSz="924916" hangingPunct="1">
              <a:defRPr/>
            </a:pPr>
            <a:fld id="{B36E7EC0-9BE3-5541-9D76-7DE32A6C9D42}" type="slidenum">
              <a:rPr lang="en-US" sz="1200" kern="1200">
                <a:solidFill>
                  <a:prstClr val="black"/>
                </a:solidFill>
                <a:latin typeface="Arial" panose="020B0604020202020204" pitchFamily="34" charset="0"/>
                <a:ea typeface="+mn-ea"/>
                <a:cs typeface="+mn-cs"/>
              </a:rPr>
              <a:pPr algn="r" defTabSz="924916" hangingPunct="1">
                <a:defRPr/>
              </a:pPr>
              <a:t>16</a:t>
            </a:fld>
            <a:endParaRPr lang="en-US" sz="1200" kern="1200">
              <a:solidFill>
                <a:prstClr val="black"/>
              </a:solidFill>
              <a:latin typeface="Arial" panose="020B0604020202020204" pitchFamily="34" charset="0"/>
              <a:ea typeface="+mn-ea"/>
              <a:cs typeface="+mn-cs"/>
            </a:endParaRPr>
          </a:p>
        </p:txBody>
      </p:sp>
    </p:spTree>
    <p:extLst>
      <p:ext uri="{BB962C8B-B14F-4D97-AF65-F5344CB8AC3E}">
        <p14:creationId xmlns:p14="http://schemas.microsoft.com/office/powerpoint/2010/main" val="41846576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lIns="92492" tIns="46246" rIns="92492" bIns="46246"/>
          <a:lstStyle/>
          <a:p>
            <a:fld id="{9E4AACEF-43C6-4FEF-B146-1881A648514F}" type="slidenum">
              <a:rPr lang="en-US" smtClean="0">
                <a:latin typeface="Arial" panose="020B0604020202020204" pitchFamily="34" charset="0"/>
                <a:cs typeface="Arial" panose="020B0604020202020204" pitchFamily="34" charset="0"/>
              </a:rPr>
              <a:t>17</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18548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lIns="92492" tIns="46246" rIns="92492" bIns="46246"/>
          <a:lstStyle/>
          <a:p>
            <a:pPr defTabSz="417497">
              <a:defRPr/>
            </a:pPr>
            <a:endParaRPr lang="en-US">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4"/>
          </p:nvPr>
        </p:nvSpPr>
        <p:spPr/>
        <p:txBody>
          <a:bodyPr lIns="92492" tIns="46246" rIns="92492" bIns="46246"/>
          <a:lstStyle/>
          <a:p>
            <a:pPr defTabSz="417497">
              <a:defRPr/>
            </a:pPr>
            <a:endParaRPr lang="en-US">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5"/>
          </p:nvPr>
        </p:nvSpPr>
        <p:spPr/>
        <p:txBody>
          <a:bodyPr lIns="92492" tIns="46246" rIns="92492" bIns="46246"/>
          <a:lstStyle/>
          <a:p>
            <a:pPr defTabSz="417497">
              <a:defRPr/>
            </a:pPr>
            <a:fld id="{B36E7EC0-9BE3-5541-9D76-7DE32A6C9D42}" type="slidenum">
              <a:rPr lang="en-US">
                <a:latin typeface="Arial" panose="020B0604020202020204" pitchFamily="34" charset="0"/>
                <a:cs typeface="Arial" panose="020B0604020202020204" pitchFamily="34" charset="0"/>
              </a:rPr>
              <a:pPr defTabSz="417497">
                <a:defRPr/>
              </a:pPr>
              <a:t>18</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13078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89EDFA-758A-DDFF-C3FE-79868662D9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6FCDA6-721A-D1E0-75C9-4E6767A8FDA2}"/>
              </a:ext>
            </a:extLst>
          </p:cNvPr>
          <p:cNvSpPr>
            <a:spLocks noGrp="1" noRot="1" noChangeAspect="1"/>
          </p:cNvSpPr>
          <p:nvPr>
            <p:ph type="sldImg"/>
          </p:nvPr>
        </p:nvSpPr>
        <p:spPr>
          <a:xfrm>
            <a:off x="395288" y="692150"/>
            <a:ext cx="6159500" cy="3463925"/>
          </a:xfrm>
        </p:spPr>
      </p:sp>
      <p:sp>
        <p:nvSpPr>
          <p:cNvPr id="3" name="Notes Placeholder 2">
            <a:extLst>
              <a:ext uri="{FF2B5EF4-FFF2-40B4-BE49-F238E27FC236}">
                <a16:creationId xmlns:a16="http://schemas.microsoft.com/office/drawing/2014/main" id="{A1317354-2527-E2AC-267E-4749B7FE08EA}"/>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ACB63EC8-BD52-CF59-CD38-2990FD89CE9A}"/>
              </a:ext>
            </a:extLst>
          </p:cNvPr>
          <p:cNvSpPr>
            <a:spLocks noGrp="1"/>
          </p:cNvSpPr>
          <p:nvPr>
            <p:ph type="hdr" sz="quarter"/>
          </p:nvPr>
        </p:nvSpPr>
        <p:spPr/>
        <p:txBody>
          <a:bodyPr lIns="92492" tIns="46246" rIns="92492" bIns="46246"/>
          <a:lstStyle/>
          <a:p>
            <a:endParaRPr lang="en-US">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EF1078CA-FB59-E4E1-F1AD-40D2D836D21D}"/>
              </a:ext>
            </a:extLst>
          </p:cNvPr>
          <p:cNvSpPr>
            <a:spLocks noGrp="1"/>
          </p:cNvSpPr>
          <p:nvPr>
            <p:ph type="ftr" sz="quarter" idx="4"/>
          </p:nvPr>
        </p:nvSpPr>
        <p:spPr/>
        <p:txBody>
          <a:bodyPr lIns="92492" tIns="46246" rIns="92492" bIns="46246"/>
          <a:lstStyle/>
          <a:p>
            <a:endParaRPr lang="en-US">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74D62CED-295B-3990-7763-F8DC39DD654D}"/>
              </a:ext>
            </a:extLst>
          </p:cNvPr>
          <p:cNvSpPr>
            <a:spLocks noGrp="1"/>
          </p:cNvSpPr>
          <p:nvPr>
            <p:ph type="sldNum" sz="quarter" idx="5"/>
          </p:nvPr>
        </p:nvSpPr>
        <p:spPr/>
        <p:txBody>
          <a:bodyPr lIns="92492" tIns="46246" rIns="92492" bIns="46246"/>
          <a:lstStyle/>
          <a:p>
            <a:fld id="{B36E7EC0-9BE3-5541-9D76-7DE32A6C9D42}" type="slidenum">
              <a:rPr lang="en-US" smtClean="0">
                <a:latin typeface="Arial" panose="020B0604020202020204" pitchFamily="34" charset="0"/>
                <a:cs typeface="Arial" panose="020B0604020202020204" pitchFamily="34" charset="0"/>
              </a:rPr>
              <a:t>19</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2033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lIns="92492" tIns="46246" rIns="92492" bIns="46246"/>
          <a:lstStyle/>
          <a:p>
            <a:fld id="{9E4AACEF-43C6-4FEF-B146-1881A648514F}" type="slidenum">
              <a:rPr lang="en-US" smtClean="0"/>
              <a:t>2</a:t>
            </a:fld>
            <a:endParaRPr lang="en-US"/>
          </a:p>
        </p:txBody>
      </p:sp>
    </p:spTree>
    <p:extLst>
      <p:ext uri="{BB962C8B-B14F-4D97-AF65-F5344CB8AC3E}">
        <p14:creationId xmlns:p14="http://schemas.microsoft.com/office/powerpoint/2010/main" val="25563072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89EDFA-758A-DDFF-C3FE-79868662D9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6FCDA6-721A-D1E0-75C9-4E6767A8FDA2}"/>
              </a:ext>
            </a:extLst>
          </p:cNvPr>
          <p:cNvSpPr>
            <a:spLocks noGrp="1" noRot="1" noChangeAspect="1"/>
          </p:cNvSpPr>
          <p:nvPr>
            <p:ph type="sldImg"/>
          </p:nvPr>
        </p:nvSpPr>
        <p:spPr>
          <a:xfrm>
            <a:off x="395288" y="692150"/>
            <a:ext cx="6159500" cy="3463925"/>
          </a:xfrm>
        </p:spPr>
      </p:sp>
      <p:sp>
        <p:nvSpPr>
          <p:cNvPr id="3" name="Notes Placeholder 2">
            <a:extLst>
              <a:ext uri="{FF2B5EF4-FFF2-40B4-BE49-F238E27FC236}">
                <a16:creationId xmlns:a16="http://schemas.microsoft.com/office/drawing/2014/main" id="{A1317354-2527-E2AC-267E-4749B7FE08EA}"/>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ACB63EC8-BD52-CF59-CD38-2990FD89CE9A}"/>
              </a:ext>
            </a:extLst>
          </p:cNvPr>
          <p:cNvSpPr>
            <a:spLocks noGrp="1"/>
          </p:cNvSpPr>
          <p:nvPr>
            <p:ph type="hdr" sz="quarter"/>
          </p:nvPr>
        </p:nvSpPr>
        <p:spPr/>
        <p:txBody>
          <a:bodyPr lIns="92492" tIns="46246" rIns="92492" bIns="46246"/>
          <a:lstStyle/>
          <a:p>
            <a:endParaRPr lang="en-US">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EF1078CA-FB59-E4E1-F1AD-40D2D836D21D}"/>
              </a:ext>
            </a:extLst>
          </p:cNvPr>
          <p:cNvSpPr>
            <a:spLocks noGrp="1"/>
          </p:cNvSpPr>
          <p:nvPr>
            <p:ph type="ftr" sz="quarter" idx="4"/>
          </p:nvPr>
        </p:nvSpPr>
        <p:spPr/>
        <p:txBody>
          <a:bodyPr lIns="92492" tIns="46246" rIns="92492" bIns="46246"/>
          <a:lstStyle/>
          <a:p>
            <a:endParaRPr lang="en-US">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74D62CED-295B-3990-7763-F8DC39DD654D}"/>
              </a:ext>
            </a:extLst>
          </p:cNvPr>
          <p:cNvSpPr>
            <a:spLocks noGrp="1"/>
          </p:cNvSpPr>
          <p:nvPr>
            <p:ph type="sldNum" sz="quarter" idx="5"/>
          </p:nvPr>
        </p:nvSpPr>
        <p:spPr/>
        <p:txBody>
          <a:bodyPr lIns="92492" tIns="46246" rIns="92492" bIns="46246"/>
          <a:lstStyle/>
          <a:p>
            <a:fld id="{B36E7EC0-9BE3-5541-9D76-7DE32A6C9D42}" type="slidenum">
              <a:rPr lang="en-US" smtClean="0">
                <a:latin typeface="Arial" panose="020B0604020202020204" pitchFamily="34" charset="0"/>
                <a:cs typeface="Arial" panose="020B0604020202020204" pitchFamily="34" charset="0"/>
              </a:rPr>
              <a:t>20</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29836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89EDFA-758A-DDFF-C3FE-79868662D9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6FCDA6-721A-D1E0-75C9-4E6767A8FDA2}"/>
              </a:ext>
            </a:extLst>
          </p:cNvPr>
          <p:cNvSpPr>
            <a:spLocks noGrp="1" noRot="1" noChangeAspect="1"/>
          </p:cNvSpPr>
          <p:nvPr>
            <p:ph type="sldImg"/>
          </p:nvPr>
        </p:nvSpPr>
        <p:spPr>
          <a:xfrm>
            <a:off x="395288" y="692150"/>
            <a:ext cx="6159500" cy="3463925"/>
          </a:xfrm>
        </p:spPr>
      </p:sp>
      <p:sp>
        <p:nvSpPr>
          <p:cNvPr id="3" name="Notes Placeholder 2">
            <a:extLst>
              <a:ext uri="{FF2B5EF4-FFF2-40B4-BE49-F238E27FC236}">
                <a16:creationId xmlns:a16="http://schemas.microsoft.com/office/drawing/2014/main" id="{A1317354-2527-E2AC-267E-4749B7FE08EA}"/>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ACB63EC8-BD52-CF59-CD38-2990FD89CE9A}"/>
              </a:ext>
            </a:extLst>
          </p:cNvPr>
          <p:cNvSpPr>
            <a:spLocks noGrp="1"/>
          </p:cNvSpPr>
          <p:nvPr>
            <p:ph type="hdr" sz="quarter"/>
          </p:nvPr>
        </p:nvSpPr>
        <p:spPr/>
        <p:txBody>
          <a:bodyPr lIns="92492" tIns="46246" rIns="92492" bIns="46246"/>
          <a:lstStyle/>
          <a:p>
            <a:endParaRPr lang="en-US">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EF1078CA-FB59-E4E1-F1AD-40D2D836D21D}"/>
              </a:ext>
            </a:extLst>
          </p:cNvPr>
          <p:cNvSpPr>
            <a:spLocks noGrp="1"/>
          </p:cNvSpPr>
          <p:nvPr>
            <p:ph type="ftr" sz="quarter" idx="4"/>
          </p:nvPr>
        </p:nvSpPr>
        <p:spPr/>
        <p:txBody>
          <a:bodyPr lIns="92492" tIns="46246" rIns="92492" bIns="46246"/>
          <a:lstStyle/>
          <a:p>
            <a:endParaRPr lang="en-US">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74D62CED-295B-3990-7763-F8DC39DD654D}"/>
              </a:ext>
            </a:extLst>
          </p:cNvPr>
          <p:cNvSpPr>
            <a:spLocks noGrp="1"/>
          </p:cNvSpPr>
          <p:nvPr>
            <p:ph type="sldNum" sz="quarter" idx="5"/>
          </p:nvPr>
        </p:nvSpPr>
        <p:spPr/>
        <p:txBody>
          <a:bodyPr lIns="92492" tIns="46246" rIns="92492" bIns="46246"/>
          <a:lstStyle/>
          <a:p>
            <a:fld id="{B36E7EC0-9BE3-5541-9D76-7DE32A6C9D42}" type="slidenum">
              <a:rPr lang="en-US" smtClean="0">
                <a:latin typeface="Arial" panose="020B0604020202020204" pitchFamily="34" charset="0"/>
                <a:cs typeface="Arial" panose="020B0604020202020204" pitchFamily="34" charset="0"/>
              </a:rPr>
              <a:t>21</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36534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89EDFA-758A-DDFF-C3FE-79868662D9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6FCDA6-721A-D1E0-75C9-4E6767A8FDA2}"/>
              </a:ext>
            </a:extLst>
          </p:cNvPr>
          <p:cNvSpPr>
            <a:spLocks noGrp="1" noRot="1" noChangeAspect="1"/>
          </p:cNvSpPr>
          <p:nvPr>
            <p:ph type="sldImg"/>
          </p:nvPr>
        </p:nvSpPr>
        <p:spPr>
          <a:xfrm>
            <a:off x="395288" y="692150"/>
            <a:ext cx="6159500" cy="3463925"/>
          </a:xfrm>
        </p:spPr>
      </p:sp>
      <p:sp>
        <p:nvSpPr>
          <p:cNvPr id="3" name="Notes Placeholder 2">
            <a:extLst>
              <a:ext uri="{FF2B5EF4-FFF2-40B4-BE49-F238E27FC236}">
                <a16:creationId xmlns:a16="http://schemas.microsoft.com/office/drawing/2014/main" id="{A1317354-2527-E2AC-267E-4749B7FE08EA}"/>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ACB63EC8-BD52-CF59-CD38-2990FD89CE9A}"/>
              </a:ext>
            </a:extLst>
          </p:cNvPr>
          <p:cNvSpPr>
            <a:spLocks noGrp="1"/>
          </p:cNvSpPr>
          <p:nvPr>
            <p:ph type="hdr" sz="quarter"/>
          </p:nvPr>
        </p:nvSpPr>
        <p:spPr/>
        <p:txBody>
          <a:bodyPr lIns="92492" tIns="46246" rIns="92492" bIns="46246"/>
          <a:lstStyle/>
          <a:p>
            <a:endParaRPr lang="en-US">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EF1078CA-FB59-E4E1-F1AD-40D2D836D21D}"/>
              </a:ext>
            </a:extLst>
          </p:cNvPr>
          <p:cNvSpPr>
            <a:spLocks noGrp="1"/>
          </p:cNvSpPr>
          <p:nvPr>
            <p:ph type="ftr" sz="quarter" idx="4"/>
          </p:nvPr>
        </p:nvSpPr>
        <p:spPr/>
        <p:txBody>
          <a:bodyPr lIns="92492" tIns="46246" rIns="92492" bIns="46246"/>
          <a:lstStyle/>
          <a:p>
            <a:endParaRPr lang="en-US">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74D62CED-295B-3990-7763-F8DC39DD654D}"/>
              </a:ext>
            </a:extLst>
          </p:cNvPr>
          <p:cNvSpPr>
            <a:spLocks noGrp="1"/>
          </p:cNvSpPr>
          <p:nvPr>
            <p:ph type="sldNum" sz="quarter" idx="5"/>
          </p:nvPr>
        </p:nvSpPr>
        <p:spPr/>
        <p:txBody>
          <a:bodyPr lIns="92492" tIns="46246" rIns="92492" bIns="46246"/>
          <a:lstStyle/>
          <a:p>
            <a:fld id="{B36E7EC0-9BE3-5541-9D76-7DE32A6C9D42}" type="slidenum">
              <a:rPr lang="en-US" smtClean="0">
                <a:latin typeface="Arial" panose="020B0604020202020204" pitchFamily="34" charset="0"/>
                <a:cs typeface="Arial" panose="020B0604020202020204" pitchFamily="34" charset="0"/>
              </a:rPr>
              <a:t>22</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09784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lIns="92492" tIns="46246" rIns="92492" bIns="46246"/>
          <a:lstStyle/>
          <a:p>
            <a:pPr algn="r" defTabSz="924916" hangingPunct="1">
              <a:defRPr/>
            </a:pPr>
            <a:fld id="{9E4AACEF-43C6-4FEF-B146-1881A648514F}" type="slidenum">
              <a:rPr lang="en-US" sz="1200" kern="1200">
                <a:solidFill>
                  <a:prstClr val="black"/>
                </a:solidFill>
                <a:latin typeface="Arial" panose="020B0604020202020204" pitchFamily="34" charset="0"/>
                <a:ea typeface="+mn-ea"/>
                <a:cs typeface="+mn-cs"/>
              </a:rPr>
              <a:pPr algn="r" defTabSz="924916" hangingPunct="1">
                <a:defRPr/>
              </a:pPr>
              <a:t>23</a:t>
            </a:fld>
            <a:endParaRPr lang="en-US" sz="1200" kern="1200">
              <a:solidFill>
                <a:prstClr val="black"/>
              </a:solidFill>
              <a:latin typeface="Arial" panose="020B0604020202020204" pitchFamily="34" charset="0"/>
              <a:ea typeface="+mn-ea"/>
              <a:cs typeface="+mn-cs"/>
            </a:endParaRPr>
          </a:p>
        </p:txBody>
      </p:sp>
    </p:spTree>
    <p:extLst>
      <p:ext uri="{BB962C8B-B14F-4D97-AF65-F5344CB8AC3E}">
        <p14:creationId xmlns:p14="http://schemas.microsoft.com/office/powerpoint/2010/main" val="34023147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lIns="92492" tIns="46246" rIns="92492" bIns="46246"/>
          <a:lstStyle/>
          <a:p>
            <a:pPr algn="r" defTabSz="924916" hangingPunct="1">
              <a:defRPr/>
            </a:pPr>
            <a:fld id="{9E4AACEF-43C6-4FEF-B146-1881A648514F}" type="slidenum">
              <a:rPr lang="en-US" sz="1200" kern="1200">
                <a:solidFill>
                  <a:prstClr val="black"/>
                </a:solidFill>
                <a:latin typeface="Arial" panose="020B0604020202020204" pitchFamily="34" charset="0"/>
                <a:ea typeface="+mn-ea"/>
                <a:cs typeface="+mn-cs"/>
              </a:rPr>
              <a:pPr algn="r" defTabSz="924916" hangingPunct="1">
                <a:defRPr/>
              </a:pPr>
              <a:t>24</a:t>
            </a:fld>
            <a:endParaRPr lang="en-US" sz="1200" kern="1200">
              <a:solidFill>
                <a:prstClr val="black"/>
              </a:solidFill>
              <a:latin typeface="Arial" panose="020B0604020202020204" pitchFamily="34" charset="0"/>
              <a:ea typeface="+mn-ea"/>
              <a:cs typeface="+mn-cs"/>
            </a:endParaRPr>
          </a:p>
        </p:txBody>
      </p:sp>
    </p:spTree>
    <p:extLst>
      <p:ext uri="{BB962C8B-B14F-4D97-AF65-F5344CB8AC3E}">
        <p14:creationId xmlns:p14="http://schemas.microsoft.com/office/powerpoint/2010/main" val="23345733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lIns="92492" tIns="46246" rIns="92492" bIns="46246"/>
          <a:lstStyle/>
          <a:p>
            <a:pPr algn="r" defTabSz="924916" hangingPunct="1">
              <a:defRPr/>
            </a:pPr>
            <a:fld id="{9E4AACEF-43C6-4FEF-B146-1881A648514F}" type="slidenum">
              <a:rPr lang="en-US" sz="1200" kern="1200">
                <a:solidFill>
                  <a:prstClr val="black"/>
                </a:solidFill>
                <a:latin typeface="Arial" panose="020B0604020202020204" pitchFamily="34" charset="0"/>
                <a:ea typeface="+mn-ea"/>
                <a:cs typeface="+mn-cs"/>
              </a:rPr>
              <a:pPr algn="r" defTabSz="924916" hangingPunct="1">
                <a:defRPr/>
              </a:pPr>
              <a:t>25</a:t>
            </a:fld>
            <a:endParaRPr lang="en-US" sz="1200" kern="1200">
              <a:solidFill>
                <a:prstClr val="black"/>
              </a:solidFill>
              <a:latin typeface="Arial" panose="020B0604020202020204" pitchFamily="34" charset="0"/>
              <a:ea typeface="+mn-ea"/>
              <a:cs typeface="+mn-cs"/>
            </a:endParaRPr>
          </a:p>
        </p:txBody>
      </p:sp>
    </p:spTree>
    <p:extLst>
      <p:ext uri="{BB962C8B-B14F-4D97-AF65-F5344CB8AC3E}">
        <p14:creationId xmlns:p14="http://schemas.microsoft.com/office/powerpoint/2010/main" val="28342033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lIns="92492" tIns="46246" rIns="92492" bIns="46246"/>
          <a:lstStyle/>
          <a:p>
            <a:pPr algn="r" defTabSz="924916" hangingPunct="1">
              <a:defRPr/>
            </a:pPr>
            <a:fld id="{9E4AACEF-43C6-4FEF-B146-1881A648514F}" type="slidenum">
              <a:rPr lang="en-US" sz="1200" kern="1200">
                <a:solidFill>
                  <a:prstClr val="black"/>
                </a:solidFill>
                <a:latin typeface="Arial" panose="020B0604020202020204" pitchFamily="34" charset="0"/>
                <a:ea typeface="+mn-ea"/>
                <a:cs typeface="+mn-cs"/>
              </a:rPr>
              <a:pPr algn="r" defTabSz="924916" hangingPunct="1">
                <a:defRPr/>
              </a:pPr>
              <a:t>26</a:t>
            </a:fld>
            <a:endParaRPr lang="en-US" sz="1200" kern="1200">
              <a:solidFill>
                <a:prstClr val="black"/>
              </a:solidFill>
              <a:latin typeface="Arial" panose="020B0604020202020204" pitchFamily="34" charset="0"/>
              <a:ea typeface="+mn-ea"/>
              <a:cs typeface="+mn-cs"/>
            </a:endParaRPr>
          </a:p>
        </p:txBody>
      </p:sp>
    </p:spTree>
    <p:extLst>
      <p:ext uri="{BB962C8B-B14F-4D97-AF65-F5344CB8AC3E}">
        <p14:creationId xmlns:p14="http://schemas.microsoft.com/office/powerpoint/2010/main" val="7918290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05985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lIns="92492" tIns="46246" rIns="92492" bIns="46246"/>
          <a:lstStyle/>
          <a:p>
            <a:pPr defTabSz="417487">
              <a:defRPr/>
            </a:pPr>
            <a:fld id="{9E4AACEF-43C6-4FEF-B146-1881A648514F}" type="slidenum">
              <a:rPr lang="en-US">
                <a:latin typeface="Arial" panose="020B0604020202020204" pitchFamily="34" charset="0"/>
                <a:cs typeface="Arial" panose="020B0604020202020204" pitchFamily="34" charset="0"/>
              </a:rPr>
              <a:pPr defTabSz="417487">
                <a:defRPr/>
              </a:pPr>
              <a:t>3</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0503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lIns="92492" tIns="46246" rIns="92492" bIns="46246"/>
          <a:lstStyle/>
          <a:p>
            <a:pPr defTabSz="417487">
              <a:defRPr/>
            </a:pPr>
            <a:fld id="{9E4AACEF-43C6-4FEF-B146-1881A648514F}" type="slidenum">
              <a:rPr lang="en-US">
                <a:latin typeface="Arial" panose="020B0604020202020204" pitchFamily="34" charset="0"/>
                <a:cs typeface="Arial" panose="020B0604020202020204" pitchFamily="34" charset="0"/>
              </a:rPr>
              <a:pPr defTabSz="417487">
                <a:defRPr/>
              </a:pPr>
              <a:t>4</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1498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lIns="92492" tIns="46246" rIns="92492" bIns="46246"/>
          <a:lstStyle/>
          <a:p>
            <a:pPr defTabSz="417487">
              <a:defRPr/>
            </a:pPr>
            <a:fld id="{9E4AACEF-43C6-4FEF-B146-1881A648514F}" type="slidenum">
              <a:rPr lang="en-US">
                <a:latin typeface="Arial" panose="020B0604020202020204" pitchFamily="34" charset="0"/>
                <a:cs typeface="Arial" panose="020B0604020202020204" pitchFamily="34" charset="0"/>
              </a:rPr>
              <a:pPr defTabSz="417487">
                <a:defRPr/>
              </a:pPr>
              <a:t>5</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4383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83714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lIns="92492" tIns="46246" rIns="92492" bIns="46246"/>
          <a:lstStyle/>
          <a:p>
            <a:pPr defTabSz="417487">
              <a:defRPr/>
            </a:pPr>
            <a:fld id="{9E4AACEF-43C6-4FEF-B146-1881A648514F}" type="slidenum">
              <a:rPr lang="en-US">
                <a:latin typeface="Arial" panose="020B0604020202020204" pitchFamily="34" charset="0"/>
                <a:cs typeface="Arial" panose="020B0604020202020204" pitchFamily="34" charset="0"/>
              </a:rPr>
              <a:pPr defTabSz="417487">
                <a:defRPr/>
              </a:pPr>
              <a:t>7</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544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lIns="92492" tIns="46246" rIns="92492" bIns="46246"/>
          <a:lstStyle/>
          <a:p>
            <a:pPr defTabSz="417487">
              <a:defRPr/>
            </a:pPr>
            <a:fld id="{9E4AACEF-43C6-4FEF-B146-1881A648514F}" type="slidenum">
              <a:rPr lang="en-US">
                <a:latin typeface="Arial" panose="020B0604020202020204" pitchFamily="34" charset="0"/>
                <a:cs typeface="Arial" panose="020B0604020202020204" pitchFamily="34" charset="0"/>
              </a:rPr>
              <a:pPr defTabSz="417487">
                <a:defRPr/>
              </a:pPr>
              <a:t>8</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9602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lIns="92492" tIns="46246" rIns="92492" bIns="46246"/>
          <a:lstStyle/>
          <a:p>
            <a:pPr defTabSz="417487">
              <a:defRPr/>
            </a:pPr>
            <a:fld id="{9E4AACEF-43C6-4FEF-B146-1881A648514F}" type="slidenum">
              <a:rPr lang="en-US">
                <a:latin typeface="Arial" panose="020B0604020202020204" pitchFamily="34" charset="0"/>
                <a:cs typeface="Arial" panose="020B0604020202020204" pitchFamily="34" charset="0"/>
              </a:rPr>
              <a:pPr defTabSz="417487">
                <a:defRPr/>
              </a:pPr>
              <a:t>9</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02872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Clean Slide">
    <p:bg>
      <p:bgPr>
        <a:solidFill>
          <a:schemeClr val="bg1"/>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771C76A-C924-6142-A206-E0F40DB7B3F8}"/>
              </a:ext>
            </a:extLst>
          </p:cNvPr>
          <p:cNvSpPr>
            <a:spLocks noGrp="1"/>
          </p:cNvSpPr>
          <p:nvPr>
            <p:ph sz="quarter" idx="10"/>
          </p:nvPr>
        </p:nvSpPr>
        <p:spPr>
          <a:xfrm>
            <a:off x="4350619" y="1029365"/>
            <a:ext cx="6446335" cy="5265557"/>
          </a:xfrm>
          <a:prstGeom prst="rect">
            <a:avLst/>
          </a:prstGeom>
        </p:spPr>
        <p:txBody>
          <a:bodyPr/>
          <a:lstStyle>
            <a:lvl1pPr algn="l">
              <a:defRPr sz="1800" b="0" i="1">
                <a:solidFill>
                  <a:srgbClr val="595959"/>
                </a:solidFill>
                <a:latin typeface="Arial" panose="020B0604020202020204" pitchFamily="34" charset="0"/>
                <a:cs typeface="Arial" panose="020B0604020202020204" pitchFamily="34" charset="0"/>
              </a:defRPr>
            </a:lvl1pPr>
            <a:lvl2pPr algn="l">
              <a:defRPr sz="1800" b="0" i="1">
                <a:solidFill>
                  <a:srgbClr val="595959"/>
                </a:solidFill>
                <a:latin typeface="Arial" panose="020B0604020202020204" pitchFamily="34" charset="0"/>
                <a:cs typeface="Arial" panose="020B0604020202020204" pitchFamily="34" charset="0"/>
              </a:defRPr>
            </a:lvl2pPr>
            <a:lvl3pPr algn="l">
              <a:defRPr sz="1800" b="0" i="1">
                <a:solidFill>
                  <a:srgbClr val="595959"/>
                </a:solidFill>
                <a:latin typeface="Arial" panose="020B0604020202020204" pitchFamily="34" charset="0"/>
                <a:cs typeface="Arial" panose="020B0604020202020204" pitchFamily="34" charset="0"/>
              </a:defRPr>
            </a:lvl3pPr>
            <a:lvl4pPr algn="l">
              <a:defRPr sz="1800" b="0" i="1">
                <a:solidFill>
                  <a:srgbClr val="595959"/>
                </a:solidFill>
                <a:latin typeface="Arial" panose="020B0604020202020204" pitchFamily="34" charset="0"/>
                <a:cs typeface="Arial" panose="020B0604020202020204" pitchFamily="34" charset="0"/>
              </a:defRPr>
            </a:lvl4pPr>
            <a:lvl5pPr algn="l">
              <a:defRPr sz="1800" b="0" i="1">
                <a:solidFill>
                  <a:srgbClr val="595959"/>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43B2DF1-404D-344E-BCE4-CA745D745F38}"/>
              </a:ext>
            </a:extLst>
          </p:cNvPr>
          <p:cNvSpPr/>
          <p:nvPr userDrawn="1"/>
        </p:nvSpPr>
        <p:spPr>
          <a:xfrm>
            <a:off x="509549" y="0"/>
            <a:ext cx="1184960" cy="67009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200" b="0" i="0" kern="1200">
                <a:solidFill>
                  <a:schemeClr val="accent1"/>
                </a:solidFill>
                <a:latin typeface="Arial" panose="020B0604020202020204" pitchFamily="34" charset="0"/>
              </a:rPr>
              <a:t>REPLACE LOGO IN MASTER</a:t>
            </a:r>
          </a:p>
        </p:txBody>
      </p:sp>
      <p:sp>
        <p:nvSpPr>
          <p:cNvPr id="8" name="Title 7">
            <a:extLst>
              <a:ext uri="{FF2B5EF4-FFF2-40B4-BE49-F238E27FC236}">
                <a16:creationId xmlns:a16="http://schemas.microsoft.com/office/drawing/2014/main" id="{9EC595F4-AAAE-BA4D-848E-28C31DC81266}"/>
              </a:ext>
            </a:extLst>
          </p:cNvPr>
          <p:cNvSpPr>
            <a:spLocks noGrp="1"/>
          </p:cNvSpPr>
          <p:nvPr>
            <p:ph type="title"/>
          </p:nvPr>
        </p:nvSpPr>
        <p:spPr>
          <a:xfrm>
            <a:off x="509549" y="1029365"/>
            <a:ext cx="3513811" cy="5101928"/>
          </a:xfrm>
          <a:prstGeom prst="rect">
            <a:avLst/>
          </a:prstGeom>
        </p:spPr>
        <p:txBody>
          <a:bodyPr/>
          <a:lstStyle>
            <a:lvl1pPr algn="l">
              <a:lnSpc>
                <a:spcPct val="114000"/>
              </a:lnSpc>
              <a:spcAft>
                <a:spcPts val="3200"/>
              </a:spcAft>
              <a:defRPr sz="3500" b="1" i="0">
                <a:solidFill>
                  <a:srgbClr val="595959"/>
                </a:solidFill>
                <a:latin typeface="Arial" panose="020B0604020202020204" pitchFamily="34" charset="0"/>
                <a:cs typeface="Arial" panose="020B0604020202020204" pitchFamily="34" charset="0"/>
              </a:defRPr>
            </a:lvl1pPr>
          </a:lstStyle>
          <a:p>
            <a:r>
              <a:rPr lang="en-US"/>
              <a:t>Click to edit Master title style</a:t>
            </a:r>
          </a:p>
        </p:txBody>
      </p:sp>
      <p:pic>
        <p:nvPicPr>
          <p:cNvPr id="3" name="Picture 2" descr="UNTHSC Foundation - GuideStar Profile">
            <a:extLst>
              <a:ext uri="{FF2B5EF4-FFF2-40B4-BE49-F238E27FC236}">
                <a16:creationId xmlns:a16="http://schemas.microsoft.com/office/drawing/2014/main" id="{463CCB65-B48E-DFA9-587A-ACFDB870EED5}"/>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09549" y="0"/>
            <a:ext cx="1238662" cy="670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1512540"/>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7_Clean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9690EA2-6230-A846-8B5B-DAB890D70AF5}"/>
              </a:ext>
            </a:extLst>
          </p:cNvPr>
          <p:cNvSpPr/>
          <p:nvPr userDrawn="1"/>
        </p:nvSpPr>
        <p:spPr>
          <a:xfrm>
            <a:off x="0" y="0"/>
            <a:ext cx="3895110" cy="6858000"/>
          </a:xfrm>
          <a:prstGeom prst="rect">
            <a:avLst/>
          </a:prstGeom>
          <a:solidFill>
            <a:srgbClr val="0077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19A5BE"/>
              </a:highlight>
            </a:endParaRPr>
          </a:p>
        </p:txBody>
      </p:sp>
      <p:sp>
        <p:nvSpPr>
          <p:cNvPr id="7" name="Title 6">
            <a:extLst>
              <a:ext uri="{FF2B5EF4-FFF2-40B4-BE49-F238E27FC236}">
                <a16:creationId xmlns:a16="http://schemas.microsoft.com/office/drawing/2014/main" id="{889AC5B4-BB1C-2C44-94FB-1EB655E8560E}"/>
              </a:ext>
            </a:extLst>
          </p:cNvPr>
          <p:cNvSpPr>
            <a:spLocks noGrp="1"/>
          </p:cNvSpPr>
          <p:nvPr>
            <p:ph type="title"/>
          </p:nvPr>
        </p:nvSpPr>
        <p:spPr>
          <a:xfrm>
            <a:off x="552450" y="878924"/>
            <a:ext cx="3100780" cy="3330219"/>
          </a:xfrm>
          <a:prstGeom prst="rect">
            <a:avLst/>
          </a:prstGeom>
        </p:spPr>
        <p:txBody>
          <a:bodyPr/>
          <a:lstStyle>
            <a:lvl1pPr algn="l">
              <a:defRPr sz="4000" b="1"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Content Placeholder 1">
            <a:extLst>
              <a:ext uri="{FF2B5EF4-FFF2-40B4-BE49-F238E27FC236}">
                <a16:creationId xmlns:a16="http://schemas.microsoft.com/office/drawing/2014/main" id="{6F454EA4-87C5-7C44-BF1F-1D217016EB89}"/>
              </a:ext>
            </a:extLst>
          </p:cNvPr>
          <p:cNvSpPr>
            <a:spLocks noGrp="1"/>
          </p:cNvSpPr>
          <p:nvPr>
            <p:ph sz="quarter" idx="10"/>
          </p:nvPr>
        </p:nvSpPr>
        <p:spPr>
          <a:xfrm>
            <a:off x="4659547" y="878924"/>
            <a:ext cx="6446335" cy="5265557"/>
          </a:xfrm>
          <a:prstGeom prst="rect">
            <a:avLst/>
          </a:prstGeom>
        </p:spPr>
        <p:txBody>
          <a:bodyPr/>
          <a:lstStyle>
            <a:lvl1pPr algn="l">
              <a:lnSpc>
                <a:spcPct val="114000"/>
              </a:lnSpc>
              <a:spcBef>
                <a:spcPts val="300"/>
              </a:spcBef>
              <a:spcAft>
                <a:spcPts val="300"/>
              </a:spcAft>
              <a:defRPr sz="2200" b="0" i="0">
                <a:solidFill>
                  <a:srgbClr val="595959"/>
                </a:solidFill>
                <a:latin typeface="Arial" panose="020B0604020202020204" pitchFamily="34" charset="0"/>
                <a:cs typeface="Arial" panose="020B0604020202020204" pitchFamily="34" charset="0"/>
              </a:defRPr>
            </a:lvl1pPr>
            <a:lvl2pPr algn="l">
              <a:lnSpc>
                <a:spcPct val="114000"/>
              </a:lnSpc>
              <a:spcBef>
                <a:spcPts val="300"/>
              </a:spcBef>
              <a:spcAft>
                <a:spcPts val="300"/>
              </a:spcAft>
              <a:defRPr sz="1800" b="0" i="0">
                <a:solidFill>
                  <a:srgbClr val="595959"/>
                </a:solidFill>
                <a:latin typeface="Arial" panose="020B0604020202020204" pitchFamily="34" charset="0"/>
                <a:cs typeface="Arial" panose="020B0604020202020204" pitchFamily="34" charset="0"/>
              </a:defRPr>
            </a:lvl2pPr>
            <a:lvl3pPr algn="l">
              <a:lnSpc>
                <a:spcPct val="114000"/>
              </a:lnSpc>
              <a:spcBef>
                <a:spcPts val="300"/>
              </a:spcBef>
              <a:spcAft>
                <a:spcPts val="300"/>
              </a:spcAft>
              <a:defRPr sz="1500" b="0" i="0">
                <a:solidFill>
                  <a:srgbClr val="595959"/>
                </a:solidFill>
                <a:latin typeface="Arial" panose="020B0604020202020204" pitchFamily="34" charset="0"/>
                <a:cs typeface="Arial" panose="020B0604020202020204" pitchFamily="34" charset="0"/>
              </a:defRPr>
            </a:lvl3pPr>
            <a:lvl4pPr algn="l">
              <a:lnSpc>
                <a:spcPct val="114000"/>
              </a:lnSpc>
              <a:spcBef>
                <a:spcPts val="300"/>
              </a:spcBef>
              <a:spcAft>
                <a:spcPts val="300"/>
              </a:spcAft>
              <a:defRPr sz="1500" b="0" i="0">
                <a:solidFill>
                  <a:srgbClr val="595959"/>
                </a:solidFill>
                <a:latin typeface="Arial" panose="020B0604020202020204" pitchFamily="34" charset="0"/>
                <a:cs typeface="Arial" panose="020B0604020202020204" pitchFamily="34" charset="0"/>
              </a:defRPr>
            </a:lvl4pPr>
            <a:lvl5pPr algn="l">
              <a:lnSpc>
                <a:spcPct val="114000"/>
              </a:lnSpc>
              <a:spcBef>
                <a:spcPts val="300"/>
              </a:spcBef>
              <a:spcAft>
                <a:spcPts val="300"/>
              </a:spcAft>
              <a:defRPr sz="1500" b="0" i="0">
                <a:solidFill>
                  <a:srgbClr val="595959"/>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5061718"/>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reserve="1">
  <p:cSld name="4_Clean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7CE6E6-D461-0646-B7C9-C4FFBBFA55CB}"/>
              </a:ext>
            </a:extLst>
          </p:cNvPr>
          <p:cNvSpPr/>
          <p:nvPr userDrawn="1"/>
        </p:nvSpPr>
        <p:spPr>
          <a:xfrm>
            <a:off x="509549" y="0"/>
            <a:ext cx="1184960" cy="67009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hangingPunct="1"/>
            <a:endParaRPr lang="en-US" sz="1800" b="0" i="0" kern="1200">
              <a:solidFill>
                <a:schemeClr val="accent1"/>
              </a:solidFill>
              <a:latin typeface="Arial" panose="020B0604020202020204" pitchFamily="34" charset="0"/>
            </a:endParaRPr>
          </a:p>
        </p:txBody>
      </p:sp>
      <p:sp>
        <p:nvSpPr>
          <p:cNvPr id="4" name="Rectangle 3">
            <a:extLst>
              <a:ext uri="{FF2B5EF4-FFF2-40B4-BE49-F238E27FC236}">
                <a16:creationId xmlns:a16="http://schemas.microsoft.com/office/drawing/2014/main" id="{CAA74014-7DCA-3D48-B29D-F03A844C2F2F}"/>
              </a:ext>
            </a:extLst>
          </p:cNvPr>
          <p:cNvSpPr/>
          <p:nvPr userDrawn="1"/>
        </p:nvSpPr>
        <p:spPr>
          <a:xfrm>
            <a:off x="0" y="-2"/>
            <a:ext cx="12192000" cy="6858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sym typeface="Helvetica Neue UltraLight"/>
            </a:endParaRPr>
          </a:p>
        </p:txBody>
      </p:sp>
    </p:spTree>
    <p:extLst>
      <p:ext uri="{BB962C8B-B14F-4D97-AF65-F5344CB8AC3E}">
        <p14:creationId xmlns:p14="http://schemas.microsoft.com/office/powerpoint/2010/main" val="3354547135"/>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6206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8772CA3-C522-DD1E-7254-0818BAF8A8AA}"/>
              </a:ext>
            </a:extLst>
          </p:cNvPr>
          <p:cNvSpPr/>
          <p:nvPr userDrawn="1"/>
        </p:nvSpPr>
        <p:spPr>
          <a:xfrm>
            <a:off x="-39881" y="0"/>
            <a:ext cx="3468880" cy="6858000"/>
          </a:xfrm>
          <a:prstGeom prst="rect">
            <a:avLst/>
          </a:prstGeom>
          <a:gradFill>
            <a:gsLst>
              <a:gs pos="0">
                <a:srgbClr val="5BC2A7"/>
              </a:gs>
              <a:gs pos="99000">
                <a:srgbClr val="31B6C5"/>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958388" y="685800"/>
            <a:ext cx="7624011" cy="5491164"/>
          </a:xfrm>
        </p:spPr>
        <p:txBody>
          <a:bodyPr>
            <a:noAutofit/>
          </a:bodyPr>
          <a:lstStyle>
            <a:lvl1pPr>
              <a:lnSpc>
                <a:spcPct val="100000"/>
              </a:lnSpc>
              <a:spcBef>
                <a:spcPts val="600"/>
              </a:spcBef>
              <a:spcAft>
                <a:spcPts val="300"/>
              </a:spcAft>
              <a:defRPr>
                <a:solidFill>
                  <a:srgbClr val="47464E"/>
                </a:solidFill>
                <a:latin typeface="Arial" panose="020B0604020202020204" pitchFamily="34" charset="0"/>
                <a:ea typeface="Arial" panose="020B0604020202020204" pitchFamily="34" charset="0"/>
                <a:cs typeface="Arial" panose="020B0604020202020204" pitchFamily="34" charset="0"/>
              </a:defRPr>
            </a:lvl1pPr>
            <a:lvl2pPr>
              <a:lnSpc>
                <a:spcPct val="100000"/>
              </a:lnSpc>
              <a:spcBef>
                <a:spcPts val="600"/>
              </a:spcBef>
              <a:spcAft>
                <a:spcPts val="300"/>
              </a:spcAft>
              <a:defRPr>
                <a:solidFill>
                  <a:srgbClr val="47464E"/>
                </a:solidFill>
                <a:latin typeface="Arial" panose="020B0604020202020204" pitchFamily="34" charset="0"/>
                <a:ea typeface="Arial" panose="020B0604020202020204" pitchFamily="34" charset="0"/>
                <a:cs typeface="Arial" panose="020B0604020202020204" pitchFamily="34" charset="0"/>
              </a:defRPr>
            </a:lvl2pPr>
            <a:lvl3pPr marL="914400" indent="0">
              <a:lnSpc>
                <a:spcPct val="100000"/>
              </a:lnSpc>
              <a:spcBef>
                <a:spcPts val="600"/>
              </a:spcBef>
              <a:spcAft>
                <a:spcPts val="300"/>
              </a:spcAft>
              <a:buNone/>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a:lnSpc>
                <a:spcPct val="100000"/>
              </a:lnSpc>
              <a:spcBef>
                <a:spcPts val="600"/>
              </a:spcBef>
              <a:spcAft>
                <a:spcPts val="300"/>
              </a:spcAft>
              <a:defRPr>
                <a:latin typeface="Open Sans" panose="020B0606030504020204" pitchFamily="34" charset="0"/>
                <a:ea typeface="Open Sans" panose="020B0606030504020204" pitchFamily="34" charset="0"/>
                <a:cs typeface="Open Sans" panose="020B0606030504020204" pitchFamily="34" charset="0"/>
              </a:defRPr>
            </a:lvl4pPr>
            <a:lvl5pPr>
              <a:lnSpc>
                <a:spcPct val="100000"/>
              </a:lnSpc>
              <a:spcBef>
                <a:spcPts val="600"/>
              </a:spcBef>
              <a:spcAft>
                <a:spcPts val="300"/>
              </a:spcAft>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endParaRPr lang="en-US"/>
          </a:p>
        </p:txBody>
      </p:sp>
      <p:sp>
        <p:nvSpPr>
          <p:cNvPr id="17" name="Title 1">
            <a:extLst>
              <a:ext uri="{FF2B5EF4-FFF2-40B4-BE49-F238E27FC236}">
                <a16:creationId xmlns:a16="http://schemas.microsoft.com/office/drawing/2014/main" id="{E626FD22-9A7B-4CD3-B657-7C711303467E}"/>
              </a:ext>
            </a:extLst>
          </p:cNvPr>
          <p:cNvSpPr>
            <a:spLocks noGrp="1"/>
          </p:cNvSpPr>
          <p:nvPr>
            <p:ph type="title" hasCustomPrompt="1"/>
          </p:nvPr>
        </p:nvSpPr>
        <p:spPr>
          <a:xfrm>
            <a:off x="609600" y="685800"/>
            <a:ext cx="2690191" cy="1371600"/>
          </a:xfrm>
        </p:spPr>
        <p:txBody>
          <a:bodyPr anchor="t">
            <a:noAutofit/>
          </a:bodyPr>
          <a:lstStyle>
            <a:lvl1pPr algn="l">
              <a:lnSpc>
                <a:spcPct val="100000"/>
              </a:lnSpc>
              <a:defRPr sz="3500" b="1" i="0" spc="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H1 </a:t>
            </a:r>
          </a:p>
        </p:txBody>
      </p:sp>
      <p:sp>
        <p:nvSpPr>
          <p:cNvPr id="2" name="Text Placeholder 1">
            <a:extLst>
              <a:ext uri="{FF2B5EF4-FFF2-40B4-BE49-F238E27FC236}">
                <a16:creationId xmlns:a16="http://schemas.microsoft.com/office/drawing/2014/main" id="{797D2B4A-5F47-724A-8920-F0250C7E29E6}"/>
              </a:ext>
            </a:extLst>
          </p:cNvPr>
          <p:cNvSpPr>
            <a:spLocks noGrp="1"/>
          </p:cNvSpPr>
          <p:nvPr>
            <p:ph type="body" sz="quarter" idx="10" hasCustomPrompt="1"/>
          </p:nvPr>
        </p:nvSpPr>
        <p:spPr>
          <a:xfrm>
            <a:off x="609600" y="3028012"/>
            <a:ext cx="2568315" cy="1648919"/>
          </a:xfrm>
        </p:spPr>
        <p:txBody>
          <a:bodyPr/>
          <a:lstStyle>
            <a:lvl1pPr marL="0" indent="0">
              <a:buNone/>
              <a:defRPr sz="1500">
                <a:solidFill>
                  <a:schemeClr val="bg1"/>
                </a:solidFill>
              </a:defRPr>
            </a:lvl1pPr>
          </a:lstStyle>
          <a:p>
            <a:pPr lvl="0"/>
            <a:r>
              <a:rPr lang="en-US"/>
              <a:t>Click to add H2</a:t>
            </a:r>
          </a:p>
        </p:txBody>
      </p:sp>
    </p:spTree>
    <p:extLst>
      <p:ext uri="{BB962C8B-B14F-4D97-AF65-F5344CB8AC3E}">
        <p14:creationId xmlns:p14="http://schemas.microsoft.com/office/powerpoint/2010/main" val="2458309614"/>
      </p:ext>
    </p:extLst>
  </p:cSld>
  <p:clrMapOvr>
    <a:masterClrMapping/>
  </p:clrMapOvr>
  <p:extLst>
    <p:ext uri="{DCECCB84-F9BA-43D5-87BE-67443E8EF086}">
      <p15:sldGuideLst xmlns:p15="http://schemas.microsoft.com/office/powerpoint/2012/main">
        <p15:guide id="1" pos="52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bg>
      <p:bgPr>
        <a:gradFill>
          <a:gsLst>
            <a:gs pos="36000">
              <a:srgbClr val="0C74A0"/>
            </a:gs>
            <a:gs pos="0">
              <a:srgbClr val="1060A0"/>
            </a:gs>
            <a:gs pos="66000">
              <a:srgbClr val="0F8BA5"/>
            </a:gs>
            <a:gs pos="99000">
              <a:srgbClr val="19A1AF"/>
            </a:gs>
          </a:gsLst>
          <a:lin ang="168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a:extLst>
              <a:ext uri="{FF2B5EF4-FFF2-40B4-BE49-F238E27FC236}">
                <a16:creationId xmlns:a16="http://schemas.microsoft.com/office/drawing/2014/main" id="{218B7E73-8072-F444-9FDB-6C478EEAED22}"/>
              </a:ext>
            </a:extLst>
          </p:cNvPr>
          <p:cNvSpPr/>
          <p:nvPr userDrawn="1"/>
        </p:nvSpPr>
        <p:spPr>
          <a:xfrm>
            <a:off x="190500" y="190500"/>
            <a:ext cx="11811000" cy="6477000"/>
          </a:xfrm>
          <a:prstGeom prst="rect">
            <a:avLst/>
          </a:prstGeom>
          <a:solidFill>
            <a:schemeClr val="bg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38199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2">
    <p:spTree>
      <p:nvGrpSpPr>
        <p:cNvPr id="1" name=""/>
        <p:cNvGrpSpPr/>
        <p:nvPr/>
      </p:nvGrpSpPr>
      <p:grpSpPr>
        <a:xfrm>
          <a:off x="0" y="0"/>
          <a:ext cx="0" cy="0"/>
          <a:chOff x="0" y="0"/>
          <a:chExt cx="0" cy="0"/>
        </a:xfrm>
      </p:grpSpPr>
      <p:sp>
        <p:nvSpPr>
          <p:cNvPr id="12" name="Slide Number">
            <a:extLst>
              <a:ext uri="{FF2B5EF4-FFF2-40B4-BE49-F238E27FC236}">
                <a16:creationId xmlns:a16="http://schemas.microsoft.com/office/drawing/2014/main" id="{FC397612-AFEE-FE45-BBD9-A7ECF8866525}"/>
              </a:ext>
            </a:extLst>
          </p:cNvPr>
          <p:cNvSpPr txBox="1">
            <a:spLocks/>
          </p:cNvSpPr>
          <p:nvPr userDrawn="1"/>
        </p:nvSpPr>
        <p:spPr>
          <a:xfrm>
            <a:off x="11236302" y="6348512"/>
            <a:ext cx="256481" cy="138499"/>
          </a:xfrm>
          <a:prstGeom prst="rect">
            <a:avLst/>
          </a:prstGeom>
        </p:spPr>
        <p:txBody>
          <a:bodyPr lIns="0" tIns="0" rIns="0" bIns="0"/>
          <a:lstStyle>
            <a:defPPr>
              <a:defRPr lang="en-US"/>
            </a:defPPr>
            <a:lvl1pPr marL="0" algn="r" defTabSz="914400" rtl="0" eaLnBrk="1" latinLnBrk="0" hangingPunct="1">
              <a:defRPr sz="900" b="0" i="0" kern="12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sym typeface="Lato Black"/>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b="0" i="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7C8BE94C-08DE-BA0E-C7CD-5ACE726D3EC7}"/>
              </a:ext>
            </a:extLst>
          </p:cNvPr>
          <p:cNvSpPr/>
          <p:nvPr userDrawn="1"/>
        </p:nvSpPr>
        <p:spPr>
          <a:xfrm>
            <a:off x="1" y="0"/>
            <a:ext cx="3366930" cy="6858000"/>
          </a:xfrm>
          <a:prstGeom prst="rect">
            <a:avLst/>
          </a:prstGeom>
          <a:gradFill>
            <a:gsLst>
              <a:gs pos="36000">
                <a:srgbClr val="0C74A0"/>
              </a:gs>
              <a:gs pos="0">
                <a:srgbClr val="1060A0"/>
              </a:gs>
              <a:gs pos="66000">
                <a:srgbClr val="0F8BA5"/>
              </a:gs>
              <a:gs pos="99000">
                <a:srgbClr val="19A1AF"/>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pic>
        <p:nvPicPr>
          <p:cNvPr id="3" name="Picture 2">
            <a:extLst>
              <a:ext uri="{FF2B5EF4-FFF2-40B4-BE49-F238E27FC236}">
                <a16:creationId xmlns:a16="http://schemas.microsoft.com/office/drawing/2014/main" id="{662241DB-6141-E6A0-8B5B-328FC65B26A2}"/>
              </a:ext>
            </a:extLst>
          </p:cNvPr>
          <p:cNvPicPr>
            <a:picLocks/>
          </p:cNvPicPr>
          <p:nvPr userDrawn="1"/>
        </p:nvPicPr>
        <p:blipFill>
          <a:blip r:embed="rId2"/>
          <a:stretch>
            <a:fillRect/>
          </a:stretch>
        </p:blipFill>
        <p:spPr>
          <a:xfrm>
            <a:off x="11019130" y="6487011"/>
            <a:ext cx="947306" cy="189277"/>
          </a:xfrm>
          <a:prstGeom prst="rect">
            <a:avLst/>
          </a:prstGeom>
        </p:spPr>
      </p:pic>
    </p:spTree>
    <p:extLst>
      <p:ext uri="{BB962C8B-B14F-4D97-AF65-F5344CB8AC3E}">
        <p14:creationId xmlns:p14="http://schemas.microsoft.com/office/powerpoint/2010/main" val="3136883750"/>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38200" y="1393370"/>
            <a:ext cx="10515600" cy="4783593"/>
          </a:xfrm>
        </p:spPr>
        <p:txBody>
          <a:bodyPr>
            <a:noAutofit/>
          </a:bodyPr>
          <a:lstStyle>
            <a:lvl1pPr marL="514350" indent="-514350">
              <a:lnSpc>
                <a:spcPct val="100000"/>
              </a:lnSpc>
              <a:spcBef>
                <a:spcPts val="600"/>
              </a:spcBef>
              <a:buFont typeface="+mj-lt"/>
              <a:buAutoNum type="romanUcPeriod"/>
              <a:defRPr sz="2200" b="0" i="0">
                <a:solidFill>
                  <a:srgbClr val="47464E"/>
                </a:solidFill>
                <a:latin typeface="Arial" panose="020B0604020202020204" pitchFamily="34" charset="0"/>
                <a:ea typeface="Arial" panose="020B0604020202020204" pitchFamily="34" charset="0"/>
                <a:cs typeface="Arial" panose="020B0604020202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Agenda</a:t>
            </a:r>
          </a:p>
        </p:txBody>
      </p:sp>
      <p:sp>
        <p:nvSpPr>
          <p:cNvPr id="14" name="Title 1">
            <a:extLst>
              <a:ext uri="{FF2B5EF4-FFF2-40B4-BE49-F238E27FC236}">
                <a16:creationId xmlns:a16="http://schemas.microsoft.com/office/drawing/2014/main" id="{3E1B1503-69C5-489A-BF78-3A190C05FE03}"/>
              </a:ext>
            </a:extLst>
          </p:cNvPr>
          <p:cNvSpPr>
            <a:spLocks noGrp="1"/>
          </p:cNvSpPr>
          <p:nvPr>
            <p:ph type="title" hasCustomPrompt="1"/>
          </p:nvPr>
        </p:nvSpPr>
        <p:spPr>
          <a:xfrm>
            <a:off x="838202" y="484057"/>
            <a:ext cx="10515600" cy="793750"/>
          </a:xfrm>
        </p:spPr>
        <p:txBody>
          <a:bodyPr>
            <a:normAutofit/>
          </a:bodyPr>
          <a:lstStyle>
            <a:lvl1pPr algn="l">
              <a:defRPr sz="3000" b="1" i="0" spc="0">
                <a:solidFill>
                  <a:srgbClr val="47464E"/>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a:t>
            </a:r>
          </a:p>
        </p:txBody>
      </p:sp>
      <p:sp>
        <p:nvSpPr>
          <p:cNvPr id="6" name="Rectangle 5">
            <a:extLst>
              <a:ext uri="{FF2B5EF4-FFF2-40B4-BE49-F238E27FC236}">
                <a16:creationId xmlns:a16="http://schemas.microsoft.com/office/drawing/2014/main" id="{571DB97D-97E3-D74D-9D1B-65BBF847EFCD}"/>
              </a:ext>
            </a:extLst>
          </p:cNvPr>
          <p:cNvSpPr/>
          <p:nvPr userDrawn="1"/>
        </p:nvSpPr>
        <p:spPr>
          <a:xfrm>
            <a:off x="838200" y="460955"/>
            <a:ext cx="3428999" cy="45719"/>
          </a:xfrm>
          <a:prstGeom prst="rect">
            <a:avLst/>
          </a:prstGeom>
          <a:gradFill>
            <a:gsLst>
              <a:gs pos="36000">
                <a:srgbClr val="0C74A0"/>
              </a:gs>
              <a:gs pos="0">
                <a:srgbClr val="1060A0"/>
              </a:gs>
              <a:gs pos="66000">
                <a:srgbClr val="0F8BA5"/>
              </a:gs>
              <a:gs pos="99000">
                <a:srgbClr val="19A1AF"/>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11" name="Picture 10">
            <a:extLst>
              <a:ext uri="{FF2B5EF4-FFF2-40B4-BE49-F238E27FC236}">
                <a16:creationId xmlns:a16="http://schemas.microsoft.com/office/drawing/2014/main" id="{A2BE622C-8EF5-D841-9694-8073C845BB4A}"/>
              </a:ext>
            </a:extLst>
          </p:cNvPr>
          <p:cNvPicPr>
            <a:picLocks/>
          </p:cNvPicPr>
          <p:nvPr userDrawn="1"/>
        </p:nvPicPr>
        <p:blipFill>
          <a:blip r:embed="rId2"/>
          <a:stretch>
            <a:fillRect/>
          </a:stretch>
        </p:blipFill>
        <p:spPr>
          <a:xfrm>
            <a:off x="10096500" y="6444273"/>
            <a:ext cx="947306" cy="189277"/>
          </a:xfrm>
          <a:prstGeom prst="rect">
            <a:avLst/>
          </a:prstGeom>
        </p:spPr>
      </p:pic>
      <p:cxnSp>
        <p:nvCxnSpPr>
          <p:cNvPr id="5" name="Straight Arrow Connector 4">
            <a:extLst>
              <a:ext uri="{FF2B5EF4-FFF2-40B4-BE49-F238E27FC236}">
                <a16:creationId xmlns:a16="http://schemas.microsoft.com/office/drawing/2014/main" id="{1EF76B86-CE81-C44A-8FCE-65F6E99CEB81}"/>
              </a:ext>
            </a:extLst>
          </p:cNvPr>
          <p:cNvCxnSpPr>
            <a:cxnSpLocks/>
          </p:cNvCxnSpPr>
          <p:nvPr userDrawn="1"/>
        </p:nvCxnSpPr>
        <p:spPr>
          <a:xfrm>
            <a:off x="11177954" y="6399090"/>
            <a:ext cx="0" cy="252046"/>
          </a:xfrm>
          <a:prstGeom prst="straightConnector1">
            <a:avLst/>
          </a:prstGeom>
          <a:ln>
            <a:solidFill>
              <a:srgbClr val="47464E"/>
            </a:solidFill>
          </a:ln>
        </p:spPr>
        <p:style>
          <a:lnRef idx="1">
            <a:schemeClr val="dk1"/>
          </a:lnRef>
          <a:fillRef idx="0">
            <a:schemeClr val="dk1"/>
          </a:fillRef>
          <a:effectRef idx="0">
            <a:schemeClr val="dk1"/>
          </a:effectRef>
          <a:fontRef idx="minor">
            <a:schemeClr val="tx1"/>
          </a:fontRef>
        </p:style>
      </p:cxnSp>
      <p:sp>
        <p:nvSpPr>
          <p:cNvPr id="8" name="Slide Number Placeholder 8">
            <a:extLst>
              <a:ext uri="{FF2B5EF4-FFF2-40B4-BE49-F238E27FC236}">
                <a16:creationId xmlns:a16="http://schemas.microsoft.com/office/drawing/2014/main" id="{D1942184-B6CF-A642-A2BB-A50F5ED1F749}"/>
              </a:ext>
            </a:extLst>
          </p:cNvPr>
          <p:cNvSpPr>
            <a:spLocks noGrp="1"/>
          </p:cNvSpPr>
          <p:nvPr>
            <p:ph type="sldNum" sz="quarter" idx="4"/>
          </p:nvPr>
        </p:nvSpPr>
        <p:spPr>
          <a:xfrm>
            <a:off x="8610600" y="6356350"/>
            <a:ext cx="2971800" cy="365125"/>
          </a:xfrm>
          <a:prstGeom prst="rect">
            <a:avLst/>
          </a:prstGeom>
        </p:spPr>
        <p:txBody>
          <a:bodyPr anchor="ctr"/>
          <a:lstStyle>
            <a:lvl1pPr algn="r">
              <a:defRPr sz="1000">
                <a:solidFill>
                  <a:schemeClr val="bg1">
                    <a:lumMod val="50000"/>
                  </a:schemeClr>
                </a:solidFill>
              </a:defRPr>
            </a:lvl1pPr>
          </a:lstStyle>
          <a:p>
            <a:fld id="{C4571D8C-3DF3-4B67-A3E0-450A9EE530C4}" type="slidenum">
              <a:rPr lang="en-US" smtClean="0"/>
              <a:pPr/>
              <a:t>‹#›</a:t>
            </a:fld>
            <a:endParaRPr lang="en-US"/>
          </a:p>
        </p:txBody>
      </p:sp>
    </p:spTree>
    <p:extLst>
      <p:ext uri="{BB962C8B-B14F-4D97-AF65-F5344CB8AC3E}">
        <p14:creationId xmlns:p14="http://schemas.microsoft.com/office/powerpoint/2010/main" val="3484298549"/>
      </p:ext>
    </p:extLst>
  </p:cSld>
  <p:clrMapOvr>
    <a:masterClrMapping/>
  </p:clrMapOvr>
  <p:extLst>
    <p:ext uri="{DCECCB84-F9BA-43D5-87BE-67443E8EF086}">
      <p15:sldGuideLst xmlns:p15="http://schemas.microsoft.com/office/powerpoint/2012/main">
        <p15:guide id="1" orient="horz" pos="10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8388" y="685800"/>
            <a:ext cx="7624011" cy="5491164"/>
          </a:xfrm>
        </p:spPr>
        <p:txBody>
          <a:bodyPr>
            <a:noAutofit/>
          </a:bodyPr>
          <a:lstStyle>
            <a:lvl1pPr>
              <a:lnSpc>
                <a:spcPct val="100000"/>
              </a:lnSpc>
              <a:spcBef>
                <a:spcPts val="600"/>
              </a:spcBef>
              <a:spcAft>
                <a:spcPts val="300"/>
              </a:spcAft>
              <a:defRPr>
                <a:solidFill>
                  <a:srgbClr val="47464E"/>
                </a:solidFill>
                <a:latin typeface="Open Sans" panose="020B0606030504020204" pitchFamily="34" charset="0"/>
                <a:ea typeface="Open Sans" panose="020B0606030504020204" pitchFamily="34" charset="0"/>
                <a:cs typeface="Open Sans" panose="020B0606030504020204" pitchFamily="34" charset="0"/>
              </a:defRPr>
            </a:lvl1pPr>
            <a:lvl2pPr>
              <a:lnSpc>
                <a:spcPct val="100000"/>
              </a:lnSpc>
              <a:spcBef>
                <a:spcPts val="600"/>
              </a:spcBef>
              <a:spcAft>
                <a:spcPts val="300"/>
              </a:spcAft>
              <a:defRPr>
                <a:solidFill>
                  <a:srgbClr val="47464E"/>
                </a:solidFill>
                <a:latin typeface="Open Sans" panose="020B0606030504020204" pitchFamily="34" charset="0"/>
                <a:ea typeface="Open Sans" panose="020B0606030504020204" pitchFamily="34" charset="0"/>
                <a:cs typeface="Open Sans" panose="020B0606030504020204" pitchFamily="34" charset="0"/>
              </a:defRPr>
            </a:lvl2pPr>
            <a:lvl3pPr marL="914400" indent="0">
              <a:lnSpc>
                <a:spcPct val="100000"/>
              </a:lnSpc>
              <a:spcBef>
                <a:spcPts val="600"/>
              </a:spcBef>
              <a:spcAft>
                <a:spcPts val="300"/>
              </a:spcAft>
              <a:buNone/>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a:lnSpc>
                <a:spcPct val="100000"/>
              </a:lnSpc>
              <a:spcBef>
                <a:spcPts val="600"/>
              </a:spcBef>
              <a:spcAft>
                <a:spcPts val="300"/>
              </a:spcAft>
              <a:defRPr>
                <a:latin typeface="Open Sans" panose="020B0606030504020204" pitchFamily="34" charset="0"/>
                <a:ea typeface="Open Sans" panose="020B0606030504020204" pitchFamily="34" charset="0"/>
                <a:cs typeface="Open Sans" panose="020B0606030504020204" pitchFamily="34" charset="0"/>
              </a:defRPr>
            </a:lvl4pPr>
            <a:lvl5pPr>
              <a:lnSpc>
                <a:spcPct val="100000"/>
              </a:lnSpc>
              <a:spcBef>
                <a:spcPts val="600"/>
              </a:spcBef>
              <a:spcAft>
                <a:spcPts val="300"/>
              </a:spcAft>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endParaRPr lang="en-US"/>
          </a:p>
        </p:txBody>
      </p:sp>
      <p:sp>
        <p:nvSpPr>
          <p:cNvPr id="19" name="Slide Number Placeholder 8">
            <a:extLst>
              <a:ext uri="{FF2B5EF4-FFF2-40B4-BE49-F238E27FC236}">
                <a16:creationId xmlns:a16="http://schemas.microsoft.com/office/drawing/2014/main" id="{C8B1274A-8FDA-4B15-B561-2819ED55EBDA}"/>
              </a:ext>
            </a:extLst>
          </p:cNvPr>
          <p:cNvSpPr>
            <a:spLocks noGrp="1"/>
          </p:cNvSpPr>
          <p:nvPr>
            <p:ph type="sldNum" sz="quarter" idx="4"/>
          </p:nvPr>
        </p:nvSpPr>
        <p:spPr>
          <a:xfrm>
            <a:off x="8610600" y="6356350"/>
            <a:ext cx="2971800" cy="365125"/>
          </a:xfrm>
          <a:prstGeom prst="rect">
            <a:avLst/>
          </a:prstGeom>
        </p:spPr>
        <p:txBody>
          <a:bodyPr anchor="ctr"/>
          <a:lstStyle>
            <a:lvl1pPr algn="r">
              <a:defRPr sz="1200">
                <a:solidFill>
                  <a:schemeClr val="bg1">
                    <a:lumMod val="65000"/>
                  </a:schemeClr>
                </a:solidFill>
              </a:defRPr>
            </a:lvl1pPr>
          </a:lstStyle>
          <a:p>
            <a:fld id="{C4571D8C-3DF3-4B67-A3E0-450A9EE530C4}" type="slidenum">
              <a:rPr lang="en-US" smtClean="0"/>
              <a:pPr/>
              <a:t>‹#›</a:t>
            </a:fld>
            <a:endParaRPr lang="en-US"/>
          </a:p>
        </p:txBody>
      </p:sp>
      <p:sp>
        <p:nvSpPr>
          <p:cNvPr id="6" name="Rectangle 5">
            <a:extLst>
              <a:ext uri="{FF2B5EF4-FFF2-40B4-BE49-F238E27FC236}">
                <a16:creationId xmlns:a16="http://schemas.microsoft.com/office/drawing/2014/main" id="{A3B274C9-E1F9-6A4C-B9A4-05D422720CD9}"/>
              </a:ext>
            </a:extLst>
          </p:cNvPr>
          <p:cNvSpPr/>
          <p:nvPr userDrawn="1"/>
        </p:nvSpPr>
        <p:spPr>
          <a:xfrm>
            <a:off x="0" y="0"/>
            <a:ext cx="3428999" cy="6858000"/>
          </a:xfrm>
          <a:prstGeom prst="rect">
            <a:avLst/>
          </a:prstGeom>
          <a:gradFill>
            <a:gsLst>
              <a:gs pos="36000">
                <a:srgbClr val="0C74A0"/>
              </a:gs>
              <a:gs pos="0">
                <a:srgbClr val="1060A0"/>
              </a:gs>
              <a:gs pos="66000">
                <a:srgbClr val="0F8BA5"/>
              </a:gs>
              <a:gs pos="99000">
                <a:srgbClr val="19A1AF"/>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7" name="Title 1">
            <a:extLst>
              <a:ext uri="{FF2B5EF4-FFF2-40B4-BE49-F238E27FC236}">
                <a16:creationId xmlns:a16="http://schemas.microsoft.com/office/drawing/2014/main" id="{E626FD22-9A7B-4CD3-B657-7C711303467E}"/>
              </a:ext>
            </a:extLst>
          </p:cNvPr>
          <p:cNvSpPr>
            <a:spLocks noGrp="1"/>
          </p:cNvSpPr>
          <p:nvPr>
            <p:ph type="title" hasCustomPrompt="1"/>
          </p:nvPr>
        </p:nvSpPr>
        <p:spPr>
          <a:xfrm>
            <a:off x="609600" y="685800"/>
            <a:ext cx="2819397" cy="1371600"/>
          </a:xfrm>
        </p:spPr>
        <p:txBody>
          <a:bodyPr anchor="t">
            <a:noAutofit/>
          </a:bodyPr>
          <a:lstStyle>
            <a:lvl1pPr algn="l">
              <a:lnSpc>
                <a:spcPct val="100000"/>
              </a:lnSpc>
              <a:defRPr sz="3500" b="1" i="0" spc="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US"/>
              <a:t>Click to Add H1 </a:t>
            </a:r>
          </a:p>
        </p:txBody>
      </p:sp>
      <p:grpSp>
        <p:nvGrpSpPr>
          <p:cNvPr id="8" name="Group 7">
            <a:extLst>
              <a:ext uri="{FF2B5EF4-FFF2-40B4-BE49-F238E27FC236}">
                <a16:creationId xmlns:a16="http://schemas.microsoft.com/office/drawing/2014/main" id="{2B57AB1D-B123-B245-B5CD-3A7A0433A58D}"/>
              </a:ext>
            </a:extLst>
          </p:cNvPr>
          <p:cNvGrpSpPr/>
          <p:nvPr userDrawn="1"/>
        </p:nvGrpSpPr>
        <p:grpSpPr>
          <a:xfrm>
            <a:off x="3958388" y="0"/>
            <a:ext cx="947306" cy="520767"/>
            <a:chOff x="4793627" y="-11314"/>
            <a:chExt cx="947306" cy="520767"/>
          </a:xfrm>
        </p:grpSpPr>
        <p:pic>
          <p:nvPicPr>
            <p:cNvPr id="9" name="Picture 8">
              <a:extLst>
                <a:ext uri="{FF2B5EF4-FFF2-40B4-BE49-F238E27FC236}">
                  <a16:creationId xmlns:a16="http://schemas.microsoft.com/office/drawing/2014/main" id="{B26A15A8-20E0-6C42-A201-887D27D1AC82}"/>
                </a:ext>
              </a:extLst>
            </p:cNvPr>
            <p:cNvPicPr>
              <a:picLocks/>
            </p:cNvPicPr>
            <p:nvPr userDrawn="1"/>
          </p:nvPicPr>
          <p:blipFill>
            <a:blip r:embed="rId2"/>
            <a:stretch>
              <a:fillRect/>
            </a:stretch>
          </p:blipFill>
          <p:spPr>
            <a:xfrm>
              <a:off x="4793627" y="320176"/>
              <a:ext cx="947306" cy="189277"/>
            </a:xfrm>
            <a:prstGeom prst="rect">
              <a:avLst/>
            </a:prstGeom>
          </p:spPr>
        </p:pic>
        <p:sp>
          <p:nvSpPr>
            <p:cNvPr id="10" name="Rectangle 9">
              <a:extLst>
                <a:ext uri="{FF2B5EF4-FFF2-40B4-BE49-F238E27FC236}">
                  <a16:creationId xmlns:a16="http://schemas.microsoft.com/office/drawing/2014/main" id="{A39CE4D0-B238-FF45-8881-2BDF58615FD9}"/>
                </a:ext>
              </a:extLst>
            </p:cNvPr>
            <p:cNvSpPr/>
            <p:nvPr userDrawn="1"/>
          </p:nvSpPr>
          <p:spPr>
            <a:xfrm>
              <a:off x="4793627" y="-11314"/>
              <a:ext cx="189277" cy="189277"/>
            </a:xfrm>
            <a:prstGeom prst="rect">
              <a:avLst/>
            </a:prstGeom>
            <a:solidFill>
              <a:srgbClr val="47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sp>
        <p:nvSpPr>
          <p:cNvPr id="2" name="Text Placeholder 1">
            <a:extLst>
              <a:ext uri="{FF2B5EF4-FFF2-40B4-BE49-F238E27FC236}">
                <a16:creationId xmlns:a16="http://schemas.microsoft.com/office/drawing/2014/main" id="{797D2B4A-5F47-724A-8920-F0250C7E29E6}"/>
              </a:ext>
            </a:extLst>
          </p:cNvPr>
          <p:cNvSpPr>
            <a:spLocks noGrp="1"/>
          </p:cNvSpPr>
          <p:nvPr>
            <p:ph type="body" sz="quarter" idx="10" hasCustomPrompt="1"/>
          </p:nvPr>
        </p:nvSpPr>
        <p:spPr>
          <a:xfrm>
            <a:off x="609600" y="3028012"/>
            <a:ext cx="2568315" cy="1648919"/>
          </a:xfrm>
        </p:spPr>
        <p:txBody>
          <a:bodyPr/>
          <a:lstStyle>
            <a:lvl1pPr marL="0" indent="0">
              <a:buNone/>
              <a:defRPr sz="1500">
                <a:solidFill>
                  <a:schemeClr val="bg1"/>
                </a:solidFill>
              </a:defRPr>
            </a:lvl1pPr>
          </a:lstStyle>
          <a:p>
            <a:pPr lvl="0"/>
            <a:r>
              <a:rPr lang="en-US"/>
              <a:t>Click to add H2</a:t>
            </a:r>
          </a:p>
        </p:txBody>
      </p:sp>
    </p:spTree>
    <p:extLst>
      <p:ext uri="{BB962C8B-B14F-4D97-AF65-F5344CB8AC3E}">
        <p14:creationId xmlns:p14="http://schemas.microsoft.com/office/powerpoint/2010/main" val="585090020"/>
      </p:ext>
    </p:extLst>
  </p:cSld>
  <p:clrMapOvr>
    <a:masterClrMapping/>
  </p:clrMapOvr>
  <p:extLst>
    <p:ext uri="{DCECCB84-F9BA-43D5-87BE-67443E8EF086}">
      <p15:sldGuideLst xmlns:p15="http://schemas.microsoft.com/office/powerpoint/2012/main">
        <p15:guide id="1" pos="528"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49B3B50-B9BD-6240-980C-79E231694421}"/>
              </a:ext>
            </a:extLst>
          </p:cNvPr>
          <p:cNvSpPr/>
          <p:nvPr userDrawn="1"/>
        </p:nvSpPr>
        <p:spPr>
          <a:xfrm>
            <a:off x="-1" y="0"/>
            <a:ext cx="7934957" cy="6858000"/>
          </a:xfrm>
          <a:prstGeom prst="rect">
            <a:avLst/>
          </a:prstGeom>
          <a:gradFill>
            <a:gsLst>
              <a:gs pos="36000">
                <a:srgbClr val="0C74A0"/>
              </a:gs>
              <a:gs pos="0">
                <a:srgbClr val="1060A0"/>
              </a:gs>
              <a:gs pos="66000">
                <a:srgbClr val="0F8BA5"/>
              </a:gs>
              <a:gs pos="99000">
                <a:srgbClr val="19A1AF"/>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EEE93958-5915-46EE-AAA0-1130DFAF5A38}"/>
              </a:ext>
            </a:extLst>
          </p:cNvPr>
          <p:cNvSpPr>
            <a:spLocks noGrp="1"/>
          </p:cNvSpPr>
          <p:nvPr>
            <p:ph type="title" hasCustomPrompt="1"/>
          </p:nvPr>
        </p:nvSpPr>
        <p:spPr>
          <a:xfrm>
            <a:off x="838200" y="1597446"/>
            <a:ext cx="6172200" cy="4281098"/>
          </a:xfrm>
        </p:spPr>
        <p:txBody>
          <a:bodyPr anchor="t">
            <a:noAutofit/>
          </a:bodyPr>
          <a:lstStyle>
            <a:lvl1pPr algn="l">
              <a:defRPr sz="5500" b="1" i="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US"/>
              <a:t>CLICK TO EDIT MASTER TITLE STYLE</a:t>
            </a:r>
          </a:p>
        </p:txBody>
      </p:sp>
      <p:sp>
        <p:nvSpPr>
          <p:cNvPr id="19" name="Slide Number Placeholder 8">
            <a:extLst>
              <a:ext uri="{FF2B5EF4-FFF2-40B4-BE49-F238E27FC236}">
                <a16:creationId xmlns:a16="http://schemas.microsoft.com/office/drawing/2014/main" id="{B0581CEF-C49C-4744-8DC2-D345F4C87793}"/>
              </a:ext>
            </a:extLst>
          </p:cNvPr>
          <p:cNvSpPr>
            <a:spLocks noGrp="1"/>
          </p:cNvSpPr>
          <p:nvPr>
            <p:ph type="sldNum" sz="quarter" idx="4"/>
          </p:nvPr>
        </p:nvSpPr>
        <p:spPr>
          <a:xfrm>
            <a:off x="8610600" y="6356350"/>
            <a:ext cx="2971800" cy="365125"/>
          </a:xfrm>
          <a:prstGeom prst="rect">
            <a:avLst/>
          </a:prstGeom>
        </p:spPr>
        <p:txBody>
          <a:bodyPr anchor="ctr"/>
          <a:lstStyle>
            <a:lvl1pPr algn="r">
              <a:defRPr sz="1200">
                <a:solidFill>
                  <a:schemeClr val="bg1">
                    <a:lumMod val="65000"/>
                  </a:schemeClr>
                </a:solidFill>
              </a:defRPr>
            </a:lvl1pPr>
          </a:lstStyle>
          <a:p>
            <a:fld id="{C4571D8C-3DF3-4B67-A3E0-450A9EE530C4}" type="slidenum">
              <a:rPr lang="en-US" smtClean="0"/>
              <a:pPr/>
              <a:t>‹#›</a:t>
            </a:fld>
            <a:endParaRPr lang="en-US"/>
          </a:p>
        </p:txBody>
      </p:sp>
      <p:sp>
        <p:nvSpPr>
          <p:cNvPr id="13" name="Picture Placeholder 12">
            <a:extLst>
              <a:ext uri="{FF2B5EF4-FFF2-40B4-BE49-F238E27FC236}">
                <a16:creationId xmlns:a16="http://schemas.microsoft.com/office/drawing/2014/main" id="{7FDC252D-9C70-4ADA-85CF-064F5EAB88E0}"/>
              </a:ext>
            </a:extLst>
          </p:cNvPr>
          <p:cNvSpPr>
            <a:spLocks noGrp="1"/>
          </p:cNvSpPr>
          <p:nvPr>
            <p:ph type="pic" sz="quarter" idx="10" hasCustomPrompt="1"/>
          </p:nvPr>
        </p:nvSpPr>
        <p:spPr>
          <a:xfrm>
            <a:off x="8307421" y="1597446"/>
            <a:ext cx="3274979" cy="3674945"/>
          </a:xfrm>
        </p:spPr>
        <p:txBody>
          <a:bodyPr/>
          <a:lstStyle>
            <a:lvl1pPr marL="0" indent="0" algn="ctr">
              <a:buNone/>
              <a:defRPr/>
            </a:lvl1pPr>
          </a:lstStyle>
          <a:p>
            <a:r>
              <a:rPr lang="en-US"/>
              <a:t>INSERT CLIENT LOGO HERE</a:t>
            </a:r>
          </a:p>
        </p:txBody>
      </p:sp>
      <p:sp>
        <p:nvSpPr>
          <p:cNvPr id="20" name="Date Placeholder 3">
            <a:extLst>
              <a:ext uri="{FF2B5EF4-FFF2-40B4-BE49-F238E27FC236}">
                <a16:creationId xmlns:a16="http://schemas.microsoft.com/office/drawing/2014/main" id="{38DF8906-2C54-4A0B-A2BC-2AECDCB60923}"/>
              </a:ext>
            </a:extLst>
          </p:cNvPr>
          <p:cNvSpPr>
            <a:spLocks noGrp="1"/>
          </p:cNvSpPr>
          <p:nvPr>
            <p:ph type="dt" sz="half" idx="2"/>
          </p:nvPr>
        </p:nvSpPr>
        <p:spPr>
          <a:xfrm>
            <a:off x="8610600" y="5989637"/>
            <a:ext cx="2971800" cy="365125"/>
          </a:xfrm>
          <a:prstGeom prst="rect">
            <a:avLst/>
          </a:prstGeom>
        </p:spPr>
        <p:txBody>
          <a:bodyPr anchor="ctr"/>
          <a:lstStyle>
            <a:lvl1pPr algn="r">
              <a:defRPr sz="1200">
                <a:solidFill>
                  <a:schemeClr val="bg1">
                    <a:lumMod val="50000"/>
                  </a:schemeClr>
                </a:solidFill>
              </a:defRPr>
            </a:lvl1pPr>
          </a:lstStyle>
          <a:p>
            <a:fld id="{19236122-84B9-4756-A890-68E889805530}" type="datetime1">
              <a:rPr lang="en-US" smtClean="0"/>
              <a:t>1/17/2025</a:t>
            </a:fld>
            <a:endParaRPr lang="en-US"/>
          </a:p>
        </p:txBody>
      </p:sp>
    </p:spTree>
    <p:extLst>
      <p:ext uri="{BB962C8B-B14F-4D97-AF65-F5344CB8AC3E}">
        <p14:creationId xmlns:p14="http://schemas.microsoft.com/office/powerpoint/2010/main" val="38243390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862660" y="1876926"/>
            <a:ext cx="3594781" cy="4277344"/>
          </a:xfrm>
        </p:spPr>
        <p:txBody>
          <a:bodyPr/>
          <a:lstStyle>
            <a:lvl1pPr>
              <a:spcBef>
                <a:spcPts val="600"/>
              </a:spcBef>
              <a:defRPr>
                <a:solidFill>
                  <a:srgbClr val="47464E"/>
                </a:solidFill>
              </a:defRPr>
            </a:lvl1pPr>
            <a:lvl2pPr>
              <a:spcBef>
                <a:spcPts val="600"/>
              </a:spcBef>
              <a:defRPr>
                <a:solidFill>
                  <a:srgbClr val="47464E"/>
                </a:solidFill>
              </a:defRPr>
            </a:lvl2pPr>
            <a:lvl3pPr>
              <a:spcBef>
                <a:spcPts val="600"/>
              </a:spcBef>
              <a:defRPr/>
            </a:lvl3pPr>
            <a:lvl4pPr>
              <a:spcBef>
                <a:spcPts val="600"/>
              </a:spcBef>
              <a:defRPr/>
            </a:lvl4pPr>
            <a:lvl5pPr>
              <a:spcBef>
                <a:spcPts val="600"/>
              </a:spcBef>
              <a:defRPr/>
            </a:lvl5pPr>
          </a:lstStyle>
          <a:p>
            <a:pPr lvl="0"/>
            <a:r>
              <a:rPr lang="en-US"/>
              <a:t>Edit Master text styles</a:t>
            </a:r>
          </a:p>
          <a:p>
            <a:pPr lvl="1"/>
            <a:r>
              <a:rPr lang="en-US"/>
              <a:t>Second level</a:t>
            </a:r>
          </a:p>
        </p:txBody>
      </p:sp>
      <p:sp>
        <p:nvSpPr>
          <p:cNvPr id="6" name="Content Placeholder 5"/>
          <p:cNvSpPr>
            <a:spLocks noGrp="1"/>
          </p:cNvSpPr>
          <p:nvPr>
            <p:ph sz="quarter" idx="4"/>
          </p:nvPr>
        </p:nvSpPr>
        <p:spPr>
          <a:xfrm>
            <a:off x="7868658" y="1876926"/>
            <a:ext cx="3717758" cy="4294807"/>
          </a:xfrm>
        </p:spPr>
        <p:txBody>
          <a:bodyPr/>
          <a:lstStyle>
            <a:lvl1pPr>
              <a:spcBef>
                <a:spcPts val="600"/>
              </a:spcBef>
              <a:defRPr>
                <a:solidFill>
                  <a:srgbClr val="47464E"/>
                </a:solidFill>
              </a:defRPr>
            </a:lvl1pPr>
            <a:lvl2pPr>
              <a:spcBef>
                <a:spcPts val="600"/>
              </a:spcBef>
              <a:defRPr>
                <a:solidFill>
                  <a:srgbClr val="47464E"/>
                </a:solidFill>
              </a:defRPr>
            </a:lvl2pPr>
            <a:lvl3pPr>
              <a:spcBef>
                <a:spcPts val="600"/>
              </a:spcBef>
              <a:defRPr/>
            </a:lvl3pPr>
            <a:lvl4pPr>
              <a:spcBef>
                <a:spcPts val="600"/>
              </a:spcBef>
              <a:defRPr/>
            </a:lvl4pPr>
            <a:lvl5pPr>
              <a:spcBef>
                <a:spcPts val="600"/>
              </a:spcBef>
              <a:defRPr/>
            </a:lvl5pPr>
          </a:lstStyle>
          <a:p>
            <a:pPr lvl="0"/>
            <a:r>
              <a:rPr lang="en-US"/>
              <a:t>Edit Master text styles</a:t>
            </a:r>
          </a:p>
          <a:p>
            <a:pPr lvl="1"/>
            <a:r>
              <a:rPr lang="en-US"/>
              <a:t>Second level</a:t>
            </a:r>
          </a:p>
        </p:txBody>
      </p:sp>
      <p:sp>
        <p:nvSpPr>
          <p:cNvPr id="17" name="Text Placeholder 2"/>
          <p:cNvSpPr>
            <a:spLocks noGrp="1"/>
          </p:cNvSpPr>
          <p:nvPr>
            <p:ph type="body" idx="13"/>
          </p:nvPr>
        </p:nvSpPr>
        <p:spPr>
          <a:xfrm>
            <a:off x="3862659" y="703731"/>
            <a:ext cx="3594782" cy="1016786"/>
          </a:xfrm>
        </p:spPr>
        <p:txBody>
          <a:bodyPr anchor="b"/>
          <a:lstStyle>
            <a:lvl1pPr marL="0" indent="0" algn="l">
              <a:buNone/>
              <a:defRPr sz="2500" b="1" i="0">
                <a:solidFill>
                  <a:srgbClr val="47464E"/>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Text Placeholder 2"/>
          <p:cNvSpPr>
            <a:spLocks noGrp="1"/>
          </p:cNvSpPr>
          <p:nvPr>
            <p:ph type="body" idx="1"/>
          </p:nvPr>
        </p:nvSpPr>
        <p:spPr>
          <a:xfrm>
            <a:off x="7868250" y="685801"/>
            <a:ext cx="3716619" cy="1006508"/>
          </a:xfrm>
        </p:spPr>
        <p:txBody>
          <a:bodyPr anchor="b"/>
          <a:lstStyle>
            <a:lvl1pPr marL="0" indent="0" algn="l">
              <a:buNone/>
              <a:defRPr sz="2500" b="1" i="0">
                <a:solidFill>
                  <a:srgbClr val="47464E"/>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Rectangle 20">
            <a:extLst>
              <a:ext uri="{FF2B5EF4-FFF2-40B4-BE49-F238E27FC236}">
                <a16:creationId xmlns:a16="http://schemas.microsoft.com/office/drawing/2014/main" id="{00484602-B4DF-43D2-AABC-4E6F6CFFE3A6}"/>
              </a:ext>
            </a:extLst>
          </p:cNvPr>
          <p:cNvSpPr/>
          <p:nvPr userDrawn="1"/>
        </p:nvSpPr>
        <p:spPr>
          <a:xfrm>
            <a:off x="1" y="0"/>
            <a:ext cx="314959" cy="6858000"/>
          </a:xfrm>
          <a:prstGeom prst="rect">
            <a:avLst/>
          </a:prstGeom>
          <a:solidFill>
            <a:srgbClr val="271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2" name="Slide Number Placeholder 8">
            <a:extLst>
              <a:ext uri="{FF2B5EF4-FFF2-40B4-BE49-F238E27FC236}">
                <a16:creationId xmlns:a16="http://schemas.microsoft.com/office/drawing/2014/main" id="{1D4350B7-114A-4ED0-A305-272102005D22}"/>
              </a:ext>
            </a:extLst>
          </p:cNvPr>
          <p:cNvSpPr>
            <a:spLocks noGrp="1"/>
          </p:cNvSpPr>
          <p:nvPr>
            <p:ph type="sldNum" sz="quarter" idx="14"/>
          </p:nvPr>
        </p:nvSpPr>
        <p:spPr>
          <a:xfrm>
            <a:off x="8610600" y="6356350"/>
            <a:ext cx="2971800" cy="365125"/>
          </a:xfrm>
          <a:prstGeom prst="rect">
            <a:avLst/>
          </a:prstGeom>
        </p:spPr>
        <p:txBody>
          <a:bodyPr anchor="ctr"/>
          <a:lstStyle>
            <a:lvl1pPr algn="r">
              <a:defRPr sz="1200">
                <a:solidFill>
                  <a:schemeClr val="bg1">
                    <a:lumMod val="65000"/>
                  </a:schemeClr>
                </a:solidFill>
              </a:defRPr>
            </a:lvl1pPr>
          </a:lstStyle>
          <a:p>
            <a:fld id="{C4571D8C-3DF3-4B67-A3E0-450A9EE530C4}" type="slidenum">
              <a:rPr lang="en-US" smtClean="0"/>
              <a:pPr/>
              <a:t>‹#›</a:t>
            </a:fld>
            <a:endParaRPr lang="en-US"/>
          </a:p>
        </p:txBody>
      </p:sp>
      <p:grpSp>
        <p:nvGrpSpPr>
          <p:cNvPr id="12" name="Group 11">
            <a:extLst>
              <a:ext uri="{FF2B5EF4-FFF2-40B4-BE49-F238E27FC236}">
                <a16:creationId xmlns:a16="http://schemas.microsoft.com/office/drawing/2014/main" id="{42379D49-6C46-EC45-8846-007439745158}"/>
              </a:ext>
            </a:extLst>
          </p:cNvPr>
          <p:cNvGrpSpPr/>
          <p:nvPr userDrawn="1"/>
        </p:nvGrpSpPr>
        <p:grpSpPr>
          <a:xfrm>
            <a:off x="3862659" y="0"/>
            <a:ext cx="947306" cy="520767"/>
            <a:chOff x="4793627" y="-11314"/>
            <a:chExt cx="947306" cy="520767"/>
          </a:xfrm>
        </p:grpSpPr>
        <p:pic>
          <p:nvPicPr>
            <p:cNvPr id="13" name="Picture 12">
              <a:extLst>
                <a:ext uri="{FF2B5EF4-FFF2-40B4-BE49-F238E27FC236}">
                  <a16:creationId xmlns:a16="http://schemas.microsoft.com/office/drawing/2014/main" id="{7D8601FB-80AD-0742-8638-8E8E1201EE03}"/>
                </a:ext>
              </a:extLst>
            </p:cNvPr>
            <p:cNvPicPr>
              <a:picLocks/>
            </p:cNvPicPr>
            <p:nvPr userDrawn="1"/>
          </p:nvPicPr>
          <p:blipFill>
            <a:blip r:embed="rId2"/>
            <a:stretch>
              <a:fillRect/>
            </a:stretch>
          </p:blipFill>
          <p:spPr>
            <a:xfrm>
              <a:off x="4793627" y="320176"/>
              <a:ext cx="947306" cy="189277"/>
            </a:xfrm>
            <a:prstGeom prst="rect">
              <a:avLst/>
            </a:prstGeom>
          </p:spPr>
        </p:pic>
        <p:sp>
          <p:nvSpPr>
            <p:cNvPr id="14" name="Rectangle 13">
              <a:extLst>
                <a:ext uri="{FF2B5EF4-FFF2-40B4-BE49-F238E27FC236}">
                  <a16:creationId xmlns:a16="http://schemas.microsoft.com/office/drawing/2014/main" id="{56B24668-1D7B-104B-96E4-24F3C6BC245E}"/>
                </a:ext>
              </a:extLst>
            </p:cNvPr>
            <p:cNvSpPr/>
            <p:nvPr userDrawn="1"/>
          </p:nvSpPr>
          <p:spPr>
            <a:xfrm>
              <a:off x="4793627" y="-11314"/>
              <a:ext cx="189277" cy="189277"/>
            </a:xfrm>
            <a:prstGeom prst="rect">
              <a:avLst/>
            </a:prstGeom>
            <a:solidFill>
              <a:srgbClr val="47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sp>
        <p:nvSpPr>
          <p:cNvPr id="15" name="Rectangle 14">
            <a:extLst>
              <a:ext uri="{FF2B5EF4-FFF2-40B4-BE49-F238E27FC236}">
                <a16:creationId xmlns:a16="http://schemas.microsoft.com/office/drawing/2014/main" id="{EAA243DE-3E1F-4F4F-B27D-70A4E65E4462}"/>
              </a:ext>
            </a:extLst>
          </p:cNvPr>
          <p:cNvSpPr/>
          <p:nvPr userDrawn="1"/>
        </p:nvSpPr>
        <p:spPr>
          <a:xfrm>
            <a:off x="0" y="0"/>
            <a:ext cx="3428999" cy="6858000"/>
          </a:xfrm>
          <a:prstGeom prst="rect">
            <a:avLst/>
          </a:prstGeom>
          <a:gradFill>
            <a:gsLst>
              <a:gs pos="36000">
                <a:srgbClr val="0C74A0"/>
              </a:gs>
              <a:gs pos="0">
                <a:srgbClr val="1060A0"/>
              </a:gs>
              <a:gs pos="66000">
                <a:srgbClr val="0F8BA5"/>
              </a:gs>
              <a:gs pos="99000">
                <a:srgbClr val="19A1AF"/>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6" name="Title 1">
            <a:extLst>
              <a:ext uri="{FF2B5EF4-FFF2-40B4-BE49-F238E27FC236}">
                <a16:creationId xmlns:a16="http://schemas.microsoft.com/office/drawing/2014/main" id="{42F4AD29-9F8E-634F-A258-0D2BD21CFA8D}"/>
              </a:ext>
            </a:extLst>
          </p:cNvPr>
          <p:cNvSpPr>
            <a:spLocks noGrp="1"/>
          </p:cNvSpPr>
          <p:nvPr>
            <p:ph type="title" hasCustomPrompt="1"/>
          </p:nvPr>
        </p:nvSpPr>
        <p:spPr>
          <a:xfrm>
            <a:off x="609600" y="685800"/>
            <a:ext cx="2819397" cy="1371600"/>
          </a:xfrm>
        </p:spPr>
        <p:txBody>
          <a:bodyPr anchor="t">
            <a:noAutofit/>
          </a:bodyPr>
          <a:lstStyle>
            <a:lvl1pPr algn="l">
              <a:lnSpc>
                <a:spcPct val="100000"/>
              </a:lnSpc>
              <a:defRPr sz="3500" b="1" i="0" spc="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US"/>
              <a:t>Click to Add H1 </a:t>
            </a:r>
          </a:p>
        </p:txBody>
      </p:sp>
      <p:sp>
        <p:nvSpPr>
          <p:cNvPr id="19" name="Text Placeholder 1">
            <a:extLst>
              <a:ext uri="{FF2B5EF4-FFF2-40B4-BE49-F238E27FC236}">
                <a16:creationId xmlns:a16="http://schemas.microsoft.com/office/drawing/2014/main" id="{330AD6CE-5242-C74A-86DA-E0CB9D9AB9F7}"/>
              </a:ext>
            </a:extLst>
          </p:cNvPr>
          <p:cNvSpPr>
            <a:spLocks noGrp="1"/>
          </p:cNvSpPr>
          <p:nvPr>
            <p:ph type="body" sz="quarter" idx="10" hasCustomPrompt="1"/>
          </p:nvPr>
        </p:nvSpPr>
        <p:spPr>
          <a:xfrm>
            <a:off x="609600" y="3028012"/>
            <a:ext cx="2568315" cy="1648919"/>
          </a:xfrm>
        </p:spPr>
        <p:txBody>
          <a:bodyPr/>
          <a:lstStyle>
            <a:lvl1pPr marL="0" indent="0">
              <a:buNone/>
              <a:defRPr sz="1500">
                <a:solidFill>
                  <a:schemeClr val="bg1"/>
                </a:solidFill>
              </a:defRPr>
            </a:lvl1pPr>
          </a:lstStyle>
          <a:p>
            <a:pPr lvl="0"/>
            <a:r>
              <a:rPr lang="en-US"/>
              <a:t>Click to add H2</a:t>
            </a:r>
          </a:p>
        </p:txBody>
      </p:sp>
    </p:spTree>
    <p:extLst>
      <p:ext uri="{BB962C8B-B14F-4D97-AF65-F5344CB8AC3E}">
        <p14:creationId xmlns:p14="http://schemas.microsoft.com/office/powerpoint/2010/main" val="2793979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Clean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7CE6E6-D461-0646-B7C9-C4FFBBFA55CB}"/>
              </a:ext>
            </a:extLst>
          </p:cNvPr>
          <p:cNvSpPr/>
          <p:nvPr userDrawn="1"/>
        </p:nvSpPr>
        <p:spPr>
          <a:xfrm>
            <a:off x="10402607" y="0"/>
            <a:ext cx="1184960" cy="67009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8BEC8"/>
                </a:solidFill>
                <a:effectLst/>
                <a:uLnTx/>
                <a:uFillTx/>
                <a:latin typeface="Arial" panose="020B0604020202020204" pitchFamily="34" charset="0"/>
                <a:ea typeface="+mn-ea"/>
                <a:cs typeface="+mn-cs"/>
                <a:sym typeface="Helvetica Neue UltraLight"/>
              </a:rPr>
              <a:t>REPLACE LOGO IN MASTER</a:t>
            </a:r>
          </a:p>
        </p:txBody>
      </p:sp>
      <p:cxnSp>
        <p:nvCxnSpPr>
          <p:cNvPr id="5" name="Straight Connector 4">
            <a:extLst>
              <a:ext uri="{FF2B5EF4-FFF2-40B4-BE49-F238E27FC236}">
                <a16:creationId xmlns:a16="http://schemas.microsoft.com/office/drawing/2014/main" id="{ADB45C67-13EB-2F40-B8A3-3B1A7E32D725}"/>
              </a:ext>
            </a:extLst>
          </p:cNvPr>
          <p:cNvCxnSpPr/>
          <p:nvPr userDrawn="1"/>
        </p:nvCxnSpPr>
        <p:spPr>
          <a:xfrm>
            <a:off x="536734" y="1380034"/>
            <a:ext cx="10983132" cy="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Title 7">
            <a:extLst>
              <a:ext uri="{FF2B5EF4-FFF2-40B4-BE49-F238E27FC236}">
                <a16:creationId xmlns:a16="http://schemas.microsoft.com/office/drawing/2014/main" id="{1C30664F-EF78-FB48-B34F-B282DDFC40C7}"/>
              </a:ext>
            </a:extLst>
          </p:cNvPr>
          <p:cNvSpPr>
            <a:spLocks noGrp="1"/>
          </p:cNvSpPr>
          <p:nvPr>
            <p:ph type="title" hasCustomPrompt="1"/>
          </p:nvPr>
        </p:nvSpPr>
        <p:spPr>
          <a:xfrm>
            <a:off x="536734" y="193307"/>
            <a:ext cx="9670771" cy="670092"/>
          </a:xfrm>
          <a:prstGeom prst="rect">
            <a:avLst/>
          </a:prstGeom>
        </p:spPr>
        <p:txBody>
          <a:bodyPr/>
          <a:lstStyle>
            <a:lvl1pPr algn="l">
              <a:lnSpc>
                <a:spcPct val="114000"/>
              </a:lnSpc>
              <a:spcAft>
                <a:spcPts val="3200"/>
              </a:spcAft>
              <a:defRPr sz="3500" b="1" i="0">
                <a:solidFill>
                  <a:srgbClr val="19A5BE"/>
                </a:solidFill>
                <a:latin typeface="Arial" panose="020B0604020202020204" pitchFamily="34" charset="0"/>
                <a:cs typeface="Arial" panose="020B0604020202020204" pitchFamily="34" charset="0"/>
              </a:defRPr>
            </a:lvl1pPr>
          </a:lstStyle>
          <a:p>
            <a:r>
              <a:rPr lang="en-US"/>
              <a:t>Click to edit Master title style edit</a:t>
            </a:r>
            <a:br>
              <a:rPr lang="en-US"/>
            </a:br>
            <a:endParaRPr lang="en-US"/>
          </a:p>
        </p:txBody>
      </p:sp>
      <p:sp>
        <p:nvSpPr>
          <p:cNvPr id="12" name="Text Placeholder 11">
            <a:extLst>
              <a:ext uri="{FF2B5EF4-FFF2-40B4-BE49-F238E27FC236}">
                <a16:creationId xmlns:a16="http://schemas.microsoft.com/office/drawing/2014/main" id="{B1A7735F-16C6-F04C-AC9F-A9FFF24450B6}"/>
              </a:ext>
            </a:extLst>
          </p:cNvPr>
          <p:cNvSpPr>
            <a:spLocks noGrp="1"/>
          </p:cNvSpPr>
          <p:nvPr>
            <p:ph type="body" sz="quarter" idx="10"/>
          </p:nvPr>
        </p:nvSpPr>
        <p:spPr>
          <a:xfrm>
            <a:off x="536575" y="910094"/>
            <a:ext cx="9671050" cy="469938"/>
          </a:xfrm>
          <a:prstGeom prst="rect">
            <a:avLst/>
          </a:prstGeom>
        </p:spPr>
        <p:txBody>
          <a:bodyPr/>
          <a:lstStyle>
            <a:lvl1pPr algn="l">
              <a:spcBef>
                <a:spcPts val="1200"/>
              </a:spcBef>
              <a:defRPr sz="1800" b="1">
                <a:solidFill>
                  <a:srgbClr val="595959"/>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p:txBody>
      </p:sp>
      <p:pic>
        <p:nvPicPr>
          <p:cNvPr id="2" name="Picture 2" descr="UNTHSC Foundation - GuideStar Profile">
            <a:extLst>
              <a:ext uri="{FF2B5EF4-FFF2-40B4-BE49-F238E27FC236}">
                <a16:creationId xmlns:a16="http://schemas.microsoft.com/office/drawing/2014/main" id="{78D6EDB7-10CD-46B4-A18F-00D2AD421655}"/>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402607" y="0"/>
            <a:ext cx="1238661" cy="670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9367050"/>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pacer Slide">
    <p:bg>
      <p:bgPr>
        <a:gradFill>
          <a:gsLst>
            <a:gs pos="36000">
              <a:srgbClr val="0C74A0"/>
            </a:gs>
            <a:gs pos="0">
              <a:srgbClr val="1060A0"/>
            </a:gs>
            <a:gs pos="66000">
              <a:srgbClr val="0F8BA5"/>
            </a:gs>
            <a:gs pos="99000">
              <a:srgbClr val="19A1AF"/>
            </a:gs>
          </a:gsLst>
          <a:lin ang="16800000" scaled="0"/>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99277A9-011D-45EF-9B75-79344ABD623E}"/>
              </a:ext>
            </a:extLst>
          </p:cNvPr>
          <p:cNvPicPr>
            <a:picLocks noChangeAspect="1"/>
          </p:cNvPicPr>
          <p:nvPr userDrawn="1"/>
        </p:nvPicPr>
        <p:blipFill>
          <a:blip r:embed="rId2"/>
          <a:stretch>
            <a:fillRect/>
          </a:stretch>
        </p:blipFill>
        <p:spPr>
          <a:xfrm>
            <a:off x="8832267" y="3164743"/>
            <a:ext cx="3534778" cy="3693257"/>
          </a:xfrm>
          <a:prstGeom prst="rect">
            <a:avLst/>
          </a:prstGeom>
        </p:spPr>
      </p:pic>
      <p:sp>
        <p:nvSpPr>
          <p:cNvPr id="8" name="Text Placeholder 2">
            <a:extLst>
              <a:ext uri="{FF2B5EF4-FFF2-40B4-BE49-F238E27FC236}">
                <a16:creationId xmlns:a16="http://schemas.microsoft.com/office/drawing/2014/main" id="{228FC108-ADAD-4AEA-A575-897047F72CE7}"/>
              </a:ext>
            </a:extLst>
          </p:cNvPr>
          <p:cNvSpPr>
            <a:spLocks noGrp="1"/>
          </p:cNvSpPr>
          <p:nvPr>
            <p:ph type="body" idx="13"/>
          </p:nvPr>
        </p:nvSpPr>
        <p:spPr>
          <a:xfrm>
            <a:off x="838200" y="5156739"/>
            <a:ext cx="4817794" cy="476405"/>
          </a:xfrm>
        </p:spPr>
        <p:txBody>
          <a:bodyPr anchor="b"/>
          <a:lstStyle>
            <a:lvl1pPr marL="0" indent="0">
              <a:buNone/>
              <a:defRPr sz="2400" b="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9" name="Title 1">
            <a:extLst>
              <a:ext uri="{FF2B5EF4-FFF2-40B4-BE49-F238E27FC236}">
                <a16:creationId xmlns:a16="http://schemas.microsoft.com/office/drawing/2014/main" id="{9D7CECBB-4EB4-4A06-8A0F-D94784809E6F}"/>
              </a:ext>
            </a:extLst>
          </p:cNvPr>
          <p:cNvSpPr>
            <a:spLocks noGrp="1"/>
          </p:cNvSpPr>
          <p:nvPr>
            <p:ph type="title" hasCustomPrompt="1"/>
          </p:nvPr>
        </p:nvSpPr>
        <p:spPr>
          <a:xfrm>
            <a:off x="838199" y="3429000"/>
            <a:ext cx="7457501" cy="1727740"/>
          </a:xfrm>
        </p:spPr>
        <p:txBody>
          <a:bodyPr anchor="t">
            <a:noAutofit/>
          </a:bodyPr>
          <a:lstStyle>
            <a:lvl1pPr algn="l">
              <a:defRPr sz="5500" b="1" i="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17708578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2_UNTHSC Open/Clos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B123A9-BE5A-704F-A723-42AF0E86381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623592293"/>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0_Clean Slide">
    <p:spTree>
      <p:nvGrpSpPr>
        <p:cNvPr id="1" name=""/>
        <p:cNvGrpSpPr/>
        <p:nvPr/>
      </p:nvGrpSpPr>
      <p:grpSpPr>
        <a:xfrm>
          <a:off x="0" y="0"/>
          <a:ext cx="0" cy="0"/>
          <a:chOff x="0" y="0"/>
          <a:chExt cx="0" cy="0"/>
        </a:xfrm>
      </p:grpSpPr>
      <p:sp>
        <p:nvSpPr>
          <p:cNvPr id="7" name="Title 7">
            <a:extLst>
              <a:ext uri="{FF2B5EF4-FFF2-40B4-BE49-F238E27FC236}">
                <a16:creationId xmlns:a16="http://schemas.microsoft.com/office/drawing/2014/main" id="{1C30664F-EF78-FB48-B34F-B282DDFC40C7}"/>
              </a:ext>
            </a:extLst>
          </p:cNvPr>
          <p:cNvSpPr>
            <a:spLocks noGrp="1"/>
          </p:cNvSpPr>
          <p:nvPr>
            <p:ph type="title" hasCustomPrompt="1"/>
          </p:nvPr>
        </p:nvSpPr>
        <p:spPr>
          <a:xfrm>
            <a:off x="536734" y="193307"/>
            <a:ext cx="9670771" cy="670092"/>
          </a:xfrm>
          <a:prstGeom prst="rect">
            <a:avLst/>
          </a:prstGeom>
        </p:spPr>
        <p:txBody>
          <a:bodyPr/>
          <a:lstStyle>
            <a:lvl1pPr algn="l">
              <a:lnSpc>
                <a:spcPct val="114000"/>
              </a:lnSpc>
              <a:spcAft>
                <a:spcPts val="3200"/>
              </a:spcAft>
              <a:defRPr sz="3500" b="1" i="0">
                <a:solidFill>
                  <a:srgbClr val="19A5BE"/>
                </a:solidFill>
                <a:latin typeface="Arial" panose="020B0604020202020204" pitchFamily="34" charset="0"/>
                <a:cs typeface="Arial" panose="020B0604020202020204" pitchFamily="34" charset="0"/>
              </a:defRPr>
            </a:lvl1pPr>
          </a:lstStyle>
          <a:p>
            <a:r>
              <a:rPr lang="en-US"/>
              <a:t>Click to edit Master title </a:t>
            </a:r>
            <a:r>
              <a:rPr lang="en-US" err="1"/>
              <a:t>styleedit</a:t>
            </a:r>
            <a:br>
              <a:rPr lang="en-US"/>
            </a:br>
            <a:endParaRPr lang="en-US"/>
          </a:p>
        </p:txBody>
      </p:sp>
      <p:sp>
        <p:nvSpPr>
          <p:cNvPr id="12" name="Text Placeholder 11">
            <a:extLst>
              <a:ext uri="{FF2B5EF4-FFF2-40B4-BE49-F238E27FC236}">
                <a16:creationId xmlns:a16="http://schemas.microsoft.com/office/drawing/2014/main" id="{B1A7735F-16C6-F04C-AC9F-A9FFF24450B6}"/>
              </a:ext>
            </a:extLst>
          </p:cNvPr>
          <p:cNvSpPr>
            <a:spLocks noGrp="1"/>
          </p:cNvSpPr>
          <p:nvPr>
            <p:ph type="body" sz="quarter" idx="10"/>
          </p:nvPr>
        </p:nvSpPr>
        <p:spPr>
          <a:xfrm>
            <a:off x="536575" y="910094"/>
            <a:ext cx="9671050" cy="469938"/>
          </a:xfrm>
          <a:prstGeom prst="rect">
            <a:avLst/>
          </a:prstGeom>
        </p:spPr>
        <p:txBody>
          <a:bodyPr/>
          <a:lstStyle>
            <a:lvl1pPr algn="l">
              <a:spcBef>
                <a:spcPts val="1200"/>
              </a:spcBef>
              <a:defRPr sz="1800" b="1">
                <a:solidFill>
                  <a:srgbClr val="595959"/>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p:txBody>
      </p:sp>
      <p:pic>
        <p:nvPicPr>
          <p:cNvPr id="2" name="Picture 2" descr="UNTHSC Foundation - GuideStar Profile">
            <a:extLst>
              <a:ext uri="{FF2B5EF4-FFF2-40B4-BE49-F238E27FC236}">
                <a16:creationId xmlns:a16="http://schemas.microsoft.com/office/drawing/2014/main" id="{D299F248-2228-AD3F-CAF5-6F1030E15F1E}"/>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16485" y="193307"/>
            <a:ext cx="955601" cy="516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9119251"/>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9_Clean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A74014-7DCA-3D48-B29D-F03A844C2F2F}"/>
              </a:ext>
            </a:extLst>
          </p:cNvPr>
          <p:cNvSpPr/>
          <p:nvPr userDrawn="1"/>
        </p:nvSpPr>
        <p:spPr>
          <a:xfrm>
            <a:off x="3955983" y="-2"/>
            <a:ext cx="8236016" cy="6858001"/>
          </a:xfrm>
          <a:prstGeom prst="rect">
            <a:avLst/>
          </a:prstGeom>
          <a:solidFill>
            <a:srgbClr val="0077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sym typeface="Helvetica Neue UltraLight"/>
            </a:endParaRPr>
          </a:p>
        </p:txBody>
      </p:sp>
      <p:sp>
        <p:nvSpPr>
          <p:cNvPr id="5" name="Rectangle 4">
            <a:extLst>
              <a:ext uri="{FF2B5EF4-FFF2-40B4-BE49-F238E27FC236}">
                <a16:creationId xmlns:a16="http://schemas.microsoft.com/office/drawing/2014/main" id="{6E92110C-74F9-3F4B-B3B4-61F0A7D3A9DD}"/>
              </a:ext>
            </a:extLst>
          </p:cNvPr>
          <p:cNvSpPr/>
          <p:nvPr userDrawn="1"/>
        </p:nvSpPr>
        <p:spPr>
          <a:xfrm>
            <a:off x="682804" y="1029365"/>
            <a:ext cx="2551286" cy="144275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hangingPunct="1"/>
            <a:r>
              <a:rPr lang="en-US" sz="1800" b="0" i="0" kern="1200">
                <a:solidFill>
                  <a:schemeClr val="accent1"/>
                </a:solidFill>
                <a:latin typeface="Arial" panose="020B0604020202020204" pitchFamily="34" charset="0"/>
              </a:rPr>
              <a:t>REPLACE LOGO IN MASTER</a:t>
            </a:r>
          </a:p>
        </p:txBody>
      </p:sp>
      <p:pic>
        <p:nvPicPr>
          <p:cNvPr id="2" name="Picture 2" descr="UNTHSC Foundation - GuideStar Profile">
            <a:extLst>
              <a:ext uri="{FF2B5EF4-FFF2-40B4-BE49-F238E27FC236}">
                <a16:creationId xmlns:a16="http://schemas.microsoft.com/office/drawing/2014/main" id="{D162463E-9BBC-10B6-5DD8-7290B66FABA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2804" y="1029365"/>
            <a:ext cx="2666908" cy="1442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3852864"/>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reserve="1">
  <p:cSld name="6_Clean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055B621-437C-6746-9328-36D991F68D09}"/>
              </a:ext>
            </a:extLst>
          </p:cNvPr>
          <p:cNvSpPr/>
          <p:nvPr userDrawn="1"/>
        </p:nvSpPr>
        <p:spPr>
          <a:xfrm>
            <a:off x="0" y="-2"/>
            <a:ext cx="12192000" cy="4424081"/>
          </a:xfrm>
          <a:prstGeom prst="rect">
            <a:avLst/>
          </a:prstGeom>
          <a:solidFill>
            <a:srgbClr val="0077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hangingPunct="1"/>
            <a:endParaRPr lang="en-US" sz="1800" b="0" i="0" kern="1200">
              <a:solidFill>
                <a:srgbClr val="FFFFFF"/>
              </a:solidFill>
              <a:latin typeface="Arial" panose="020B0604020202020204" pitchFamily="34" charset="0"/>
            </a:endParaRPr>
          </a:p>
        </p:txBody>
      </p:sp>
    </p:spTree>
    <p:extLst>
      <p:ext uri="{BB962C8B-B14F-4D97-AF65-F5344CB8AC3E}">
        <p14:creationId xmlns:p14="http://schemas.microsoft.com/office/powerpoint/2010/main" val="221499903"/>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reserve="1">
  <p:cSld name="3_Clean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7CE6E6-D461-0646-B7C9-C4FFBBFA55CB}"/>
              </a:ext>
            </a:extLst>
          </p:cNvPr>
          <p:cNvSpPr/>
          <p:nvPr userDrawn="1"/>
        </p:nvSpPr>
        <p:spPr>
          <a:xfrm>
            <a:off x="509549" y="0"/>
            <a:ext cx="1184960" cy="67009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hangingPunct="1"/>
            <a:endParaRPr lang="en-US" sz="1800" b="0" i="0" kern="1200">
              <a:solidFill>
                <a:schemeClr val="accent1"/>
              </a:solidFill>
              <a:latin typeface="Arial" panose="020B0604020202020204" pitchFamily="34" charset="0"/>
            </a:endParaRPr>
          </a:p>
        </p:txBody>
      </p:sp>
      <p:sp>
        <p:nvSpPr>
          <p:cNvPr id="4" name="Rectangle 3">
            <a:extLst>
              <a:ext uri="{FF2B5EF4-FFF2-40B4-BE49-F238E27FC236}">
                <a16:creationId xmlns:a16="http://schemas.microsoft.com/office/drawing/2014/main" id="{CAA74014-7DCA-3D48-B29D-F03A844C2F2F}"/>
              </a:ext>
            </a:extLst>
          </p:cNvPr>
          <p:cNvSpPr/>
          <p:nvPr userDrawn="1"/>
        </p:nvSpPr>
        <p:spPr>
          <a:xfrm>
            <a:off x="0" y="-1"/>
            <a:ext cx="12192000" cy="1714502"/>
          </a:xfrm>
          <a:prstGeom prst="rect">
            <a:avLst/>
          </a:prstGeom>
          <a:solidFill>
            <a:srgbClr val="0077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sym typeface="Helvetica Neue UltraLight"/>
            </a:endParaRPr>
          </a:p>
        </p:txBody>
      </p:sp>
    </p:spTree>
    <p:extLst>
      <p:ext uri="{BB962C8B-B14F-4D97-AF65-F5344CB8AC3E}">
        <p14:creationId xmlns:p14="http://schemas.microsoft.com/office/powerpoint/2010/main" val="1000646771"/>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reserve="1">
  <p:cSld name="5_Clean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7CE6E6-D461-0646-B7C9-C4FFBBFA55CB}"/>
              </a:ext>
            </a:extLst>
          </p:cNvPr>
          <p:cNvSpPr/>
          <p:nvPr userDrawn="1"/>
        </p:nvSpPr>
        <p:spPr>
          <a:xfrm>
            <a:off x="509549" y="0"/>
            <a:ext cx="1184960" cy="67009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hangingPunct="1"/>
            <a:endParaRPr lang="en-US" sz="1800" b="0" i="0" kern="1200">
              <a:solidFill>
                <a:schemeClr val="accent1"/>
              </a:solidFill>
              <a:latin typeface="Arial" panose="020B0604020202020204" pitchFamily="34" charset="0"/>
            </a:endParaRPr>
          </a:p>
        </p:txBody>
      </p:sp>
      <p:sp>
        <p:nvSpPr>
          <p:cNvPr id="5" name="Rectangle 4">
            <a:extLst>
              <a:ext uri="{FF2B5EF4-FFF2-40B4-BE49-F238E27FC236}">
                <a16:creationId xmlns:a16="http://schemas.microsoft.com/office/drawing/2014/main" id="{1A81EA7B-3E05-3542-B96C-536AD208E9FD}"/>
              </a:ext>
            </a:extLst>
          </p:cNvPr>
          <p:cNvSpPr/>
          <p:nvPr userDrawn="1"/>
        </p:nvSpPr>
        <p:spPr>
          <a:xfrm>
            <a:off x="0" y="-30130"/>
            <a:ext cx="12192000" cy="1353500"/>
          </a:xfrm>
          <a:prstGeom prst="rect">
            <a:avLst/>
          </a:prstGeom>
          <a:solidFill>
            <a:srgbClr val="0077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hangingPunct="1"/>
            <a:endParaRPr lang="en-US" sz="1800" b="0" i="0" kern="1200">
              <a:solidFill>
                <a:srgbClr val="FFFFFF"/>
              </a:solidFill>
              <a:latin typeface="Arial" panose="020B0604020202020204" pitchFamily="34" charset="0"/>
            </a:endParaRPr>
          </a:p>
        </p:txBody>
      </p:sp>
    </p:spTree>
    <p:extLst>
      <p:ext uri="{BB962C8B-B14F-4D97-AF65-F5344CB8AC3E}">
        <p14:creationId xmlns:p14="http://schemas.microsoft.com/office/powerpoint/2010/main" val="3677589272"/>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reserve="1">
  <p:cSld name="11_Clea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9306794"/>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reserve="1">
  <p:cSld name="8_Clean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6C70E7-AFFA-4349-881F-4EC9E96B59B1}"/>
              </a:ext>
            </a:extLst>
          </p:cNvPr>
          <p:cNvSpPr/>
          <p:nvPr userDrawn="1"/>
        </p:nvSpPr>
        <p:spPr>
          <a:xfrm>
            <a:off x="0" y="1714501"/>
            <a:ext cx="12192000" cy="2575494"/>
          </a:xfrm>
          <a:prstGeom prst="rect">
            <a:avLst/>
          </a:prstGeom>
          <a:solidFill>
            <a:srgbClr val="0077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hangingPunct="1"/>
            <a:endParaRPr lang="en-US" sz="1800" b="0" i="0" kern="1200">
              <a:solidFill>
                <a:srgbClr val="FFFFFF"/>
              </a:solidFill>
              <a:latin typeface="Arial" panose="020B0604020202020204" pitchFamily="34" charset="0"/>
            </a:endParaRPr>
          </a:p>
        </p:txBody>
      </p:sp>
    </p:spTree>
    <p:extLst>
      <p:ext uri="{BB962C8B-B14F-4D97-AF65-F5344CB8AC3E}">
        <p14:creationId xmlns:p14="http://schemas.microsoft.com/office/powerpoint/2010/main" val="2978021112"/>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3991153"/>
      </p:ext>
    </p:extLst>
  </p:cSld>
  <p:clrMap bg1="lt1" tx1="dk1" bg2="lt2" tx2="dk2" accent1="accent1" accent2="accent2" accent3="accent3" accent4="accent4" accent5="accent5" accent6="accent6" hlink="hlink" folHlink="folHlink"/>
  <p:sldLayoutIdLst>
    <p:sldLayoutId id="2147483808" r:id="rId1"/>
    <p:sldLayoutId id="2147483807" r:id="rId2"/>
    <p:sldLayoutId id="2147483971" r:id="rId3"/>
    <p:sldLayoutId id="2147483964" r:id="rId4"/>
    <p:sldLayoutId id="2147483812" r:id="rId5"/>
    <p:sldLayoutId id="2147483809" r:id="rId6"/>
    <p:sldLayoutId id="2147483811" r:id="rId7"/>
    <p:sldLayoutId id="2147483987" r:id="rId8"/>
    <p:sldLayoutId id="2147483814" r:id="rId9"/>
    <p:sldLayoutId id="2147483813" r:id="rId10"/>
    <p:sldLayoutId id="2147483810" r:id="rId11"/>
    <p:sldLayoutId id="2147483975" r:id="rId12"/>
    <p:sldLayoutId id="2147483977" r:id="rId13"/>
    <p:sldLayoutId id="2147483978" r:id="rId14"/>
    <p:sldLayoutId id="2147483979" r:id="rId15"/>
    <p:sldLayoutId id="2147483981" r:id="rId16"/>
    <p:sldLayoutId id="2147483982" r:id="rId17"/>
    <p:sldLayoutId id="2147483983" r:id="rId18"/>
    <p:sldLayoutId id="2147483984" r:id="rId19"/>
    <p:sldLayoutId id="2147483985" r:id="rId20"/>
    <p:sldLayoutId id="2147483988" r:id="rId21"/>
  </p:sldLayoutIdLst>
  <p:hf hdr="0" ftr="0" dt="0"/>
  <p:txStyles>
    <p:titleStyle>
      <a:lvl1pPr algn="ctr" defTabSz="914400" rtl="0" eaLnBrk="1" latinLnBrk="0" hangingPunct="1">
        <a:lnSpc>
          <a:spcPct val="90000"/>
        </a:lnSpc>
        <a:spcBef>
          <a:spcPct val="0"/>
        </a:spcBef>
        <a:buNone/>
        <a:defRPr sz="2800" kern="1200">
          <a:solidFill>
            <a:schemeClr val="tx1"/>
          </a:solidFill>
          <a:latin typeface="Raleway Black" panose="020B0A03030101060003" pitchFamily="34" charset="0"/>
          <a:ea typeface="+mj-ea"/>
          <a:cs typeface="+mj-cs"/>
        </a:defRPr>
      </a:lvl1pPr>
    </p:titleStyle>
    <p:bodyStyle>
      <a:lvl1pPr marL="0" indent="0" algn="ctr" defTabSz="914400" rtl="0" eaLnBrk="1" latinLnBrk="0" hangingPunct="1">
        <a:lnSpc>
          <a:spcPct val="90000"/>
        </a:lnSpc>
        <a:spcBef>
          <a:spcPts val="1000"/>
        </a:spcBef>
        <a:buFontTx/>
        <a:buNone/>
        <a:defRPr sz="1700" kern="1200">
          <a:solidFill>
            <a:schemeClr val="tx1"/>
          </a:solidFill>
          <a:latin typeface="Raleway" panose="020B0503030101060003" pitchFamily="34" charset="0"/>
          <a:ea typeface="+mn-ea"/>
          <a:cs typeface="+mn-cs"/>
        </a:defRPr>
      </a:lvl1pPr>
      <a:lvl2pPr marL="6858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ctr"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3pPr>
      <a:lvl4pPr marL="1600200" indent="-228600" algn="ctr"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ctr" defTabSz="914400" rtl="0" eaLnBrk="1" latinLnBrk="0" hangingPunct="1">
        <a:lnSpc>
          <a:spcPct val="90000"/>
        </a:lnSpc>
        <a:spcBef>
          <a:spcPts val="500"/>
        </a:spcBef>
        <a:buFont typeface="Arial" panose="020B0604020202020204" pitchFamily="34" charset="0"/>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7.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43CC3FF-2CC2-8BF7-6481-BCF74BB2831A}"/>
              </a:ext>
            </a:extLst>
          </p:cNvPr>
          <p:cNvSpPr/>
          <p:nvPr/>
        </p:nvSpPr>
        <p:spPr>
          <a:xfrm>
            <a:off x="942974" y="0"/>
            <a:ext cx="3340174" cy="6858000"/>
          </a:xfrm>
          <a:prstGeom prst="rect">
            <a:avLst/>
          </a:prstGeom>
          <a:solidFill>
            <a:srgbClr val="00778B"/>
          </a:solidFill>
          <a:ln>
            <a:solidFill>
              <a:srgbClr val="00778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4DDE403-6ABE-099A-5013-245F1B3324DF}"/>
              </a:ext>
            </a:extLst>
          </p:cNvPr>
          <p:cNvSpPr txBox="1"/>
          <p:nvPr/>
        </p:nvSpPr>
        <p:spPr>
          <a:xfrm>
            <a:off x="4648024" y="2531094"/>
            <a:ext cx="6968560" cy="1261884"/>
          </a:xfrm>
          <a:prstGeom prst="rect">
            <a:avLst/>
          </a:prstGeom>
          <a:noFill/>
        </p:spPr>
        <p:txBody>
          <a:bodyPr wrap="square" rtlCol="0">
            <a:spAutoFit/>
          </a:bodyPr>
          <a:lstStyle/>
          <a:p>
            <a:pPr algn="l"/>
            <a:r>
              <a:rPr lang="en-US" sz="4400" b="1" u="none" strike="noStrike" dirty="0">
                <a:solidFill>
                  <a:srgbClr val="253746"/>
                </a:solidFill>
                <a:effectLst/>
                <a:latin typeface="Arial" panose="020B0604020202020204" pitchFamily="34" charset="0"/>
                <a:cs typeface="Arial" panose="020B0604020202020204" pitchFamily="34" charset="0"/>
              </a:rPr>
              <a:t>Legacy 2030</a:t>
            </a:r>
          </a:p>
          <a:p>
            <a:pPr algn="l"/>
            <a:r>
              <a:rPr lang="en-US" sz="3200" b="1" u="none" strike="noStrike" dirty="0">
                <a:solidFill>
                  <a:srgbClr val="253746"/>
                </a:solidFill>
                <a:effectLst/>
                <a:latin typeface="Arial" panose="020B0604020202020204" pitchFamily="34" charset="0"/>
                <a:cs typeface="Arial" panose="020B0604020202020204" pitchFamily="34" charset="0"/>
              </a:rPr>
              <a:t>The Timeless Impact of Integrity</a:t>
            </a:r>
            <a:endParaRPr lang="en-US" sz="3200" b="1" dirty="0">
              <a:solidFill>
                <a:srgbClr val="253746"/>
              </a:solidFill>
              <a:latin typeface="Arial" panose="020B0604020202020204" pitchFamily="34" charset="0"/>
              <a:cs typeface="Arial" panose="020B0604020202020204" pitchFamily="34" charset="0"/>
            </a:endParaRPr>
          </a:p>
        </p:txBody>
      </p:sp>
      <p:pic>
        <p:nvPicPr>
          <p:cNvPr id="9" name="Picture 8" descr="A black and white logo with white text&#10;&#10;Description automatically generated">
            <a:extLst>
              <a:ext uri="{FF2B5EF4-FFF2-40B4-BE49-F238E27FC236}">
                <a16:creationId xmlns:a16="http://schemas.microsoft.com/office/drawing/2014/main" id="{BD0F89B2-9030-4208-D173-DAC465A0A2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699" y="4850620"/>
            <a:ext cx="2330725" cy="1398435"/>
          </a:xfrm>
          <a:prstGeom prst="rect">
            <a:avLst/>
          </a:prstGeom>
        </p:spPr>
      </p:pic>
      <p:sp>
        <p:nvSpPr>
          <p:cNvPr id="11" name="TextBox 10">
            <a:extLst>
              <a:ext uri="{FF2B5EF4-FFF2-40B4-BE49-F238E27FC236}">
                <a16:creationId xmlns:a16="http://schemas.microsoft.com/office/drawing/2014/main" id="{F83BACE6-2219-3412-1B6C-F22604CDBD26}"/>
              </a:ext>
            </a:extLst>
          </p:cNvPr>
          <p:cNvSpPr txBox="1"/>
          <p:nvPr/>
        </p:nvSpPr>
        <p:spPr>
          <a:xfrm>
            <a:off x="5047036" y="3970821"/>
            <a:ext cx="3875314" cy="646331"/>
          </a:xfrm>
          <a:prstGeom prst="rect">
            <a:avLst/>
          </a:prstGeom>
          <a:noFill/>
        </p:spPr>
        <p:txBody>
          <a:bodyPr wrap="square" rtlCol="0">
            <a:spAutoFit/>
          </a:bodyPr>
          <a:lstStyle/>
          <a:p>
            <a:pPr marL="0" marR="0" lvl="0" indent="0" algn="l" defTabSz="412740" rtl="0" eaLnBrk="1" fontAlgn="auto" latinLnBrk="0" hangingPunct="0">
              <a:spcBef>
                <a:spcPts val="0"/>
              </a:spcBef>
              <a:buClrTx/>
              <a:buSzTx/>
              <a:buFontTx/>
              <a:buNone/>
              <a:tabLst/>
              <a:defRPr sz="7000" b="0">
                <a:solidFill>
                  <a:srgbClr val="2C2E3C"/>
                </a:solidFill>
                <a:latin typeface="Lato Black"/>
                <a:ea typeface="Lato Black"/>
                <a:cs typeface="Lato Black"/>
                <a:sym typeface="Lato Black"/>
              </a:defRPr>
            </a:pPr>
            <a:r>
              <a:rPr lang="en-US" sz="1800" b="1" dirty="0">
                <a:solidFill>
                  <a:srgbClr val="253746"/>
                </a:solidFill>
                <a:latin typeface="Arial Regular"/>
                <a:ea typeface="Open Sans Extrabold"/>
                <a:cs typeface="Arial"/>
                <a:sym typeface="Lato Black"/>
              </a:rPr>
              <a:t>2025-2030</a:t>
            </a:r>
            <a:r>
              <a:rPr lang="en-US" sz="1800" b="1" kern="0" dirty="0">
                <a:solidFill>
                  <a:srgbClr val="253746"/>
                </a:solidFill>
                <a:latin typeface="Arial Regular"/>
                <a:ea typeface="Open Sans Extrabold"/>
                <a:cs typeface="Arial"/>
                <a:sym typeface="Lato Black"/>
              </a:rPr>
              <a:t> Strategic Plan</a:t>
            </a:r>
            <a:endParaRPr lang="en-US" sz="1800" b="1" u="none" strike="noStrike" kern="0" cap="none" spc="0" normalizeH="0" baseline="0" noProof="0" dirty="0">
              <a:ln>
                <a:noFill/>
              </a:ln>
              <a:solidFill>
                <a:srgbClr val="253746"/>
              </a:solidFill>
              <a:effectLst/>
              <a:uLnTx/>
              <a:uFillTx/>
              <a:latin typeface="Arial Regular"/>
              <a:ea typeface="Open Sans Extrabold"/>
              <a:cs typeface="Arial"/>
            </a:endParaRPr>
          </a:p>
          <a:p>
            <a:endParaRPr lang="en-US" dirty="0"/>
          </a:p>
        </p:txBody>
      </p:sp>
      <p:sp>
        <p:nvSpPr>
          <p:cNvPr id="2" name="Rectangle 1">
            <a:extLst>
              <a:ext uri="{FF2B5EF4-FFF2-40B4-BE49-F238E27FC236}">
                <a16:creationId xmlns:a16="http://schemas.microsoft.com/office/drawing/2014/main" id="{A7ACD8F9-1F46-ED68-808C-4EB8AE022F84}"/>
              </a:ext>
            </a:extLst>
          </p:cNvPr>
          <p:cNvSpPr/>
          <p:nvPr/>
        </p:nvSpPr>
        <p:spPr>
          <a:xfrm>
            <a:off x="1219619" y="1213009"/>
            <a:ext cx="2956997" cy="2215991"/>
          </a:xfrm>
          <a:prstGeom prst="rect">
            <a:avLst/>
          </a:prstGeom>
        </p:spPr>
        <p:txBody>
          <a:bodyPr wrap="square" lIns="91440" tIns="45720" rIns="91440" bIns="45720" anchor="t">
            <a:spAutoFit/>
          </a:bodyPr>
          <a:lstStyle/>
          <a:p>
            <a:pPr marL="0" marR="0" lvl="0" indent="0" algn="l" defTabSz="412740" rtl="0" eaLnBrk="1" fontAlgn="auto" latinLnBrk="0" hangingPunct="0">
              <a:spcBef>
                <a:spcPts val="0"/>
              </a:spcBef>
              <a:buClrTx/>
              <a:buSzTx/>
              <a:buFontTx/>
              <a:buNone/>
              <a:tabLst/>
              <a:defRPr sz="7000" b="0">
                <a:solidFill>
                  <a:srgbClr val="2C2E3C"/>
                </a:solidFill>
                <a:latin typeface="Lato Black"/>
                <a:ea typeface="Lato Black"/>
                <a:cs typeface="Lato Black"/>
                <a:sym typeface="Lato Black"/>
              </a:defRPr>
            </a:pPr>
            <a:r>
              <a:rPr lang="en-US" sz="3000" b="1" dirty="0">
                <a:solidFill>
                  <a:schemeClr val="bg1"/>
                </a:solidFill>
                <a:latin typeface="Arial" panose="020B0604020202020204" pitchFamily="34" charset="0"/>
                <a:cs typeface="Arial" panose="020B0604020202020204" pitchFamily="34" charset="0"/>
              </a:rPr>
              <a:t>Office of Institutional </a:t>
            </a:r>
          </a:p>
          <a:p>
            <a:pPr marL="0" marR="0" lvl="0" indent="0" algn="l" defTabSz="412740" rtl="0" eaLnBrk="1" fontAlgn="auto" latinLnBrk="0" hangingPunct="0">
              <a:spcBef>
                <a:spcPts val="0"/>
              </a:spcBef>
              <a:buClrTx/>
              <a:buSzTx/>
              <a:buFontTx/>
              <a:buNone/>
              <a:tabLst/>
              <a:defRPr sz="7000" b="0">
                <a:solidFill>
                  <a:srgbClr val="2C2E3C"/>
                </a:solidFill>
                <a:latin typeface="Lato Black"/>
                <a:ea typeface="Lato Black"/>
                <a:cs typeface="Lato Black"/>
                <a:sym typeface="Lato Black"/>
              </a:defRPr>
            </a:pPr>
            <a:r>
              <a:rPr lang="en-US" sz="3000" b="1" dirty="0">
                <a:solidFill>
                  <a:schemeClr val="bg1"/>
                </a:solidFill>
                <a:latin typeface="Arial" panose="020B0604020202020204" pitchFamily="34" charset="0"/>
                <a:cs typeface="Arial" panose="020B0604020202020204" pitchFamily="34" charset="0"/>
              </a:rPr>
              <a:t>Integrity and Awareness </a:t>
            </a:r>
          </a:p>
          <a:p>
            <a:pPr marL="0" marR="0" lvl="0" indent="0" algn="ctr" defTabSz="412740" rtl="0" eaLnBrk="1" fontAlgn="auto" latinLnBrk="0" hangingPunct="0">
              <a:spcBef>
                <a:spcPts val="0"/>
              </a:spcBef>
              <a:buClrTx/>
              <a:buSzTx/>
              <a:buFontTx/>
              <a:buNone/>
              <a:tabLst/>
              <a:defRPr sz="7000" b="0">
                <a:solidFill>
                  <a:srgbClr val="2C2E3C"/>
                </a:solidFill>
                <a:latin typeface="Lato Black"/>
                <a:ea typeface="Lato Black"/>
                <a:cs typeface="Lato Black"/>
                <a:sym typeface="Lato Black"/>
              </a:defRPr>
            </a:pPr>
            <a:endParaRPr lang="en-US" sz="1800" dirty="0"/>
          </a:p>
        </p:txBody>
      </p:sp>
      <p:pic>
        <p:nvPicPr>
          <p:cNvPr id="5" name="Picture 4">
            <a:extLst>
              <a:ext uri="{FF2B5EF4-FFF2-40B4-BE49-F238E27FC236}">
                <a16:creationId xmlns:a16="http://schemas.microsoft.com/office/drawing/2014/main" id="{3A52107A-3CDF-B290-7BBE-5EB582138EF1}"/>
              </a:ext>
            </a:extLst>
          </p:cNvPr>
          <p:cNvPicPr>
            <a:picLocks noChangeAspect="1"/>
          </p:cNvPicPr>
          <p:nvPr/>
        </p:nvPicPr>
        <p:blipFill>
          <a:blip r:embed="rId4"/>
          <a:stretch>
            <a:fillRect/>
          </a:stretch>
        </p:blipFill>
        <p:spPr>
          <a:xfrm>
            <a:off x="4738254" y="3997499"/>
            <a:ext cx="304800" cy="304800"/>
          </a:xfrm>
          <a:prstGeom prst="rect">
            <a:avLst/>
          </a:prstGeom>
        </p:spPr>
      </p:pic>
    </p:spTree>
    <p:extLst>
      <p:ext uri="{BB962C8B-B14F-4D97-AF65-F5344CB8AC3E}">
        <p14:creationId xmlns:p14="http://schemas.microsoft.com/office/powerpoint/2010/main" val="3919703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 name="Shape 414"/>
          <p:cNvSpPr/>
          <p:nvPr/>
        </p:nvSpPr>
        <p:spPr>
          <a:xfrm>
            <a:off x="500829" y="1530628"/>
            <a:ext cx="3549651" cy="1225550"/>
          </a:xfrm>
          <a:prstGeom prst="rect">
            <a:avLst/>
          </a:prstGeom>
          <a:ln w="12700"/>
          <a:extLst>
            <a:ext uri="{C572A759-6A51-4108-AA02-DFA0A04FC94B}">
              <ma14:wrappingTextBoxFlag xmlns="" xmlns:ma14="http://schemas.microsoft.com/office/mac/drawingml/2011/main" val="1"/>
            </a:ext>
          </a:extLst>
        </p:spPr>
        <p:txBody>
          <a:bodyPr lIns="0" tIns="0" rIns="0" bIns="0" anchor="t"/>
          <a:lstStyle>
            <a:lvl1pPr algn="r" defTabSz="952500">
              <a:lnSpc>
                <a:spcPct val="130000"/>
              </a:lnSpc>
              <a:buClr>
                <a:srgbClr val="E9F6FA"/>
              </a:buClr>
              <a:buFont typeface="Helvetica Neue UltraLight"/>
              <a:defRPr sz="3000">
                <a:solidFill>
                  <a:srgbClr val="323C40"/>
                </a:solidFill>
                <a:uFill>
                  <a:solidFill>
                    <a:srgbClr val="323C40"/>
                  </a:solidFill>
                </a:uFill>
                <a:latin typeface="Helvetica Neue"/>
                <a:ea typeface="Helvetica Neue"/>
                <a:cs typeface="Helvetica Neue"/>
                <a:sym typeface="Helvetica Neue"/>
              </a:defRPr>
            </a:lvl1pPr>
          </a:lstStyle>
          <a:p>
            <a:pPr lvl="0">
              <a:lnSpc>
                <a:spcPct val="114000"/>
              </a:lnSpc>
              <a:spcAft>
                <a:spcPts val="400"/>
              </a:spcAft>
              <a:defRPr sz="1800" b="0">
                <a:solidFill>
                  <a:srgbClr val="53585F"/>
                </a:solidFill>
                <a:latin typeface="Roboto Light"/>
                <a:ea typeface="Roboto Light"/>
                <a:cs typeface="Roboto Light"/>
                <a:sym typeface="Roboto Light"/>
              </a:defRPr>
            </a:pPr>
            <a:r>
              <a:rPr lang="en-US" sz="2000" b="1" dirty="0">
                <a:solidFill>
                  <a:srgbClr val="595959"/>
                </a:solidFill>
                <a:latin typeface="Arial"/>
                <a:ea typeface="Open Sans Extrabold"/>
                <a:cs typeface="Arial"/>
                <a:sym typeface="Roboto Light"/>
              </a:rPr>
              <a:t>Political Trends</a:t>
            </a:r>
          </a:p>
          <a:p>
            <a:pPr algn="l">
              <a:defRPr sz="1800" b="0">
                <a:solidFill>
                  <a:srgbClr val="53585F"/>
                </a:solidFill>
                <a:latin typeface="Roboto Light"/>
                <a:ea typeface="Roboto Light"/>
                <a:cs typeface="Roboto Light"/>
                <a:sym typeface="Roboto Light"/>
              </a:defRPr>
            </a:pPr>
            <a:r>
              <a:rPr lang="en-US" sz="1100" dirty="0">
                <a:solidFill>
                  <a:srgbClr val="0D0D0D"/>
                </a:solidFill>
                <a:latin typeface="Arial"/>
                <a:ea typeface="Open Sans Light"/>
                <a:cs typeface="Arial"/>
                <a:sym typeface="Roboto Light"/>
              </a:rPr>
              <a:t>1. Shifting government regulations impact operational compliance. 2. Higher education and health care are subject to changes in policy and patient care directives, particularly looking towards 2030.</a:t>
            </a:r>
            <a:endParaRPr lang="en-US" sz="1100" dirty="0">
              <a:latin typeface="Arial"/>
              <a:ea typeface="Open Sans Light"/>
              <a:cs typeface="Arial"/>
            </a:endParaRPr>
          </a:p>
          <a:p>
            <a:pPr>
              <a:lnSpc>
                <a:spcPct val="113999"/>
              </a:lnSpc>
              <a:spcAft>
                <a:spcPts val="400"/>
              </a:spcAft>
              <a:defRPr sz="1800" b="0">
                <a:solidFill>
                  <a:srgbClr val="53585F"/>
                </a:solidFill>
                <a:latin typeface="Roboto Light"/>
                <a:ea typeface="Roboto Light"/>
                <a:cs typeface="Roboto Light"/>
                <a:sym typeface="Roboto Light"/>
              </a:defRPr>
            </a:pPr>
            <a:endParaRPr lang="en-US" sz="1400" dirty="0">
              <a:solidFill>
                <a:srgbClr val="000000"/>
              </a:solidFill>
              <a:latin typeface="Arial" panose="020B0604020202020204" pitchFamily="34" charset="0"/>
              <a:ea typeface="Open Sans Light"/>
              <a:cs typeface="Arial" panose="020B0604020202020204" pitchFamily="34" charset="0"/>
            </a:endParaRPr>
          </a:p>
          <a:p>
            <a:pPr lvl="0">
              <a:lnSpc>
                <a:spcPct val="114000"/>
              </a:lnSpc>
              <a:spcAft>
                <a:spcPts val="400"/>
              </a:spcAft>
              <a:defRPr sz="1800" b="0">
                <a:solidFill>
                  <a:srgbClr val="53585F"/>
                </a:solidFill>
                <a:latin typeface="Roboto Light"/>
                <a:ea typeface="Roboto Light"/>
                <a:cs typeface="Roboto Light"/>
                <a:sym typeface="Roboto Light"/>
              </a:defRPr>
            </a:pPr>
            <a:endParaRPr lang="en-US" sz="2000" b="1" dirty="0">
              <a:solidFill>
                <a:srgbClr val="595959"/>
              </a:solidFill>
              <a:latin typeface="Arial" panose="020B0604020202020204" pitchFamily="34" charset="0"/>
              <a:ea typeface="Open Sans Extrabold" panose="020B0606030504020204" pitchFamily="34" charset="0"/>
              <a:cs typeface="Arial" panose="020B0604020202020204" pitchFamily="34" charset="0"/>
              <a:sym typeface="Roboto Light"/>
            </a:endParaRPr>
          </a:p>
        </p:txBody>
      </p:sp>
      <p:sp>
        <p:nvSpPr>
          <p:cNvPr id="421" name="Shape 421"/>
          <p:cNvSpPr/>
          <p:nvPr/>
        </p:nvSpPr>
        <p:spPr>
          <a:xfrm>
            <a:off x="4372731" y="1778278"/>
            <a:ext cx="977900" cy="977900"/>
          </a:xfrm>
          <a:prstGeom prst="rect">
            <a:avLst/>
          </a:prstGeom>
          <a:solidFill>
            <a:srgbClr val="00778B"/>
          </a:solidFill>
          <a:ln w="12700">
            <a:miter lim="400000"/>
          </a:ln>
        </p:spPr>
        <p:txBody>
          <a:bodyPr lIns="25400" tIns="25400" rIns="25400" bIns="25400" anchor="ctr"/>
          <a:lstStyle/>
          <a:p>
            <a:pPr defTabSz="292100">
              <a:defRPr sz="4000">
                <a:solidFill>
                  <a:srgbClr val="FFFFFF"/>
                </a:solidFill>
                <a:effectLst>
                  <a:outerShdw blurRad="38100" dist="12700" dir="5400000" rotWithShape="0">
                    <a:srgbClr val="000000">
                      <a:alpha val="50000"/>
                    </a:srgbClr>
                  </a:outerShdw>
                </a:effectLst>
              </a:defRPr>
            </a:pPr>
            <a:endParaRPr sz="2000">
              <a:solidFill>
                <a:srgbClr val="19A5BE"/>
              </a:solidFill>
              <a:effectLst>
                <a:outerShdw blurRad="38100" dist="12700" dir="5400000" rotWithShape="0">
                  <a:srgbClr val="000000">
                    <a:alpha val="50000"/>
                  </a:srgbClr>
                </a:outerShdw>
              </a:effectLst>
              <a:latin typeface="Arial Regular"/>
              <a:cs typeface="Arial" panose="020B0604020202020204" pitchFamily="34" charset="0"/>
            </a:endParaRPr>
          </a:p>
        </p:txBody>
      </p:sp>
      <p:sp>
        <p:nvSpPr>
          <p:cNvPr id="422" name="Shape 422"/>
          <p:cNvSpPr/>
          <p:nvPr/>
        </p:nvSpPr>
        <p:spPr>
          <a:xfrm>
            <a:off x="6741281" y="1784628"/>
            <a:ext cx="977900" cy="977900"/>
          </a:xfrm>
          <a:prstGeom prst="rect">
            <a:avLst/>
          </a:prstGeom>
          <a:solidFill>
            <a:srgbClr val="00778B"/>
          </a:solidFill>
          <a:ln w="12700">
            <a:miter lim="400000"/>
          </a:ln>
        </p:spPr>
        <p:txBody>
          <a:bodyPr lIns="25400" tIns="25400" rIns="25400" bIns="25400" anchor="ctr"/>
          <a:lstStyle/>
          <a:p>
            <a:pPr defTabSz="292100">
              <a:defRPr sz="4000">
                <a:solidFill>
                  <a:srgbClr val="FFFFFF"/>
                </a:solidFill>
                <a:effectLst>
                  <a:outerShdw blurRad="38100" dist="12700" dir="5400000" rotWithShape="0">
                    <a:srgbClr val="000000">
                      <a:alpha val="50000"/>
                    </a:srgbClr>
                  </a:outerShdw>
                </a:effectLst>
              </a:defRPr>
            </a:pPr>
            <a:endParaRPr sz="2000">
              <a:solidFill>
                <a:srgbClr val="19A5BE"/>
              </a:solidFill>
              <a:effectLst>
                <a:outerShdw blurRad="38100" dist="12700" dir="5400000" rotWithShape="0">
                  <a:srgbClr val="000000">
                    <a:alpha val="50000"/>
                  </a:srgbClr>
                </a:outerShdw>
              </a:effectLst>
              <a:latin typeface="Arial Regular"/>
              <a:cs typeface="Arial" panose="020B0604020202020204" pitchFamily="34" charset="0"/>
            </a:endParaRPr>
          </a:p>
        </p:txBody>
      </p:sp>
      <p:sp>
        <p:nvSpPr>
          <p:cNvPr id="423" name="Shape 423"/>
          <p:cNvSpPr/>
          <p:nvPr/>
        </p:nvSpPr>
        <p:spPr>
          <a:xfrm>
            <a:off x="4372731" y="3533411"/>
            <a:ext cx="977900" cy="977900"/>
          </a:xfrm>
          <a:prstGeom prst="rect">
            <a:avLst/>
          </a:prstGeom>
          <a:solidFill>
            <a:srgbClr val="00778B"/>
          </a:solidFill>
          <a:ln w="12700">
            <a:miter lim="400000"/>
          </a:ln>
        </p:spPr>
        <p:txBody>
          <a:bodyPr lIns="25400" tIns="25400" rIns="25400" bIns="25400" anchor="ctr"/>
          <a:lstStyle/>
          <a:p>
            <a:pPr defTabSz="292100">
              <a:defRPr sz="4000">
                <a:solidFill>
                  <a:srgbClr val="FFFFFF"/>
                </a:solidFill>
                <a:effectLst>
                  <a:outerShdw blurRad="38100" dist="12700" dir="5400000" rotWithShape="0">
                    <a:srgbClr val="000000">
                      <a:alpha val="50000"/>
                    </a:srgbClr>
                  </a:outerShdw>
                </a:effectLst>
              </a:defRPr>
            </a:pPr>
            <a:endParaRPr sz="2000">
              <a:solidFill>
                <a:srgbClr val="19A5BE"/>
              </a:solidFill>
              <a:effectLst>
                <a:outerShdw blurRad="38100" dist="12700" dir="5400000" rotWithShape="0">
                  <a:srgbClr val="000000">
                    <a:alpha val="50000"/>
                  </a:srgbClr>
                </a:outerShdw>
              </a:effectLst>
              <a:latin typeface="Arial Regular"/>
              <a:cs typeface="Arial" panose="020B0604020202020204" pitchFamily="34" charset="0"/>
            </a:endParaRPr>
          </a:p>
        </p:txBody>
      </p:sp>
      <p:sp>
        <p:nvSpPr>
          <p:cNvPr id="424" name="Shape 424"/>
          <p:cNvSpPr/>
          <p:nvPr/>
        </p:nvSpPr>
        <p:spPr>
          <a:xfrm>
            <a:off x="6741281" y="3539761"/>
            <a:ext cx="977900" cy="977900"/>
          </a:xfrm>
          <a:prstGeom prst="rect">
            <a:avLst/>
          </a:prstGeom>
          <a:solidFill>
            <a:srgbClr val="00778B"/>
          </a:solidFill>
          <a:ln w="12700">
            <a:miter lim="400000"/>
          </a:ln>
        </p:spPr>
        <p:txBody>
          <a:bodyPr lIns="25400" tIns="25400" rIns="25400" bIns="25400" anchor="ctr"/>
          <a:lstStyle/>
          <a:p>
            <a:pPr defTabSz="292100">
              <a:defRPr sz="4000">
                <a:solidFill>
                  <a:srgbClr val="FFFFFF"/>
                </a:solidFill>
                <a:effectLst>
                  <a:outerShdw blurRad="38100" dist="12700" dir="5400000" rotWithShape="0">
                    <a:srgbClr val="000000">
                      <a:alpha val="50000"/>
                    </a:srgbClr>
                  </a:outerShdw>
                </a:effectLst>
              </a:defRPr>
            </a:pPr>
            <a:endParaRPr sz="2000">
              <a:solidFill>
                <a:srgbClr val="19A5BE"/>
              </a:solidFill>
              <a:effectLst>
                <a:outerShdw blurRad="38100" dist="12700" dir="5400000" rotWithShape="0">
                  <a:srgbClr val="000000">
                    <a:alpha val="50000"/>
                  </a:srgbClr>
                </a:outerShdw>
              </a:effectLst>
              <a:latin typeface="Arial Regular"/>
              <a:cs typeface="Arial" panose="020B0604020202020204" pitchFamily="34" charset="0"/>
            </a:endParaRPr>
          </a:p>
        </p:txBody>
      </p:sp>
      <p:sp>
        <p:nvSpPr>
          <p:cNvPr id="425" name="Shape 425"/>
          <p:cNvSpPr/>
          <p:nvPr/>
        </p:nvSpPr>
        <p:spPr>
          <a:xfrm>
            <a:off x="4372731" y="3144794"/>
            <a:ext cx="3337682" cy="0"/>
          </a:xfrm>
          <a:prstGeom prst="line">
            <a:avLst/>
          </a:prstGeom>
          <a:ln w="38100">
            <a:solidFill>
              <a:schemeClr val="tx1">
                <a:lumMod val="65000"/>
                <a:lumOff val="35000"/>
              </a:schemeClr>
            </a:solidFill>
            <a:custDash>
              <a:ds d="200000" sp="200000"/>
            </a:custDash>
            <a:miter lim="400000"/>
          </a:ln>
        </p:spPr>
        <p:txBody>
          <a:bodyPr lIns="25400" tIns="25400" rIns="25400" bIns="25400" anchor="ctr"/>
          <a:lstStyle/>
          <a:p>
            <a:pPr algn="l" defTabSz="228600">
              <a:defRPr sz="1200">
                <a:latin typeface="Helvetica"/>
                <a:ea typeface="Helvetica"/>
                <a:cs typeface="Helvetica"/>
                <a:sym typeface="Helvetica"/>
              </a:defRPr>
            </a:pPr>
            <a:endParaRPr sz="600">
              <a:solidFill>
                <a:srgbClr val="323C40"/>
              </a:solidFill>
              <a:latin typeface="Arial Regular"/>
              <a:sym typeface="Helvetica"/>
            </a:endParaRPr>
          </a:p>
        </p:txBody>
      </p:sp>
      <p:sp>
        <p:nvSpPr>
          <p:cNvPr id="426" name="Shape 426"/>
          <p:cNvSpPr/>
          <p:nvPr/>
        </p:nvSpPr>
        <p:spPr>
          <a:xfrm>
            <a:off x="6075450" y="1784628"/>
            <a:ext cx="20550" cy="4665589"/>
          </a:xfrm>
          <a:prstGeom prst="line">
            <a:avLst/>
          </a:prstGeom>
          <a:ln w="38100">
            <a:solidFill>
              <a:schemeClr val="tx1">
                <a:lumMod val="65000"/>
                <a:lumOff val="35000"/>
              </a:schemeClr>
            </a:solidFill>
            <a:custDash>
              <a:ds d="200000" sp="200000"/>
            </a:custDash>
            <a:miter lim="400000"/>
          </a:ln>
        </p:spPr>
        <p:txBody>
          <a:bodyPr lIns="25400" tIns="25400" rIns="25400" bIns="25400" anchor="ctr"/>
          <a:lstStyle/>
          <a:p>
            <a:pPr algn="l" defTabSz="228600">
              <a:defRPr sz="1200">
                <a:latin typeface="Helvetica"/>
                <a:ea typeface="Helvetica"/>
                <a:cs typeface="Helvetica"/>
                <a:sym typeface="Helvetica"/>
              </a:defRPr>
            </a:pPr>
            <a:endParaRPr sz="600">
              <a:solidFill>
                <a:srgbClr val="323C40"/>
              </a:solidFill>
              <a:latin typeface="Arial Regular"/>
              <a:sym typeface="Helvetica"/>
            </a:endParaRPr>
          </a:p>
        </p:txBody>
      </p:sp>
      <p:sp>
        <p:nvSpPr>
          <p:cNvPr id="427" name="Shape 427"/>
          <p:cNvSpPr/>
          <p:nvPr/>
        </p:nvSpPr>
        <p:spPr>
          <a:xfrm>
            <a:off x="4570943" y="1993504"/>
            <a:ext cx="577851"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defTabSz="914400">
              <a:defRPr sz="7200" cap="all" spc="863">
                <a:solidFill>
                  <a:srgbClr val="323C40"/>
                </a:solidFill>
                <a:latin typeface="Montserrat Bold"/>
                <a:ea typeface="Montserrat Bold"/>
                <a:cs typeface="Montserrat Bold"/>
                <a:sym typeface="Montserrat Bold"/>
              </a:defRPr>
            </a:lvl1pPr>
          </a:lstStyle>
          <a:p>
            <a:pPr defTabSz="457200">
              <a:defRPr/>
            </a:pPr>
            <a:r>
              <a:rPr sz="3600" b="1" spc="432">
                <a:solidFill>
                  <a:schemeClr val="bg1"/>
                </a:solidFill>
                <a:latin typeface="Arial Black" panose="020B0604020202020204" pitchFamily="34" charset="0"/>
                <a:cs typeface="Arial Black" panose="020B0604020202020204" pitchFamily="34" charset="0"/>
              </a:rPr>
              <a:t>P</a:t>
            </a:r>
          </a:p>
        </p:txBody>
      </p:sp>
      <p:sp>
        <p:nvSpPr>
          <p:cNvPr id="428" name="Shape 428"/>
          <p:cNvSpPr/>
          <p:nvPr/>
        </p:nvSpPr>
        <p:spPr>
          <a:xfrm>
            <a:off x="6939493" y="1993504"/>
            <a:ext cx="577851"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defTabSz="914400">
              <a:defRPr sz="7200" cap="all" spc="863">
                <a:solidFill>
                  <a:srgbClr val="323C40"/>
                </a:solidFill>
                <a:latin typeface="Montserrat Bold"/>
                <a:ea typeface="Montserrat Bold"/>
                <a:cs typeface="Montserrat Bold"/>
                <a:sym typeface="Montserrat Bold"/>
              </a:defRPr>
            </a:lvl1pPr>
          </a:lstStyle>
          <a:p>
            <a:pPr defTabSz="457200">
              <a:defRPr/>
            </a:pPr>
            <a:r>
              <a:rPr lang="en-US" sz="3600" b="1" spc="432">
                <a:solidFill>
                  <a:schemeClr val="bg1"/>
                </a:solidFill>
                <a:latin typeface="Arial Black" panose="020B0604020202020204" pitchFamily="34" charset="0"/>
                <a:cs typeface="Arial Black" panose="020B0604020202020204" pitchFamily="34" charset="0"/>
              </a:rPr>
              <a:t>E</a:t>
            </a:r>
            <a:endParaRPr sz="3600" b="1" spc="432">
              <a:solidFill>
                <a:schemeClr val="bg1"/>
              </a:solidFill>
              <a:latin typeface="Arial Black" panose="020B0604020202020204" pitchFamily="34" charset="0"/>
              <a:cs typeface="Arial Black" panose="020B0604020202020204" pitchFamily="34" charset="0"/>
            </a:endParaRPr>
          </a:p>
        </p:txBody>
      </p:sp>
      <p:sp>
        <p:nvSpPr>
          <p:cNvPr id="429" name="Shape 429"/>
          <p:cNvSpPr/>
          <p:nvPr/>
        </p:nvSpPr>
        <p:spPr>
          <a:xfrm>
            <a:off x="4570943" y="3735937"/>
            <a:ext cx="577851"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defTabSz="914400">
              <a:defRPr sz="7200" cap="all" spc="863">
                <a:solidFill>
                  <a:srgbClr val="323C40"/>
                </a:solidFill>
                <a:latin typeface="Montserrat Bold"/>
                <a:ea typeface="Montserrat Bold"/>
                <a:cs typeface="Montserrat Bold"/>
                <a:sym typeface="Montserrat Bold"/>
              </a:defRPr>
            </a:lvl1pPr>
          </a:lstStyle>
          <a:p>
            <a:pPr defTabSz="457200">
              <a:defRPr/>
            </a:pPr>
            <a:r>
              <a:rPr sz="3600" b="1" spc="432">
                <a:solidFill>
                  <a:schemeClr val="bg1"/>
                </a:solidFill>
                <a:latin typeface="Arial Black" panose="020B0604020202020204" pitchFamily="34" charset="0"/>
                <a:cs typeface="Arial Black" panose="020B0604020202020204" pitchFamily="34" charset="0"/>
              </a:rPr>
              <a:t>S</a:t>
            </a:r>
          </a:p>
        </p:txBody>
      </p:sp>
      <p:sp>
        <p:nvSpPr>
          <p:cNvPr id="430" name="Shape 430"/>
          <p:cNvSpPr/>
          <p:nvPr/>
        </p:nvSpPr>
        <p:spPr>
          <a:xfrm>
            <a:off x="6958543" y="3748637"/>
            <a:ext cx="577851"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defTabSz="914400">
              <a:defRPr sz="7200" cap="all" spc="863">
                <a:solidFill>
                  <a:srgbClr val="323C40"/>
                </a:solidFill>
                <a:latin typeface="Montserrat Bold"/>
                <a:ea typeface="Montserrat Bold"/>
                <a:cs typeface="Montserrat Bold"/>
                <a:sym typeface="Montserrat Bold"/>
              </a:defRPr>
            </a:lvl1pPr>
          </a:lstStyle>
          <a:p>
            <a:pPr defTabSz="457200">
              <a:defRPr/>
            </a:pPr>
            <a:r>
              <a:rPr sz="3600" b="1" spc="432">
                <a:solidFill>
                  <a:schemeClr val="bg1"/>
                </a:solidFill>
                <a:latin typeface="Arial Black" panose="020B0604020202020204" pitchFamily="34" charset="0"/>
                <a:cs typeface="Arial Black" panose="020B0604020202020204" pitchFamily="34" charset="0"/>
              </a:rPr>
              <a:t>T</a:t>
            </a:r>
          </a:p>
        </p:txBody>
      </p:sp>
      <p:sp>
        <p:nvSpPr>
          <p:cNvPr id="23" name="Shape 414">
            <a:extLst>
              <a:ext uri="{FF2B5EF4-FFF2-40B4-BE49-F238E27FC236}">
                <a16:creationId xmlns:a16="http://schemas.microsoft.com/office/drawing/2014/main" id="{14938FB0-B43C-C74D-9F3A-5A11611E7058}"/>
              </a:ext>
            </a:extLst>
          </p:cNvPr>
          <p:cNvSpPr/>
          <p:nvPr/>
        </p:nvSpPr>
        <p:spPr>
          <a:xfrm>
            <a:off x="502864" y="3285761"/>
            <a:ext cx="3549651" cy="1225550"/>
          </a:xfrm>
          <a:prstGeom prst="rect">
            <a:avLst/>
          </a:prstGeom>
          <a:ln w="12700"/>
          <a:extLst>
            <a:ext uri="{C572A759-6A51-4108-AA02-DFA0A04FC94B}">
              <ma14:wrappingTextBoxFlag xmlns="" xmlns:ma14="http://schemas.microsoft.com/office/mac/drawingml/2011/main" val="1"/>
            </a:ext>
          </a:extLst>
        </p:spPr>
        <p:txBody>
          <a:bodyPr lIns="0" tIns="0" rIns="0" bIns="0" anchor="t"/>
          <a:lstStyle>
            <a:lvl1pPr algn="r" defTabSz="952500">
              <a:lnSpc>
                <a:spcPct val="130000"/>
              </a:lnSpc>
              <a:buClr>
                <a:srgbClr val="E9F6FA"/>
              </a:buClr>
              <a:buFont typeface="Helvetica Neue UltraLight"/>
              <a:defRPr sz="3000">
                <a:solidFill>
                  <a:srgbClr val="323C40"/>
                </a:solidFill>
                <a:uFill>
                  <a:solidFill>
                    <a:srgbClr val="323C40"/>
                  </a:solidFill>
                </a:uFill>
                <a:latin typeface="Helvetica Neue"/>
                <a:ea typeface="Helvetica Neue"/>
                <a:cs typeface="Helvetica Neue"/>
                <a:sym typeface="Helvetica Neue"/>
              </a:defRPr>
            </a:lvl1pPr>
          </a:lstStyle>
          <a:p>
            <a:pPr lvl="0">
              <a:lnSpc>
                <a:spcPct val="114000"/>
              </a:lnSpc>
              <a:spcAft>
                <a:spcPts val="400"/>
              </a:spcAft>
              <a:defRPr sz="1800" b="0">
                <a:solidFill>
                  <a:srgbClr val="53585F"/>
                </a:solidFill>
                <a:latin typeface="Roboto Light"/>
                <a:ea typeface="Roboto Light"/>
                <a:cs typeface="Roboto Light"/>
                <a:sym typeface="Roboto Light"/>
              </a:defRPr>
            </a:pPr>
            <a:r>
              <a:rPr lang="en-US" sz="2000" b="1" dirty="0">
                <a:solidFill>
                  <a:srgbClr val="595959"/>
                </a:solidFill>
                <a:latin typeface="Arial"/>
                <a:ea typeface="Open Sans Extrabold"/>
                <a:cs typeface="Arial"/>
                <a:sym typeface="Roboto Light"/>
              </a:rPr>
              <a:t>Social Trends</a:t>
            </a:r>
            <a:endParaRPr lang="en-US" sz="2000" b="1" dirty="0">
              <a:solidFill>
                <a:srgbClr val="595959"/>
              </a:solidFill>
              <a:latin typeface="Arial"/>
              <a:ea typeface="Open Sans Extrabold"/>
              <a:cs typeface="Arial"/>
            </a:endParaRPr>
          </a:p>
          <a:p>
            <a:pPr algn="l">
              <a:defRPr sz="1800" b="0">
                <a:solidFill>
                  <a:srgbClr val="53585F"/>
                </a:solidFill>
                <a:latin typeface="Roboto Light"/>
                <a:ea typeface="Roboto Light"/>
                <a:cs typeface="Roboto Light"/>
                <a:sym typeface="Roboto Light"/>
              </a:defRPr>
            </a:pPr>
            <a:r>
              <a:rPr lang="en-US" sz="1100" dirty="0">
                <a:solidFill>
                  <a:srgbClr val="0D0D0D"/>
                </a:solidFill>
                <a:latin typeface="Arial"/>
                <a:ea typeface="Open Sans Light"/>
                <a:cs typeface="Arial"/>
                <a:sym typeface="Roboto Light"/>
              </a:rPr>
              <a:t>1. The evolving landscape of student engagement with higher education, including the rise of online learning. 2. Sociocultural trends influencing the need for integrity and ethical leadership training.</a:t>
            </a:r>
            <a:endParaRPr lang="en-US" sz="1100" dirty="0">
              <a:latin typeface="Arial"/>
              <a:ea typeface="Open Sans Light"/>
              <a:cs typeface="Arial"/>
            </a:endParaRPr>
          </a:p>
          <a:p>
            <a:pPr algn="l">
              <a:lnSpc>
                <a:spcPct val="113999"/>
              </a:lnSpc>
              <a:spcAft>
                <a:spcPts val="400"/>
              </a:spcAft>
              <a:defRPr sz="1800" b="0">
                <a:solidFill>
                  <a:srgbClr val="53585F"/>
                </a:solidFill>
                <a:latin typeface="Roboto Light"/>
                <a:ea typeface="Roboto Light"/>
                <a:cs typeface="Roboto Light"/>
                <a:sym typeface="Roboto Light"/>
              </a:defRPr>
            </a:pPr>
            <a:endParaRPr lang="en-US" sz="1200" dirty="0">
              <a:solidFill>
                <a:srgbClr val="000000"/>
              </a:solidFill>
              <a:latin typeface="Arial" panose="020B0604020202020204" pitchFamily="34" charset="0"/>
              <a:ea typeface="Open Sans Light"/>
              <a:cs typeface="Arial" panose="020B0604020202020204" pitchFamily="34" charset="0"/>
            </a:endParaRPr>
          </a:p>
          <a:p>
            <a:pPr lvl="0">
              <a:lnSpc>
                <a:spcPct val="114000"/>
              </a:lnSpc>
              <a:spcAft>
                <a:spcPts val="400"/>
              </a:spcAft>
              <a:defRPr sz="1800" b="0">
                <a:solidFill>
                  <a:srgbClr val="53585F"/>
                </a:solidFill>
                <a:latin typeface="Roboto Light"/>
                <a:ea typeface="Roboto Light"/>
                <a:cs typeface="Roboto Light"/>
                <a:sym typeface="Roboto Light"/>
              </a:defRPr>
            </a:pPr>
            <a:endParaRPr lang="en-US" sz="1400" b="1" dirty="0">
              <a:solidFill>
                <a:srgbClr val="000000">
                  <a:lumMod val="65000"/>
                  <a:lumOff val="35000"/>
                </a:srgbClr>
              </a:solidFill>
              <a:latin typeface="Arial" panose="020B0604020202020204" pitchFamily="34" charset="0"/>
              <a:ea typeface="Open Sans Extrabold" panose="020B0606030504020204" pitchFamily="34" charset="0"/>
              <a:cs typeface="Arial" panose="020B0604020202020204" pitchFamily="34" charset="0"/>
              <a:sym typeface="Roboto Light"/>
            </a:endParaRPr>
          </a:p>
        </p:txBody>
      </p:sp>
      <p:sp>
        <p:nvSpPr>
          <p:cNvPr id="24" name="Shape 414">
            <a:extLst>
              <a:ext uri="{FF2B5EF4-FFF2-40B4-BE49-F238E27FC236}">
                <a16:creationId xmlns:a16="http://schemas.microsoft.com/office/drawing/2014/main" id="{06579C3E-B090-BE42-A166-B25AFDA6F6DF}"/>
              </a:ext>
            </a:extLst>
          </p:cNvPr>
          <p:cNvSpPr/>
          <p:nvPr/>
        </p:nvSpPr>
        <p:spPr>
          <a:xfrm>
            <a:off x="8083729" y="1530628"/>
            <a:ext cx="3549651" cy="1225550"/>
          </a:xfrm>
          <a:prstGeom prst="rect">
            <a:avLst/>
          </a:prstGeom>
          <a:ln w="12700"/>
          <a:extLst>
            <a:ext uri="{C572A759-6A51-4108-AA02-DFA0A04FC94B}">
              <ma14:wrappingTextBoxFlag xmlns="" xmlns:ma14="http://schemas.microsoft.com/office/mac/drawingml/2011/main" val="1"/>
            </a:ext>
          </a:extLst>
        </p:spPr>
        <p:txBody>
          <a:bodyPr lIns="0" tIns="0" rIns="0" bIns="0" anchor="t"/>
          <a:lstStyle>
            <a:lvl1pPr algn="r" defTabSz="952500">
              <a:lnSpc>
                <a:spcPct val="130000"/>
              </a:lnSpc>
              <a:buClr>
                <a:srgbClr val="E9F6FA"/>
              </a:buClr>
              <a:buFont typeface="Helvetica Neue UltraLight"/>
              <a:defRPr sz="3000">
                <a:solidFill>
                  <a:srgbClr val="323C40"/>
                </a:solidFill>
                <a:uFill>
                  <a:solidFill>
                    <a:srgbClr val="323C40"/>
                  </a:solidFill>
                </a:uFill>
                <a:latin typeface="Helvetica Neue"/>
                <a:ea typeface="Helvetica Neue"/>
                <a:cs typeface="Helvetica Neue"/>
                <a:sym typeface="Helvetica Neue"/>
              </a:defRPr>
            </a:lvl1pPr>
          </a:lstStyle>
          <a:p>
            <a:pPr lvl="0" algn="l">
              <a:lnSpc>
                <a:spcPct val="114000"/>
              </a:lnSpc>
              <a:spcAft>
                <a:spcPts val="400"/>
              </a:spcAft>
              <a:defRPr sz="1800" b="0">
                <a:solidFill>
                  <a:srgbClr val="53585F"/>
                </a:solidFill>
                <a:latin typeface="Roboto Light"/>
                <a:ea typeface="Roboto Light"/>
                <a:cs typeface="Roboto Light"/>
                <a:sym typeface="Roboto Light"/>
              </a:defRPr>
            </a:pPr>
            <a:r>
              <a:rPr lang="en-US" sz="2000" b="1" dirty="0">
                <a:solidFill>
                  <a:srgbClr val="595959"/>
                </a:solidFill>
                <a:latin typeface="Arial"/>
                <a:ea typeface="Open Sans Extrabold"/>
                <a:cs typeface="Arial"/>
                <a:sym typeface="Roboto Light"/>
              </a:rPr>
              <a:t>Economic Trends</a:t>
            </a:r>
            <a:endParaRPr lang="en-US" sz="2000" b="1" dirty="0">
              <a:solidFill>
                <a:srgbClr val="595959"/>
              </a:solidFill>
              <a:latin typeface="Arial"/>
              <a:ea typeface="Open Sans Extrabold"/>
              <a:cs typeface="Arial"/>
            </a:endParaRPr>
          </a:p>
          <a:p>
            <a:pPr algn="l">
              <a:defRPr sz="1800" b="0">
                <a:solidFill>
                  <a:srgbClr val="53585F"/>
                </a:solidFill>
                <a:latin typeface="Roboto Light"/>
                <a:ea typeface="Roboto Light"/>
                <a:cs typeface="Roboto Light"/>
                <a:sym typeface="Roboto Light"/>
              </a:defRPr>
            </a:pPr>
            <a:r>
              <a:rPr lang="en-US" sz="1100" dirty="0">
                <a:solidFill>
                  <a:srgbClr val="0D0D0D"/>
                </a:solidFill>
                <a:latin typeface="Arial"/>
                <a:ea typeface="Open Sans Light"/>
                <a:cs typeface="Arial"/>
                <a:sym typeface="Roboto Light"/>
              </a:rPr>
              <a:t>1. Changing funding models for higher education leading to increased costs and potential accessibility issues. 2. The necessity for health care organizations to adapt to the evolving economic landscape of health care delivery.</a:t>
            </a:r>
            <a:endParaRPr lang="en-US" sz="1100" dirty="0">
              <a:latin typeface="Arial"/>
              <a:ea typeface="Open Sans Light"/>
              <a:cs typeface="Arial"/>
            </a:endParaRPr>
          </a:p>
          <a:p>
            <a:pPr algn="l">
              <a:lnSpc>
                <a:spcPct val="113999"/>
              </a:lnSpc>
              <a:spcAft>
                <a:spcPts val="400"/>
              </a:spcAft>
              <a:defRPr sz="1800" b="0">
                <a:solidFill>
                  <a:srgbClr val="53585F"/>
                </a:solidFill>
                <a:latin typeface="Roboto Light"/>
                <a:ea typeface="Roboto Light"/>
                <a:cs typeface="Roboto Light"/>
                <a:sym typeface="Roboto Light"/>
              </a:defRPr>
            </a:pPr>
            <a:endParaRPr lang="en-US" sz="1200" dirty="0">
              <a:solidFill>
                <a:srgbClr val="000000"/>
              </a:solidFill>
              <a:latin typeface="Arial" panose="020B0604020202020204" pitchFamily="34" charset="0"/>
              <a:ea typeface="Open Sans Light"/>
              <a:cs typeface="Arial" panose="020B0604020202020204" pitchFamily="34" charset="0"/>
            </a:endParaRPr>
          </a:p>
          <a:p>
            <a:pPr lvl="0" algn="l">
              <a:lnSpc>
                <a:spcPct val="114000"/>
              </a:lnSpc>
              <a:spcAft>
                <a:spcPts val="400"/>
              </a:spcAft>
              <a:defRPr sz="1800" b="0">
                <a:solidFill>
                  <a:srgbClr val="53585F"/>
                </a:solidFill>
                <a:latin typeface="Roboto Light"/>
                <a:ea typeface="Roboto Light"/>
                <a:cs typeface="Roboto Light"/>
                <a:sym typeface="Roboto Light"/>
              </a:defRPr>
            </a:pPr>
            <a:endParaRPr lang="en-US" sz="1200" b="1" dirty="0">
              <a:solidFill>
                <a:srgbClr val="000000"/>
              </a:solidFill>
              <a:latin typeface="Arial" panose="020B0604020202020204" pitchFamily="34" charset="0"/>
              <a:ea typeface="Open Sans Extrabold" panose="020B0606030504020204" pitchFamily="34" charset="0"/>
              <a:cs typeface="Arial" panose="020B0604020202020204" pitchFamily="34" charset="0"/>
            </a:endParaRPr>
          </a:p>
        </p:txBody>
      </p:sp>
      <p:sp>
        <p:nvSpPr>
          <p:cNvPr id="25" name="Shape 414">
            <a:extLst>
              <a:ext uri="{FF2B5EF4-FFF2-40B4-BE49-F238E27FC236}">
                <a16:creationId xmlns:a16="http://schemas.microsoft.com/office/drawing/2014/main" id="{EA10C37E-FF97-8345-95BA-3472D0BB3801}"/>
              </a:ext>
            </a:extLst>
          </p:cNvPr>
          <p:cNvSpPr/>
          <p:nvPr/>
        </p:nvSpPr>
        <p:spPr>
          <a:xfrm>
            <a:off x="8083728" y="3285761"/>
            <a:ext cx="3549651" cy="1225550"/>
          </a:xfrm>
          <a:prstGeom prst="rect">
            <a:avLst/>
          </a:prstGeom>
          <a:ln w="12700"/>
          <a:extLst>
            <a:ext uri="{C572A759-6A51-4108-AA02-DFA0A04FC94B}">
              <ma14:wrappingTextBoxFlag xmlns="" xmlns:ma14="http://schemas.microsoft.com/office/mac/drawingml/2011/main" val="1"/>
            </a:ext>
          </a:extLst>
        </p:spPr>
        <p:txBody>
          <a:bodyPr lIns="0" tIns="0" rIns="0" bIns="0" anchor="t"/>
          <a:lstStyle>
            <a:lvl1pPr algn="r" defTabSz="952500">
              <a:lnSpc>
                <a:spcPct val="130000"/>
              </a:lnSpc>
              <a:buClr>
                <a:srgbClr val="E9F6FA"/>
              </a:buClr>
              <a:buFont typeface="Helvetica Neue UltraLight"/>
              <a:defRPr sz="3000">
                <a:solidFill>
                  <a:srgbClr val="323C40"/>
                </a:solidFill>
                <a:uFill>
                  <a:solidFill>
                    <a:srgbClr val="323C40"/>
                  </a:solidFill>
                </a:uFill>
                <a:latin typeface="Helvetica Neue"/>
                <a:ea typeface="Helvetica Neue"/>
                <a:cs typeface="Helvetica Neue"/>
                <a:sym typeface="Helvetica Neue"/>
              </a:defRPr>
            </a:lvl1pPr>
          </a:lstStyle>
          <a:p>
            <a:pPr lvl="0" algn="l">
              <a:lnSpc>
                <a:spcPct val="114000"/>
              </a:lnSpc>
              <a:spcAft>
                <a:spcPts val="400"/>
              </a:spcAft>
              <a:defRPr sz="1800" b="0">
                <a:solidFill>
                  <a:srgbClr val="53585F"/>
                </a:solidFill>
                <a:latin typeface="Roboto Light"/>
                <a:ea typeface="Roboto Light"/>
                <a:cs typeface="Roboto Light"/>
                <a:sym typeface="Roboto Light"/>
              </a:defRPr>
            </a:pPr>
            <a:r>
              <a:rPr lang="en-US" sz="2000" b="1">
                <a:solidFill>
                  <a:srgbClr val="595959"/>
                </a:solidFill>
                <a:latin typeface="Arial"/>
                <a:ea typeface="Open Sans Extrabold"/>
                <a:cs typeface="Arial"/>
                <a:sym typeface="Roboto Light"/>
              </a:rPr>
              <a:t>Technological Trends</a:t>
            </a:r>
            <a:endParaRPr lang="en-US" sz="2000" b="1">
              <a:solidFill>
                <a:srgbClr val="595959"/>
              </a:solidFill>
              <a:latin typeface="Arial"/>
              <a:ea typeface="Open Sans Extrabold"/>
              <a:cs typeface="Arial"/>
            </a:endParaRPr>
          </a:p>
          <a:p>
            <a:pPr algn="l">
              <a:defRPr sz="1800" b="0">
                <a:solidFill>
                  <a:srgbClr val="53585F"/>
                </a:solidFill>
                <a:latin typeface="Roboto Light"/>
                <a:ea typeface="Roboto Light"/>
                <a:cs typeface="Roboto Light"/>
                <a:sym typeface="Roboto Light"/>
              </a:defRPr>
            </a:pPr>
            <a:r>
              <a:rPr lang="en-US" sz="1100">
                <a:solidFill>
                  <a:srgbClr val="0D0D0D"/>
                </a:solidFill>
                <a:latin typeface="Arial"/>
                <a:ea typeface="Open Sans Extrabold"/>
                <a:cs typeface="Arial"/>
              </a:rPr>
              <a:t>1. Utilization of AI and other technologies to enhance departmental processes and compliance. 2. The transformative potential of technology in education and healthcare, with an emphasis on using AI responsibly.</a:t>
            </a:r>
            <a:endParaRPr lang="en-US" sz="1100">
              <a:latin typeface="Arial"/>
              <a:ea typeface="Open Sans Extrabold"/>
              <a:cs typeface="Arial"/>
            </a:endParaRPr>
          </a:p>
          <a:p>
            <a:pPr algn="l">
              <a:lnSpc>
                <a:spcPct val="113999"/>
              </a:lnSpc>
              <a:spcAft>
                <a:spcPts val="400"/>
              </a:spcAft>
              <a:defRPr sz="1800" b="0">
                <a:solidFill>
                  <a:srgbClr val="53585F"/>
                </a:solidFill>
                <a:latin typeface="Roboto Light"/>
                <a:ea typeface="Roboto Light"/>
                <a:cs typeface="Roboto Light"/>
                <a:sym typeface="Roboto Light"/>
              </a:defRPr>
            </a:pPr>
            <a:endParaRPr lang="en-US" sz="1200" b="1">
              <a:solidFill>
                <a:srgbClr val="000000"/>
              </a:solidFill>
              <a:latin typeface="Arial" panose="020B0604020202020204" pitchFamily="34" charset="0"/>
              <a:ea typeface="Open Sans Extrabold" panose="020B0606030504020204" pitchFamily="34" charset="0"/>
              <a:cs typeface="Arial" panose="020B0604020202020204" pitchFamily="34" charset="0"/>
            </a:endParaRPr>
          </a:p>
        </p:txBody>
      </p:sp>
      <p:sp>
        <p:nvSpPr>
          <p:cNvPr id="2" name="Title 1">
            <a:extLst>
              <a:ext uri="{FF2B5EF4-FFF2-40B4-BE49-F238E27FC236}">
                <a16:creationId xmlns:a16="http://schemas.microsoft.com/office/drawing/2014/main" id="{A36C8F06-89E4-1541-A867-43A5ED9412DB}"/>
              </a:ext>
            </a:extLst>
          </p:cNvPr>
          <p:cNvSpPr>
            <a:spLocks noGrp="1"/>
          </p:cNvSpPr>
          <p:nvPr>
            <p:ph type="title"/>
          </p:nvPr>
        </p:nvSpPr>
        <p:spPr>
          <a:xfrm>
            <a:off x="536854" y="151542"/>
            <a:ext cx="9670771" cy="670092"/>
          </a:xfrm>
        </p:spPr>
        <p:txBody>
          <a:bodyPr/>
          <a:lstStyle/>
          <a:p>
            <a:r>
              <a:rPr lang="en-US" dirty="0">
                <a:solidFill>
                  <a:srgbClr val="00778B"/>
                </a:solidFill>
              </a:rPr>
              <a:t>Mega Trends</a:t>
            </a:r>
          </a:p>
        </p:txBody>
      </p:sp>
      <p:sp>
        <p:nvSpPr>
          <p:cNvPr id="3" name="Text Placeholder 2">
            <a:extLst>
              <a:ext uri="{FF2B5EF4-FFF2-40B4-BE49-F238E27FC236}">
                <a16:creationId xmlns:a16="http://schemas.microsoft.com/office/drawing/2014/main" id="{47959767-DB8E-344C-8824-8B1B55BC3FA0}"/>
              </a:ext>
            </a:extLst>
          </p:cNvPr>
          <p:cNvSpPr>
            <a:spLocks noGrp="1"/>
          </p:cNvSpPr>
          <p:nvPr>
            <p:ph type="body" sz="quarter" idx="10"/>
          </p:nvPr>
        </p:nvSpPr>
        <p:spPr/>
        <p:txBody>
          <a:bodyPr lIns="91440" tIns="45720" rIns="91440" bIns="45720" anchor="t"/>
          <a:lstStyle/>
          <a:p>
            <a:r>
              <a:rPr lang="en-US" sz="1200" b="0" dirty="0">
                <a:latin typeface="Arial"/>
                <a:cs typeface="Arial"/>
              </a:rPr>
              <a:t>This PESTLE analysis offers a strategic overview of external factors affecting the organization's integrity program and its wider goals, particularly in terms of enhancing engagement with customer groups and preparing health care leaders for the future.</a:t>
            </a:r>
            <a:endParaRPr lang="en-US" dirty="0">
              <a:latin typeface="Arial"/>
              <a:cs typeface="Arial"/>
            </a:endParaRPr>
          </a:p>
        </p:txBody>
      </p:sp>
      <p:sp>
        <p:nvSpPr>
          <p:cNvPr id="18" name="Shape 423">
            <a:extLst>
              <a:ext uri="{FF2B5EF4-FFF2-40B4-BE49-F238E27FC236}">
                <a16:creationId xmlns:a16="http://schemas.microsoft.com/office/drawing/2014/main" id="{FB0D1537-6B05-A549-B8AD-F8B145648798}"/>
              </a:ext>
            </a:extLst>
          </p:cNvPr>
          <p:cNvSpPr/>
          <p:nvPr/>
        </p:nvSpPr>
        <p:spPr>
          <a:xfrm>
            <a:off x="4372731" y="5109598"/>
            <a:ext cx="977900" cy="977900"/>
          </a:xfrm>
          <a:prstGeom prst="rect">
            <a:avLst/>
          </a:prstGeom>
          <a:solidFill>
            <a:srgbClr val="00778B"/>
          </a:solidFill>
          <a:ln w="12700">
            <a:miter lim="400000"/>
          </a:ln>
        </p:spPr>
        <p:txBody>
          <a:bodyPr lIns="25400" tIns="25400" rIns="25400" bIns="25400" anchor="ctr"/>
          <a:lstStyle/>
          <a:p>
            <a:pPr defTabSz="292100">
              <a:defRPr sz="4000">
                <a:solidFill>
                  <a:srgbClr val="FFFFFF"/>
                </a:solidFill>
                <a:effectLst>
                  <a:outerShdw blurRad="38100" dist="12700" dir="5400000" rotWithShape="0">
                    <a:srgbClr val="000000">
                      <a:alpha val="50000"/>
                    </a:srgbClr>
                  </a:outerShdw>
                </a:effectLst>
              </a:defRPr>
            </a:pPr>
            <a:endParaRPr sz="2000">
              <a:solidFill>
                <a:srgbClr val="19A5BE"/>
              </a:solidFill>
              <a:effectLst>
                <a:outerShdw blurRad="38100" dist="12700" dir="5400000" rotWithShape="0">
                  <a:srgbClr val="000000">
                    <a:alpha val="50000"/>
                  </a:srgbClr>
                </a:outerShdw>
              </a:effectLst>
              <a:latin typeface="Arial Regular"/>
              <a:cs typeface="Arial" panose="020B0604020202020204" pitchFamily="34" charset="0"/>
            </a:endParaRPr>
          </a:p>
        </p:txBody>
      </p:sp>
      <p:sp>
        <p:nvSpPr>
          <p:cNvPr id="19" name="Shape 424">
            <a:extLst>
              <a:ext uri="{FF2B5EF4-FFF2-40B4-BE49-F238E27FC236}">
                <a16:creationId xmlns:a16="http://schemas.microsoft.com/office/drawing/2014/main" id="{3B668AAE-E8F3-674A-8C54-14D0C172DA84}"/>
              </a:ext>
            </a:extLst>
          </p:cNvPr>
          <p:cNvSpPr/>
          <p:nvPr/>
        </p:nvSpPr>
        <p:spPr>
          <a:xfrm>
            <a:off x="6741281" y="5115948"/>
            <a:ext cx="977900" cy="977900"/>
          </a:xfrm>
          <a:prstGeom prst="rect">
            <a:avLst/>
          </a:prstGeom>
          <a:solidFill>
            <a:srgbClr val="00778B"/>
          </a:solidFill>
          <a:ln w="12700">
            <a:miter lim="400000"/>
          </a:ln>
        </p:spPr>
        <p:txBody>
          <a:bodyPr lIns="25400" tIns="25400" rIns="25400" bIns="25400" anchor="ctr"/>
          <a:lstStyle/>
          <a:p>
            <a:pPr defTabSz="292100">
              <a:defRPr sz="4000">
                <a:solidFill>
                  <a:srgbClr val="FFFFFF"/>
                </a:solidFill>
                <a:effectLst>
                  <a:outerShdw blurRad="38100" dist="12700" dir="5400000" rotWithShape="0">
                    <a:srgbClr val="000000">
                      <a:alpha val="50000"/>
                    </a:srgbClr>
                  </a:outerShdw>
                </a:effectLst>
              </a:defRPr>
            </a:pPr>
            <a:endParaRPr sz="2000">
              <a:solidFill>
                <a:srgbClr val="19A5BE"/>
              </a:solidFill>
              <a:effectLst>
                <a:outerShdw blurRad="38100" dist="12700" dir="5400000" rotWithShape="0">
                  <a:srgbClr val="000000">
                    <a:alpha val="50000"/>
                  </a:srgbClr>
                </a:outerShdw>
              </a:effectLst>
              <a:latin typeface="Arial Regular"/>
              <a:cs typeface="Arial" panose="020B0604020202020204" pitchFamily="34" charset="0"/>
            </a:endParaRPr>
          </a:p>
        </p:txBody>
      </p:sp>
      <p:sp>
        <p:nvSpPr>
          <p:cNvPr id="20" name="Shape 429">
            <a:extLst>
              <a:ext uri="{FF2B5EF4-FFF2-40B4-BE49-F238E27FC236}">
                <a16:creationId xmlns:a16="http://schemas.microsoft.com/office/drawing/2014/main" id="{B15C67DF-DA66-E44B-A618-C1ABF51735C6}"/>
              </a:ext>
            </a:extLst>
          </p:cNvPr>
          <p:cNvSpPr/>
          <p:nvPr/>
        </p:nvSpPr>
        <p:spPr>
          <a:xfrm>
            <a:off x="4570943" y="5312124"/>
            <a:ext cx="577851"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defTabSz="914400">
              <a:defRPr sz="7200" cap="all" spc="863">
                <a:solidFill>
                  <a:srgbClr val="323C40"/>
                </a:solidFill>
                <a:latin typeface="Montserrat Bold"/>
                <a:ea typeface="Montserrat Bold"/>
                <a:cs typeface="Montserrat Bold"/>
                <a:sym typeface="Montserrat Bold"/>
              </a:defRPr>
            </a:lvl1pPr>
          </a:lstStyle>
          <a:p>
            <a:pPr defTabSz="457200">
              <a:defRPr/>
            </a:pPr>
            <a:r>
              <a:rPr lang="en-US" sz="3600" b="1" spc="432">
                <a:solidFill>
                  <a:schemeClr val="bg1"/>
                </a:solidFill>
                <a:latin typeface="Arial Black" panose="020B0604020202020204" pitchFamily="34" charset="0"/>
                <a:cs typeface="Arial Black" panose="020B0604020202020204" pitchFamily="34" charset="0"/>
              </a:rPr>
              <a:t>L</a:t>
            </a:r>
            <a:endParaRPr sz="3600" b="1" spc="432">
              <a:solidFill>
                <a:schemeClr val="bg1"/>
              </a:solidFill>
              <a:latin typeface="Arial Black" panose="020B0604020202020204" pitchFamily="34" charset="0"/>
              <a:cs typeface="Arial Black" panose="020B0604020202020204" pitchFamily="34" charset="0"/>
            </a:endParaRPr>
          </a:p>
        </p:txBody>
      </p:sp>
      <p:sp>
        <p:nvSpPr>
          <p:cNvPr id="21" name="Shape 430">
            <a:extLst>
              <a:ext uri="{FF2B5EF4-FFF2-40B4-BE49-F238E27FC236}">
                <a16:creationId xmlns:a16="http://schemas.microsoft.com/office/drawing/2014/main" id="{20F85FAB-B33B-DB4A-BB8A-A2B12035561F}"/>
              </a:ext>
            </a:extLst>
          </p:cNvPr>
          <p:cNvSpPr/>
          <p:nvPr/>
        </p:nvSpPr>
        <p:spPr>
          <a:xfrm>
            <a:off x="6958543" y="5324824"/>
            <a:ext cx="577851"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defTabSz="914400">
              <a:defRPr sz="7200" cap="all" spc="863">
                <a:solidFill>
                  <a:srgbClr val="323C40"/>
                </a:solidFill>
                <a:latin typeface="Montserrat Bold"/>
                <a:ea typeface="Montserrat Bold"/>
                <a:cs typeface="Montserrat Bold"/>
                <a:sym typeface="Montserrat Bold"/>
              </a:defRPr>
            </a:lvl1pPr>
          </a:lstStyle>
          <a:p>
            <a:pPr defTabSz="457200">
              <a:defRPr/>
            </a:pPr>
            <a:r>
              <a:rPr lang="en-US" sz="3600" b="1" spc="432">
                <a:solidFill>
                  <a:schemeClr val="bg1"/>
                </a:solidFill>
                <a:latin typeface="Arial Black" panose="020B0604020202020204" pitchFamily="34" charset="0"/>
                <a:cs typeface="Arial Black" panose="020B0604020202020204" pitchFamily="34" charset="0"/>
              </a:rPr>
              <a:t>E</a:t>
            </a:r>
            <a:endParaRPr sz="3600" b="1" spc="432">
              <a:solidFill>
                <a:schemeClr val="bg1"/>
              </a:solidFill>
              <a:latin typeface="Arial Black" panose="020B0604020202020204" pitchFamily="34" charset="0"/>
              <a:cs typeface="Arial Black" panose="020B0604020202020204" pitchFamily="34" charset="0"/>
            </a:endParaRPr>
          </a:p>
        </p:txBody>
      </p:sp>
      <p:sp>
        <p:nvSpPr>
          <p:cNvPr id="29" name="Shape 414">
            <a:extLst>
              <a:ext uri="{FF2B5EF4-FFF2-40B4-BE49-F238E27FC236}">
                <a16:creationId xmlns:a16="http://schemas.microsoft.com/office/drawing/2014/main" id="{48D2A8BB-F291-D848-AE79-05CE1814827F}"/>
              </a:ext>
            </a:extLst>
          </p:cNvPr>
          <p:cNvSpPr/>
          <p:nvPr/>
        </p:nvSpPr>
        <p:spPr>
          <a:xfrm>
            <a:off x="500439" y="4868298"/>
            <a:ext cx="3549651" cy="1225550"/>
          </a:xfrm>
          <a:prstGeom prst="rect">
            <a:avLst/>
          </a:prstGeom>
          <a:ln w="12700"/>
          <a:extLst>
            <a:ext uri="{C572A759-6A51-4108-AA02-DFA0A04FC94B}">
              <ma14:wrappingTextBoxFlag xmlns="" xmlns:ma14="http://schemas.microsoft.com/office/mac/drawingml/2011/main" val="1"/>
            </a:ext>
          </a:extLst>
        </p:spPr>
        <p:txBody>
          <a:bodyPr lIns="0" tIns="0" rIns="0" bIns="0" anchor="t"/>
          <a:lstStyle>
            <a:lvl1pPr algn="r" defTabSz="952500">
              <a:lnSpc>
                <a:spcPct val="130000"/>
              </a:lnSpc>
              <a:buClr>
                <a:srgbClr val="E9F6FA"/>
              </a:buClr>
              <a:buFont typeface="Helvetica Neue UltraLight"/>
              <a:defRPr sz="3000">
                <a:solidFill>
                  <a:srgbClr val="323C40"/>
                </a:solidFill>
                <a:uFill>
                  <a:solidFill>
                    <a:srgbClr val="323C40"/>
                  </a:solidFill>
                </a:uFill>
                <a:latin typeface="Helvetica Neue"/>
                <a:ea typeface="Helvetica Neue"/>
                <a:cs typeface="Helvetica Neue"/>
                <a:sym typeface="Helvetica Neue"/>
              </a:defRPr>
            </a:lvl1pPr>
          </a:lstStyle>
          <a:p>
            <a:pPr lvl="0">
              <a:lnSpc>
                <a:spcPct val="114000"/>
              </a:lnSpc>
              <a:spcAft>
                <a:spcPts val="400"/>
              </a:spcAft>
              <a:defRPr sz="1800" b="0">
                <a:solidFill>
                  <a:srgbClr val="53585F"/>
                </a:solidFill>
                <a:latin typeface="Roboto Light"/>
                <a:ea typeface="Roboto Light"/>
                <a:cs typeface="Roboto Light"/>
                <a:sym typeface="Roboto Light"/>
              </a:defRPr>
            </a:pPr>
            <a:r>
              <a:rPr lang="en-US" sz="2000" b="1">
                <a:solidFill>
                  <a:srgbClr val="595959"/>
                </a:solidFill>
                <a:latin typeface="Arial"/>
                <a:ea typeface="Open Sans Extrabold"/>
                <a:cs typeface="Arial"/>
                <a:sym typeface="Roboto Light"/>
              </a:rPr>
              <a:t>Legal Trends</a:t>
            </a:r>
            <a:endParaRPr lang="en-US" sz="2000" b="1">
              <a:solidFill>
                <a:srgbClr val="595959"/>
              </a:solidFill>
              <a:latin typeface="Arial"/>
              <a:ea typeface="Open Sans Extrabold"/>
              <a:cs typeface="Arial"/>
            </a:endParaRPr>
          </a:p>
          <a:p>
            <a:pPr algn="l">
              <a:defRPr sz="1800" b="0">
                <a:solidFill>
                  <a:srgbClr val="53585F"/>
                </a:solidFill>
                <a:latin typeface="Roboto Light"/>
                <a:ea typeface="Roboto Light"/>
                <a:cs typeface="Roboto Light"/>
                <a:sym typeface="Roboto Light"/>
              </a:defRPr>
            </a:pPr>
            <a:r>
              <a:rPr lang="en-US" sz="1100">
                <a:solidFill>
                  <a:srgbClr val="0D0D0D"/>
                </a:solidFill>
                <a:latin typeface="Arial"/>
                <a:ea typeface="Open Sans Light"/>
                <a:cs typeface="Arial"/>
                <a:sym typeface="Roboto Light"/>
              </a:rPr>
              <a:t>1. A focus on compliance monitoring and risk assessment to stay abreast of legal requirements. 2. Incorporating AI into processes must adhere to governance frameworks for ethical use, accountability, and transparency.</a:t>
            </a:r>
            <a:endParaRPr lang="en-US" sz="1100">
              <a:latin typeface="Arial"/>
              <a:ea typeface="Open Sans Light"/>
              <a:cs typeface="Arial"/>
            </a:endParaRPr>
          </a:p>
          <a:p>
            <a:pPr algn="l">
              <a:lnSpc>
                <a:spcPct val="113999"/>
              </a:lnSpc>
              <a:spcAft>
                <a:spcPts val="400"/>
              </a:spcAft>
              <a:defRPr sz="1800" b="0">
                <a:solidFill>
                  <a:srgbClr val="53585F"/>
                </a:solidFill>
                <a:latin typeface="Roboto Light"/>
                <a:ea typeface="Roboto Light"/>
                <a:cs typeface="Roboto Light"/>
                <a:sym typeface="Roboto Light"/>
              </a:defRPr>
            </a:pPr>
            <a:endParaRPr lang="en-US" sz="1200">
              <a:solidFill>
                <a:srgbClr val="000000"/>
              </a:solidFill>
              <a:latin typeface="Arial" panose="020B0604020202020204" pitchFamily="34" charset="0"/>
              <a:ea typeface="Open Sans Light"/>
              <a:cs typeface="Arial" panose="020B0604020202020204" pitchFamily="34" charset="0"/>
            </a:endParaRPr>
          </a:p>
          <a:p>
            <a:pPr lvl="0">
              <a:lnSpc>
                <a:spcPct val="114000"/>
              </a:lnSpc>
              <a:spcAft>
                <a:spcPts val="400"/>
              </a:spcAft>
              <a:defRPr sz="1800" b="0">
                <a:solidFill>
                  <a:srgbClr val="53585F"/>
                </a:solidFill>
                <a:latin typeface="Roboto Light"/>
                <a:ea typeface="Roboto Light"/>
                <a:cs typeface="Roboto Light"/>
                <a:sym typeface="Roboto Light"/>
              </a:defRPr>
            </a:pPr>
            <a:endParaRPr lang="en-US" sz="1400" b="1">
              <a:solidFill>
                <a:srgbClr val="000000">
                  <a:lumMod val="65000"/>
                  <a:lumOff val="35000"/>
                </a:srgbClr>
              </a:solidFill>
              <a:latin typeface="Arial" panose="020B0604020202020204" pitchFamily="34" charset="0"/>
              <a:ea typeface="Open Sans Extrabold" panose="020B0606030504020204" pitchFamily="34" charset="0"/>
              <a:cs typeface="Arial" panose="020B0604020202020204" pitchFamily="34" charset="0"/>
              <a:sym typeface="Roboto Light"/>
            </a:endParaRPr>
          </a:p>
        </p:txBody>
      </p:sp>
      <p:sp>
        <p:nvSpPr>
          <p:cNvPr id="30" name="Shape 414">
            <a:extLst>
              <a:ext uri="{FF2B5EF4-FFF2-40B4-BE49-F238E27FC236}">
                <a16:creationId xmlns:a16="http://schemas.microsoft.com/office/drawing/2014/main" id="{82CD166C-7B67-AE48-BF07-A59B92D1AFB8}"/>
              </a:ext>
            </a:extLst>
          </p:cNvPr>
          <p:cNvSpPr/>
          <p:nvPr/>
        </p:nvSpPr>
        <p:spPr>
          <a:xfrm>
            <a:off x="8083727" y="4868298"/>
            <a:ext cx="3549651" cy="1225550"/>
          </a:xfrm>
          <a:prstGeom prst="rect">
            <a:avLst/>
          </a:prstGeom>
          <a:ln w="12700"/>
          <a:extLst>
            <a:ext uri="{C572A759-6A51-4108-AA02-DFA0A04FC94B}">
              <ma14:wrappingTextBoxFlag xmlns="" xmlns:ma14="http://schemas.microsoft.com/office/mac/drawingml/2011/main" val="1"/>
            </a:ext>
          </a:extLst>
        </p:spPr>
        <p:txBody>
          <a:bodyPr lIns="0" tIns="0" rIns="0" bIns="0" anchor="t"/>
          <a:lstStyle>
            <a:lvl1pPr algn="r" defTabSz="952500">
              <a:lnSpc>
                <a:spcPct val="130000"/>
              </a:lnSpc>
              <a:buClr>
                <a:srgbClr val="E9F6FA"/>
              </a:buClr>
              <a:buFont typeface="Helvetica Neue UltraLight"/>
              <a:defRPr sz="3000">
                <a:solidFill>
                  <a:srgbClr val="323C40"/>
                </a:solidFill>
                <a:uFill>
                  <a:solidFill>
                    <a:srgbClr val="323C40"/>
                  </a:solidFill>
                </a:uFill>
                <a:latin typeface="Helvetica Neue"/>
                <a:ea typeface="Helvetica Neue"/>
                <a:cs typeface="Helvetica Neue"/>
                <a:sym typeface="Helvetica Neue"/>
              </a:defRPr>
            </a:lvl1pPr>
          </a:lstStyle>
          <a:p>
            <a:pPr lvl="0" algn="l">
              <a:lnSpc>
                <a:spcPct val="114000"/>
              </a:lnSpc>
              <a:spcAft>
                <a:spcPts val="400"/>
              </a:spcAft>
              <a:defRPr sz="1800" b="0">
                <a:solidFill>
                  <a:srgbClr val="53585F"/>
                </a:solidFill>
                <a:latin typeface="Roboto Light"/>
                <a:ea typeface="Roboto Light"/>
                <a:cs typeface="Roboto Light"/>
                <a:sym typeface="Roboto Light"/>
              </a:defRPr>
            </a:pPr>
            <a:r>
              <a:rPr lang="en-US" sz="2000" b="1" dirty="0">
                <a:solidFill>
                  <a:srgbClr val="595959"/>
                </a:solidFill>
                <a:latin typeface="Arial"/>
                <a:ea typeface="Open Sans Extrabold"/>
                <a:cs typeface="Arial"/>
                <a:sym typeface="Roboto Light"/>
              </a:rPr>
              <a:t>Environmental Trends</a:t>
            </a:r>
            <a:endParaRPr lang="en-US" sz="2000" b="1" dirty="0">
              <a:solidFill>
                <a:srgbClr val="595959"/>
              </a:solidFill>
              <a:latin typeface="Arial"/>
              <a:ea typeface="Open Sans Extrabold"/>
              <a:cs typeface="Arial"/>
            </a:endParaRPr>
          </a:p>
          <a:p>
            <a:pPr algn="l">
              <a:defRPr sz="1800" b="0">
                <a:solidFill>
                  <a:srgbClr val="53585F"/>
                </a:solidFill>
                <a:latin typeface="Roboto Light"/>
                <a:ea typeface="Roboto Light"/>
                <a:cs typeface="Roboto Light"/>
                <a:sym typeface="Roboto Light"/>
              </a:defRPr>
            </a:pPr>
            <a:r>
              <a:rPr lang="en-US" sz="1100" dirty="0">
                <a:solidFill>
                  <a:srgbClr val="0D0D0D"/>
                </a:solidFill>
                <a:latin typeface="Arial"/>
                <a:ea typeface="Open Sans Light"/>
                <a:cs typeface="Arial"/>
                <a:sym typeface="Roboto Light"/>
              </a:rPr>
              <a:t>1. Flexible building infrastructure responsive to the increase in remote work and learning, potentially reducing facility carbon footprints. 2. Considering the broader impact of educational and health care institutions on the community and environment, particularly in Fort Worth and beyond.</a:t>
            </a:r>
            <a:endParaRPr lang="en-US" sz="1100" dirty="0">
              <a:latin typeface="Arial"/>
              <a:ea typeface="Open Sans Light"/>
              <a:cs typeface="Arial"/>
            </a:endParaRPr>
          </a:p>
          <a:p>
            <a:pPr algn="l">
              <a:lnSpc>
                <a:spcPct val="113999"/>
              </a:lnSpc>
              <a:spcAft>
                <a:spcPts val="400"/>
              </a:spcAft>
              <a:defRPr sz="1800" b="0">
                <a:solidFill>
                  <a:srgbClr val="53585F"/>
                </a:solidFill>
                <a:latin typeface="Roboto Light"/>
                <a:ea typeface="Roboto Light"/>
                <a:cs typeface="Roboto Light"/>
                <a:sym typeface="Roboto Light"/>
              </a:defRPr>
            </a:pPr>
            <a:endParaRPr lang="en-US" sz="1200" dirty="0">
              <a:solidFill>
                <a:srgbClr val="000000"/>
              </a:solidFill>
              <a:latin typeface="Arial" panose="020B0604020202020204" pitchFamily="34" charset="0"/>
              <a:ea typeface="Open Sans Light"/>
              <a:cs typeface="Arial" panose="020B0604020202020204" pitchFamily="34" charset="0"/>
            </a:endParaRPr>
          </a:p>
          <a:p>
            <a:pPr lvl="0" algn="l">
              <a:lnSpc>
                <a:spcPct val="114000"/>
              </a:lnSpc>
              <a:spcAft>
                <a:spcPts val="400"/>
              </a:spcAft>
              <a:defRPr sz="1800" b="0">
                <a:solidFill>
                  <a:srgbClr val="53585F"/>
                </a:solidFill>
                <a:latin typeface="Roboto Light"/>
                <a:ea typeface="Roboto Light"/>
                <a:cs typeface="Roboto Light"/>
                <a:sym typeface="Roboto Light"/>
              </a:defRPr>
            </a:pPr>
            <a:endParaRPr lang="en-US" sz="1200" b="1" dirty="0">
              <a:solidFill>
                <a:srgbClr val="000000"/>
              </a:solidFill>
              <a:latin typeface="Arial" panose="020B0604020202020204" pitchFamily="34" charset="0"/>
              <a:ea typeface="Open Sans Extrabold" panose="020B0606030504020204" pitchFamily="34" charset="0"/>
              <a:cs typeface="Arial" panose="020B0604020202020204" pitchFamily="34" charset="0"/>
            </a:endParaRPr>
          </a:p>
        </p:txBody>
      </p:sp>
      <p:sp>
        <p:nvSpPr>
          <p:cNvPr id="31" name="Shape 425">
            <a:extLst>
              <a:ext uri="{FF2B5EF4-FFF2-40B4-BE49-F238E27FC236}">
                <a16:creationId xmlns:a16="http://schemas.microsoft.com/office/drawing/2014/main" id="{BBE81829-9A9C-264D-A2B1-707EF13F1C4D}"/>
              </a:ext>
            </a:extLst>
          </p:cNvPr>
          <p:cNvSpPr/>
          <p:nvPr/>
        </p:nvSpPr>
        <p:spPr>
          <a:xfrm>
            <a:off x="4416884" y="4765311"/>
            <a:ext cx="3337682" cy="0"/>
          </a:xfrm>
          <a:prstGeom prst="line">
            <a:avLst/>
          </a:prstGeom>
          <a:ln w="38100">
            <a:solidFill>
              <a:schemeClr val="tx1">
                <a:lumMod val="65000"/>
                <a:lumOff val="35000"/>
              </a:schemeClr>
            </a:solidFill>
            <a:custDash>
              <a:ds d="200000" sp="200000"/>
            </a:custDash>
            <a:miter lim="400000"/>
          </a:ln>
        </p:spPr>
        <p:txBody>
          <a:bodyPr lIns="25400" tIns="25400" rIns="25400" bIns="25400" anchor="ctr"/>
          <a:lstStyle/>
          <a:p>
            <a:pPr algn="l" defTabSz="228600">
              <a:defRPr sz="1200">
                <a:latin typeface="Helvetica"/>
                <a:ea typeface="Helvetica"/>
                <a:cs typeface="Helvetica"/>
                <a:sym typeface="Helvetica"/>
              </a:defRPr>
            </a:pPr>
            <a:endParaRPr sz="600">
              <a:solidFill>
                <a:srgbClr val="323C40"/>
              </a:solidFill>
              <a:latin typeface="Arial Regular"/>
              <a:sym typeface="Helvetica"/>
            </a:endParaRPr>
          </a:p>
        </p:txBody>
      </p:sp>
      <p:sp>
        <p:nvSpPr>
          <p:cNvPr id="4" name="TextBox 3">
            <a:extLst>
              <a:ext uri="{FF2B5EF4-FFF2-40B4-BE49-F238E27FC236}">
                <a16:creationId xmlns:a16="http://schemas.microsoft.com/office/drawing/2014/main" id="{BAF6E233-CE04-2308-5F76-8931A3DF012E}"/>
              </a:ext>
            </a:extLst>
          </p:cNvPr>
          <p:cNvSpPr txBox="1">
            <a:spLocks noGrp="1" noRot="1" noMove="1" noResize="1" noEditPoints="1" noAdjustHandles="1" noChangeArrowheads="1" noChangeShapeType="1"/>
          </p:cNvSpPr>
          <p:nvPr/>
        </p:nvSpPr>
        <p:spPr>
          <a:xfrm>
            <a:off x="8448277" y="5876"/>
            <a:ext cx="3549651" cy="904218"/>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4107064916"/>
      </p:ext>
    </p:extLst>
  </p:cSld>
  <p:clrMapOvr>
    <a:masterClrMapping/>
  </p:clrMapOvr>
  <p:transition spd="med">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8F31EC3-3339-FF4A-9109-52E2427F486A}"/>
              </a:ext>
            </a:extLst>
          </p:cNvPr>
          <p:cNvSpPr/>
          <p:nvPr/>
        </p:nvSpPr>
        <p:spPr>
          <a:xfrm>
            <a:off x="0" y="0"/>
            <a:ext cx="3895110" cy="6858000"/>
          </a:xfrm>
          <a:prstGeom prst="rect">
            <a:avLst/>
          </a:prstGeom>
          <a:solidFill>
            <a:srgbClr val="0077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19A5BE"/>
              </a:highlight>
            </a:endParaRPr>
          </a:p>
        </p:txBody>
      </p:sp>
      <p:sp>
        <p:nvSpPr>
          <p:cNvPr id="10" name="What We Do…">
            <a:extLst>
              <a:ext uri="{FF2B5EF4-FFF2-40B4-BE49-F238E27FC236}">
                <a16:creationId xmlns:a16="http://schemas.microsoft.com/office/drawing/2014/main" id="{B2E355B9-2CC8-0849-8858-683BFA4E0E24}"/>
              </a:ext>
            </a:extLst>
          </p:cNvPr>
          <p:cNvSpPr txBox="1"/>
          <p:nvPr/>
        </p:nvSpPr>
        <p:spPr>
          <a:xfrm>
            <a:off x="609600" y="770478"/>
            <a:ext cx="3100780" cy="1460721"/>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spAutoFit/>
          </a:bodyPr>
          <a:lstStyle/>
          <a:p>
            <a:pPr lvl="0" algn="l" defTabSz="412740">
              <a:lnSpc>
                <a:spcPct val="120000"/>
              </a:lnSpc>
              <a:spcAft>
                <a:spcPts val="3200"/>
              </a:spcAft>
              <a:defRPr sz="7000" b="0">
                <a:solidFill>
                  <a:srgbClr val="2C2E3C"/>
                </a:solidFill>
                <a:latin typeface="Lato Black"/>
                <a:ea typeface="Lato Black"/>
                <a:cs typeface="Lato Black"/>
                <a:sym typeface="Lato Black"/>
              </a:defRPr>
            </a:pPr>
            <a:r>
              <a:rPr lang="en-US" sz="4000" b="1" dirty="0">
                <a:solidFill>
                  <a:schemeClr val="bg1"/>
                </a:solidFill>
                <a:latin typeface="Arial" panose="020B0604020202020204" pitchFamily="34" charset="0"/>
                <a:ea typeface="Open Sans Extrabold" panose="020B0606030504020204" pitchFamily="34" charset="0"/>
                <a:cs typeface="Arial" panose="020B0604020202020204" pitchFamily="34" charset="0"/>
                <a:sym typeface="Lato Black"/>
              </a:rPr>
              <a:t>Guiding Principles</a:t>
            </a:r>
          </a:p>
        </p:txBody>
      </p:sp>
      <p:sp>
        <p:nvSpPr>
          <p:cNvPr id="4" name="TextBox 3">
            <a:extLst>
              <a:ext uri="{FF2B5EF4-FFF2-40B4-BE49-F238E27FC236}">
                <a16:creationId xmlns:a16="http://schemas.microsoft.com/office/drawing/2014/main" id="{C8351D44-3149-E64B-9177-50CC88D1ACEF}"/>
              </a:ext>
            </a:extLst>
          </p:cNvPr>
          <p:cNvSpPr txBox="1"/>
          <p:nvPr/>
        </p:nvSpPr>
        <p:spPr>
          <a:xfrm>
            <a:off x="3710380" y="341087"/>
            <a:ext cx="184730" cy="254044"/>
          </a:xfrm>
          <a:prstGeom prst="rect">
            <a:avLst/>
          </a:prstGeom>
          <a:noFill/>
        </p:spPr>
        <p:txBody>
          <a:bodyPr wrap="none" rtlCol="0">
            <a:spAutoFit/>
          </a:bodyPr>
          <a:lstStyle/>
          <a:p>
            <a:pPr marL="0" marR="0" lvl="0" indent="0" algn="ctr" defTabSz="412740" rtl="0" eaLnBrk="1" fontAlgn="auto" latinLnBrk="0" hangingPunct="0">
              <a:lnSpc>
                <a:spcPct val="100000"/>
              </a:lnSpc>
              <a:spcBef>
                <a:spcPts val="0"/>
              </a:spcBef>
              <a:spcAft>
                <a:spcPts val="0"/>
              </a:spcAft>
              <a:buClrTx/>
              <a:buSzTx/>
              <a:buFontTx/>
              <a:buNone/>
              <a:tabLst/>
              <a:defRPr/>
            </a:pPr>
            <a:endParaRPr kumimoji="0" lang="en-US" sz="1051"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Neue UltraLight"/>
            </a:endParaRPr>
          </a:p>
        </p:txBody>
      </p:sp>
      <p:sp>
        <p:nvSpPr>
          <p:cNvPr id="30" name="Rectangle 29">
            <a:extLst>
              <a:ext uri="{FF2B5EF4-FFF2-40B4-BE49-F238E27FC236}">
                <a16:creationId xmlns:a16="http://schemas.microsoft.com/office/drawing/2014/main" id="{B6ECFAA9-2087-064D-BE46-A6BDE11CB940}"/>
              </a:ext>
            </a:extLst>
          </p:cNvPr>
          <p:cNvSpPr/>
          <p:nvPr/>
        </p:nvSpPr>
        <p:spPr>
          <a:xfrm>
            <a:off x="4395883" y="293562"/>
            <a:ext cx="6553812" cy="1218539"/>
          </a:xfrm>
          <a:prstGeom prst="rect">
            <a:avLst/>
          </a:prstGeom>
        </p:spPr>
        <p:txBody>
          <a:bodyPr wrap="square" lIns="91440" tIns="45720" rIns="91440" bIns="45720" anchor="t">
            <a:spAutoFit/>
          </a:bodyPr>
          <a:lstStyle/>
          <a:p>
            <a:pPr algn="l">
              <a:lnSpc>
                <a:spcPct val="150000"/>
              </a:lnSpc>
            </a:pPr>
            <a:r>
              <a:rPr lang="en-US" sz="2600" b="1" dirty="0">
                <a:solidFill>
                  <a:srgbClr val="00778B"/>
                </a:solidFill>
                <a:latin typeface="Arial"/>
                <a:cs typeface="Arial"/>
              </a:rPr>
              <a:t>How must OIIA advance to be worldwide integrity leaders for better health care?</a:t>
            </a:r>
            <a:endParaRPr lang="en-US" dirty="0">
              <a:solidFill>
                <a:srgbClr val="00778B"/>
              </a:solidFill>
            </a:endParaRPr>
          </a:p>
        </p:txBody>
      </p:sp>
      <p:sp>
        <p:nvSpPr>
          <p:cNvPr id="2" name="TextBox 1">
            <a:extLst>
              <a:ext uri="{FF2B5EF4-FFF2-40B4-BE49-F238E27FC236}">
                <a16:creationId xmlns:a16="http://schemas.microsoft.com/office/drawing/2014/main" id="{6B4D0C06-6FD8-DA4D-9158-3AE20F78CA4D}"/>
              </a:ext>
            </a:extLst>
          </p:cNvPr>
          <p:cNvSpPr txBox="1"/>
          <p:nvPr/>
        </p:nvSpPr>
        <p:spPr>
          <a:xfrm>
            <a:off x="1300294" y="578840"/>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err="1">
              <a:solidFill>
                <a:schemeClr val="tx1"/>
              </a:solidFill>
            </a:endParaRPr>
          </a:p>
        </p:txBody>
      </p:sp>
      <p:cxnSp>
        <p:nvCxnSpPr>
          <p:cNvPr id="9" name="Straight Connector 8">
            <a:extLst>
              <a:ext uri="{FF2B5EF4-FFF2-40B4-BE49-F238E27FC236}">
                <a16:creationId xmlns:a16="http://schemas.microsoft.com/office/drawing/2014/main" id="{23661769-C26C-2544-8435-DCCB2122F4CB}"/>
              </a:ext>
            </a:extLst>
          </p:cNvPr>
          <p:cNvCxnSpPr>
            <a:cxnSpLocks/>
          </p:cNvCxnSpPr>
          <p:nvPr/>
        </p:nvCxnSpPr>
        <p:spPr>
          <a:xfrm>
            <a:off x="4395883" y="1855925"/>
            <a:ext cx="6966384" cy="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E8639FE3-DD6A-7546-8716-B1441E4970FE}"/>
              </a:ext>
            </a:extLst>
          </p:cNvPr>
          <p:cNvSpPr/>
          <p:nvPr/>
        </p:nvSpPr>
        <p:spPr>
          <a:xfrm>
            <a:off x="4395883" y="2057706"/>
            <a:ext cx="7356343" cy="3926203"/>
          </a:xfrm>
          <a:prstGeom prst="rect">
            <a:avLst/>
          </a:prstGeom>
        </p:spPr>
        <p:txBody>
          <a:bodyPr wrap="square" lIns="91440" tIns="45720" rIns="91440" bIns="45720" anchor="t">
            <a:spAutoFit/>
          </a:bodyPr>
          <a:lstStyle/>
          <a:p>
            <a:pPr marL="285750" indent="-285750" algn="l" defTabSz="914400">
              <a:lnSpc>
                <a:spcPct val="113999"/>
              </a:lnSpc>
              <a:spcBef>
                <a:spcPts val="600"/>
              </a:spcBef>
              <a:spcAft>
                <a:spcPts val="600"/>
              </a:spcAft>
              <a:buFont typeface="Wingdings" pitchFamily="2" charset="2"/>
              <a:buChar char="q"/>
            </a:pPr>
            <a:r>
              <a:rPr lang="en-US" sz="1600" kern="1200" dirty="0">
                <a:solidFill>
                  <a:srgbClr val="595959"/>
                </a:solidFill>
                <a:latin typeface="Arial"/>
                <a:ea typeface="Lato"/>
                <a:cs typeface="Arial"/>
              </a:rPr>
              <a:t>We will prioritize ethical behavior and decision-making in all actions and policies.</a:t>
            </a:r>
            <a:endParaRPr lang="en-US" sz="1600" kern="1200" dirty="0">
              <a:latin typeface="Arial"/>
              <a:ea typeface="Lato"/>
              <a:cs typeface="Arial"/>
            </a:endParaRPr>
          </a:p>
          <a:p>
            <a:pPr marL="285750" indent="-285750" algn="l" defTabSz="914400">
              <a:lnSpc>
                <a:spcPct val="113999"/>
              </a:lnSpc>
              <a:spcBef>
                <a:spcPts val="600"/>
              </a:spcBef>
              <a:spcAft>
                <a:spcPts val="600"/>
              </a:spcAft>
              <a:buFont typeface="Wingdings" pitchFamily="2" charset="2"/>
              <a:buChar char="q"/>
            </a:pPr>
            <a:r>
              <a:rPr lang="en-US" sz="1600" kern="1200" dirty="0">
                <a:solidFill>
                  <a:srgbClr val="595959"/>
                </a:solidFill>
                <a:latin typeface="Arial"/>
                <a:ea typeface="Lato"/>
                <a:cs typeface="Arial"/>
              </a:rPr>
              <a:t>We will maintain open communication and hold ourselves accountable for our commitments and outcomes.</a:t>
            </a:r>
            <a:endParaRPr lang="en-US" sz="1600" kern="1200" dirty="0">
              <a:latin typeface="Arial"/>
              <a:ea typeface="Lato"/>
              <a:cs typeface="Arial"/>
            </a:endParaRPr>
          </a:p>
          <a:p>
            <a:pPr marL="285750" indent="-285750" algn="l" defTabSz="914400">
              <a:lnSpc>
                <a:spcPct val="113999"/>
              </a:lnSpc>
              <a:spcBef>
                <a:spcPts val="600"/>
              </a:spcBef>
              <a:spcAft>
                <a:spcPts val="600"/>
              </a:spcAft>
              <a:buFont typeface="Wingdings" pitchFamily="2" charset="2"/>
              <a:buChar char="q"/>
            </a:pPr>
            <a:r>
              <a:rPr lang="en-US" sz="1600" kern="1200" dirty="0">
                <a:solidFill>
                  <a:srgbClr val="595959"/>
                </a:solidFill>
                <a:latin typeface="Arial"/>
                <a:ea typeface="Lato"/>
                <a:cs typeface="Arial"/>
              </a:rPr>
              <a:t>We will foster a culture of ongoing learning and innovation to adapt to changing needs and challenges.</a:t>
            </a:r>
            <a:endParaRPr lang="en-US" sz="1600" kern="1200" dirty="0">
              <a:latin typeface="Arial"/>
              <a:ea typeface="Lato"/>
              <a:cs typeface="Arial"/>
            </a:endParaRPr>
          </a:p>
          <a:p>
            <a:pPr marL="285750" indent="-285750" algn="l" defTabSz="914400">
              <a:lnSpc>
                <a:spcPct val="113999"/>
              </a:lnSpc>
              <a:spcBef>
                <a:spcPts val="600"/>
              </a:spcBef>
              <a:spcAft>
                <a:spcPts val="600"/>
              </a:spcAft>
              <a:buFont typeface="Wingdings" pitchFamily="2" charset="2"/>
              <a:buChar char="q"/>
            </a:pPr>
            <a:r>
              <a:rPr lang="en-US" sz="1600" kern="1200" dirty="0">
                <a:solidFill>
                  <a:srgbClr val="595959"/>
                </a:solidFill>
                <a:latin typeface="Arial"/>
                <a:ea typeface="Lato"/>
                <a:cs typeface="Arial"/>
              </a:rPr>
              <a:t>We will encourage collaborative teamwork and inclusive approaches that value a wide-range of perspectives and contributions.</a:t>
            </a:r>
            <a:endParaRPr lang="en-US" sz="1600" kern="1200" dirty="0">
              <a:latin typeface="Arial"/>
              <a:ea typeface="Lato"/>
              <a:cs typeface="Arial"/>
            </a:endParaRPr>
          </a:p>
          <a:p>
            <a:pPr marL="285750" indent="-285750" algn="l" defTabSz="914400">
              <a:lnSpc>
                <a:spcPct val="113999"/>
              </a:lnSpc>
              <a:spcBef>
                <a:spcPts val="600"/>
              </a:spcBef>
              <a:spcAft>
                <a:spcPts val="600"/>
              </a:spcAft>
              <a:buFont typeface="Wingdings" pitchFamily="2" charset="2"/>
              <a:buChar char="q"/>
            </a:pPr>
            <a:r>
              <a:rPr lang="en-US" sz="1600" kern="1200" dirty="0">
                <a:solidFill>
                  <a:srgbClr val="595959"/>
                </a:solidFill>
                <a:latin typeface="Arial"/>
                <a:ea typeface="Lato"/>
                <a:cs typeface="Arial"/>
              </a:rPr>
              <a:t>We will actively champion ethical awareness and empathy </a:t>
            </a:r>
          </a:p>
          <a:p>
            <a:pPr marL="285750" indent="-285750" algn="l" defTabSz="914400">
              <a:lnSpc>
                <a:spcPct val="113999"/>
              </a:lnSpc>
              <a:spcBef>
                <a:spcPts val="600"/>
              </a:spcBef>
              <a:spcAft>
                <a:spcPts val="600"/>
              </a:spcAft>
              <a:buFont typeface="Wingdings" pitchFamily="2" charset="2"/>
              <a:buChar char="q"/>
            </a:pPr>
            <a:r>
              <a:rPr lang="en-US" sz="1600" kern="1200" dirty="0">
                <a:solidFill>
                  <a:srgbClr val="595959"/>
                </a:solidFill>
                <a:latin typeface="Arial"/>
                <a:ea typeface="Lato"/>
                <a:cs typeface="Arial"/>
              </a:rPr>
              <a:t>We will anticipate challenges and opportunities, leading with foresight and a commitment to positive change.</a:t>
            </a:r>
            <a:endParaRPr lang="en-US" sz="1600" kern="1200" dirty="0">
              <a:latin typeface="Arial"/>
              <a:ea typeface="Lato"/>
              <a:cs typeface="Arial"/>
            </a:endParaRPr>
          </a:p>
        </p:txBody>
      </p:sp>
    </p:spTree>
    <p:extLst>
      <p:ext uri="{BB962C8B-B14F-4D97-AF65-F5344CB8AC3E}">
        <p14:creationId xmlns:p14="http://schemas.microsoft.com/office/powerpoint/2010/main" val="3836445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EB11A-1864-4AA6-EA1F-A406AAF50A5E}"/>
            </a:ext>
          </a:extLst>
        </p:cNvPr>
        <p:cNvGrpSpPr/>
        <p:nvPr/>
      </p:nvGrpSpPr>
      <p:grpSpPr>
        <a:xfrm>
          <a:off x="0" y="0"/>
          <a:ext cx="0" cy="0"/>
          <a:chOff x="0" y="0"/>
          <a:chExt cx="0" cy="0"/>
        </a:xfrm>
      </p:grpSpPr>
      <p:sp>
        <p:nvSpPr>
          <p:cNvPr id="10" name="What We Do…">
            <a:extLst>
              <a:ext uri="{FF2B5EF4-FFF2-40B4-BE49-F238E27FC236}">
                <a16:creationId xmlns:a16="http://schemas.microsoft.com/office/drawing/2014/main" id="{DD13DF38-64FC-19E1-E9B8-70F833A5FB02}"/>
              </a:ext>
            </a:extLst>
          </p:cNvPr>
          <p:cNvSpPr txBox="1"/>
          <p:nvPr/>
        </p:nvSpPr>
        <p:spPr>
          <a:xfrm>
            <a:off x="609601" y="770478"/>
            <a:ext cx="2924318" cy="2979534"/>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nchor="t">
            <a:spAutoFit/>
          </a:bodyPr>
          <a:lstStyle/>
          <a:p>
            <a:pPr lvl="0" algn="l" defTabSz="412740">
              <a:lnSpc>
                <a:spcPct val="120000"/>
              </a:lnSpc>
              <a:spcAft>
                <a:spcPts val="3200"/>
              </a:spcAft>
              <a:defRPr sz="7000" b="0">
                <a:solidFill>
                  <a:srgbClr val="2C2E3C"/>
                </a:solidFill>
                <a:latin typeface="Lato Black"/>
                <a:ea typeface="Lato Black"/>
                <a:cs typeface="Lato Black"/>
                <a:sym typeface="Lato Black"/>
              </a:defRPr>
            </a:pPr>
            <a:r>
              <a:rPr lang="en-US" sz="4000" b="1">
                <a:solidFill>
                  <a:schemeClr val="bg1"/>
                </a:solidFill>
                <a:latin typeface="Arial Regular"/>
                <a:ea typeface="Open Sans Extrabold"/>
                <a:cs typeface="Arial"/>
                <a:sym typeface="Lato Black"/>
              </a:rPr>
              <a:t>Principles Guiding Our Growth</a:t>
            </a:r>
            <a:endParaRPr lang="en-US" sz="4000" b="1">
              <a:solidFill>
                <a:schemeClr val="bg1"/>
              </a:solidFill>
              <a:latin typeface="Arial Regular"/>
              <a:ea typeface="Open Sans Extrabold"/>
              <a:cs typeface="Arial"/>
            </a:endParaRPr>
          </a:p>
          <a:p>
            <a:pPr lvl="0" algn="l" defTabSz="412740">
              <a:lnSpc>
                <a:spcPct val="120000"/>
              </a:lnSpc>
              <a:spcAft>
                <a:spcPts val="3200"/>
              </a:spcAft>
              <a:defRPr sz="7000" b="0">
                <a:solidFill>
                  <a:srgbClr val="2C2E3C"/>
                </a:solidFill>
                <a:latin typeface="Lato Black"/>
                <a:ea typeface="Lato Black"/>
                <a:cs typeface="Lato Black"/>
                <a:sym typeface="Lato Black"/>
              </a:defRPr>
            </a:pPr>
            <a:r>
              <a:rPr lang="en-US" sz="1800" b="1">
                <a:solidFill>
                  <a:schemeClr val="bg1"/>
                </a:solidFill>
                <a:latin typeface="Arial Regular"/>
                <a:ea typeface="Open Sans Extrabold"/>
                <a:cs typeface="Arial"/>
                <a:sym typeface="Lato Black"/>
              </a:rPr>
              <a:t>Rules of the Road</a:t>
            </a:r>
            <a:endParaRPr lang="en-US" sz="1800" b="1">
              <a:solidFill>
                <a:schemeClr val="bg1"/>
              </a:solidFill>
              <a:latin typeface="Arial Regular"/>
              <a:ea typeface="Open Sans Extrabold"/>
              <a:cs typeface="Arial"/>
            </a:endParaRPr>
          </a:p>
        </p:txBody>
      </p:sp>
      <p:sp>
        <p:nvSpPr>
          <p:cNvPr id="4" name="TextBox 3">
            <a:extLst>
              <a:ext uri="{FF2B5EF4-FFF2-40B4-BE49-F238E27FC236}">
                <a16:creationId xmlns:a16="http://schemas.microsoft.com/office/drawing/2014/main" id="{CAE0B604-B2A8-ED28-C51F-B6CF04981718}"/>
              </a:ext>
            </a:extLst>
          </p:cNvPr>
          <p:cNvSpPr txBox="1"/>
          <p:nvPr/>
        </p:nvSpPr>
        <p:spPr>
          <a:xfrm>
            <a:off x="3710380" y="341087"/>
            <a:ext cx="184730" cy="254044"/>
          </a:xfrm>
          <a:prstGeom prst="rect">
            <a:avLst/>
          </a:prstGeom>
          <a:noFill/>
        </p:spPr>
        <p:txBody>
          <a:bodyPr wrap="none" rtlCol="0">
            <a:spAutoFit/>
          </a:bodyPr>
          <a:lstStyle/>
          <a:p>
            <a:pPr marL="0" marR="0" lvl="0" indent="0" algn="ctr" defTabSz="412740" rtl="0" eaLnBrk="1" fontAlgn="auto" latinLnBrk="0" hangingPunct="0">
              <a:lnSpc>
                <a:spcPct val="100000"/>
              </a:lnSpc>
              <a:spcBef>
                <a:spcPts val="0"/>
              </a:spcBef>
              <a:spcAft>
                <a:spcPts val="0"/>
              </a:spcAft>
              <a:buClrTx/>
              <a:buSzTx/>
              <a:buFontTx/>
              <a:buNone/>
              <a:tabLst/>
              <a:defRPr/>
            </a:pPr>
            <a:endParaRPr kumimoji="0" lang="en-US" sz="1051"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Neue UltraLight"/>
            </a:endParaRPr>
          </a:p>
        </p:txBody>
      </p:sp>
      <p:sp>
        <p:nvSpPr>
          <p:cNvPr id="2" name="TextBox 1">
            <a:extLst>
              <a:ext uri="{FF2B5EF4-FFF2-40B4-BE49-F238E27FC236}">
                <a16:creationId xmlns:a16="http://schemas.microsoft.com/office/drawing/2014/main" id="{CADF9C3E-BC28-A3BD-4256-EE3844600234}"/>
              </a:ext>
            </a:extLst>
          </p:cNvPr>
          <p:cNvSpPr txBox="1"/>
          <p:nvPr/>
        </p:nvSpPr>
        <p:spPr>
          <a:xfrm>
            <a:off x="1300294" y="578840"/>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err="1">
              <a:solidFill>
                <a:schemeClr val="tx1"/>
              </a:solidFill>
            </a:endParaRPr>
          </a:p>
        </p:txBody>
      </p:sp>
      <p:grpSp>
        <p:nvGrpSpPr>
          <p:cNvPr id="13" name="Group 12">
            <a:extLst>
              <a:ext uri="{FF2B5EF4-FFF2-40B4-BE49-F238E27FC236}">
                <a16:creationId xmlns:a16="http://schemas.microsoft.com/office/drawing/2014/main" id="{CB8E3C47-9C34-EEEA-74E0-35E2D225934A}"/>
              </a:ext>
            </a:extLst>
          </p:cNvPr>
          <p:cNvGrpSpPr>
            <a:grpSpLocks/>
          </p:cNvGrpSpPr>
          <p:nvPr/>
        </p:nvGrpSpPr>
        <p:grpSpPr>
          <a:xfrm>
            <a:off x="4345003" y="756026"/>
            <a:ext cx="545395" cy="545395"/>
            <a:chOff x="7513121" y="5221997"/>
            <a:chExt cx="1696707" cy="1696707"/>
          </a:xfrm>
          <a:solidFill>
            <a:srgbClr val="00778B"/>
          </a:solidFill>
        </p:grpSpPr>
        <p:sp>
          <p:nvSpPr>
            <p:cNvPr id="14" name="Oval 13">
              <a:extLst>
                <a:ext uri="{FF2B5EF4-FFF2-40B4-BE49-F238E27FC236}">
                  <a16:creationId xmlns:a16="http://schemas.microsoft.com/office/drawing/2014/main" id="{A78D4D06-D03C-E88F-C0E4-F69E8BD427A4}"/>
                </a:ext>
              </a:extLst>
            </p:cNvPr>
            <p:cNvSpPr/>
            <p:nvPr/>
          </p:nvSpPr>
          <p:spPr>
            <a:xfrm>
              <a:off x="7513121" y="5221997"/>
              <a:ext cx="1696707" cy="1696707"/>
            </a:xfrm>
            <a:prstGeom prst="ellipse">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lang="en-US" sz="5600" u="none" strike="noStrike" kern="0" cap="none" spc="0" normalizeH="0" baseline="0" noProof="0">
                <a:ln>
                  <a:noFill/>
                </a:ln>
                <a:solidFill>
                  <a:srgbClr val="58BEC8"/>
                </a:solidFill>
                <a:effectLst/>
                <a:uLnTx/>
                <a:uFillTx/>
                <a:latin typeface="Arial" panose="020B0604020202020204" pitchFamily="34" charset="0"/>
                <a:ea typeface="+mn-ea"/>
                <a:cs typeface="+mn-cs"/>
                <a:sym typeface="Helvetica Neue UltraLight"/>
              </a:endParaRPr>
            </a:p>
          </p:txBody>
        </p:sp>
        <p:sp>
          <p:nvSpPr>
            <p:cNvPr id="15" name="Shape">
              <a:extLst>
                <a:ext uri="{FF2B5EF4-FFF2-40B4-BE49-F238E27FC236}">
                  <a16:creationId xmlns:a16="http://schemas.microsoft.com/office/drawing/2014/main" id="{7FF76489-7CD6-19EB-6809-CA0904B7215F}"/>
                </a:ext>
              </a:extLst>
            </p:cNvPr>
            <p:cNvSpPr/>
            <p:nvPr/>
          </p:nvSpPr>
          <p:spPr>
            <a:xfrm>
              <a:off x="7859671" y="5723976"/>
              <a:ext cx="1041395" cy="710042"/>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grpFill/>
            <a:ln w="19050">
              <a:solidFill>
                <a:schemeClr val="bg1"/>
              </a:solidFill>
              <a:miter lim="400000"/>
            </a:ln>
          </p:spPr>
          <p:txBody>
            <a:bodyPr lIns="19051" tIns="19051" rIns="19051" bIns="19051" anchor="ctr"/>
            <a:lstStyle/>
            <a:p>
              <a:pPr marL="0" marR="0" lvl="0" indent="0" algn="ctr" defTabSz="228594" rtl="0" eaLnBrk="1" fontAlgn="auto" latinLnBrk="0" hangingPunct="0">
                <a:lnSpc>
                  <a:spcPct val="100000"/>
                </a:lnSpc>
                <a:spcBef>
                  <a:spcPts val="0"/>
                </a:spcBef>
                <a:spcAft>
                  <a:spcPts val="0"/>
                </a:spcAft>
                <a:buClrTx/>
                <a:buSzTx/>
                <a:buFontTx/>
                <a:buNone/>
                <a:tabLst/>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051"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cs typeface="Arial" panose="020B0604020202020204" pitchFamily="34" charset="0"/>
                <a:sym typeface="Gill Sans"/>
              </a:endParaRPr>
            </a:p>
          </p:txBody>
        </p:sp>
      </p:grpSp>
      <p:sp>
        <p:nvSpPr>
          <p:cNvPr id="3" name="Subtitle Here…">
            <a:extLst>
              <a:ext uri="{FF2B5EF4-FFF2-40B4-BE49-F238E27FC236}">
                <a16:creationId xmlns:a16="http://schemas.microsoft.com/office/drawing/2014/main" id="{328B1338-06C8-47D3-32C3-5C5FCF1542E6}"/>
              </a:ext>
            </a:extLst>
          </p:cNvPr>
          <p:cNvSpPr txBox="1"/>
          <p:nvPr/>
        </p:nvSpPr>
        <p:spPr>
          <a:xfrm>
            <a:off x="5161211" y="625961"/>
            <a:ext cx="2717652" cy="62415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p>
            <a:pPr algn="l">
              <a:lnSpc>
                <a:spcPct val="114000"/>
              </a:lnSpc>
              <a:spcAft>
                <a:spcPts val="400"/>
              </a:spcAft>
              <a:defRPr sz="1800" b="0">
                <a:solidFill>
                  <a:srgbClr val="53585F"/>
                </a:solidFill>
                <a:latin typeface="Roboto Light"/>
                <a:ea typeface="Roboto Light"/>
                <a:cs typeface="Roboto Light"/>
                <a:sym typeface="Roboto Light"/>
              </a:defRPr>
            </a:pPr>
            <a:r>
              <a:rPr lang="en-US" sz="2400" b="1">
                <a:solidFill>
                  <a:srgbClr val="00778B"/>
                </a:solidFill>
                <a:latin typeface="+mn-lt"/>
                <a:ea typeface="Open Sans Extrabold"/>
                <a:cs typeface="Arial"/>
                <a:sym typeface="Roboto Light"/>
              </a:rPr>
              <a:t>Integrity First</a:t>
            </a:r>
            <a:endParaRPr lang="en-US" sz="2400" b="1">
              <a:solidFill>
                <a:srgbClr val="00778B"/>
              </a:solidFill>
              <a:latin typeface="+mn-lt"/>
              <a:ea typeface="Open Sans Extrabold" panose="020B0606030504020204" pitchFamily="34" charset="0"/>
              <a:cs typeface="Arial" panose="020B0604020202020204" pitchFamily="34" charset="0"/>
              <a:sym typeface="Roboto Light"/>
            </a:endParaRPr>
          </a:p>
          <a:p>
            <a:pPr algn="l">
              <a:defRPr sz="1800" b="0">
                <a:solidFill>
                  <a:srgbClr val="53585F"/>
                </a:solidFill>
                <a:latin typeface="Roboto Light"/>
                <a:ea typeface="Roboto Light"/>
                <a:cs typeface="Roboto Light"/>
                <a:sym typeface="Roboto Light"/>
              </a:defRPr>
            </a:pPr>
            <a:r>
              <a:rPr lang="en-US" sz="1500">
                <a:solidFill>
                  <a:srgbClr val="595959"/>
                </a:solidFill>
                <a:latin typeface="Arial"/>
                <a:ea typeface="Open Sans Light"/>
                <a:cs typeface="Arial"/>
                <a:sym typeface="Roboto Light"/>
              </a:rPr>
              <a:t>We will prioritize ethical behavior and decision-making in all actions and policies.</a:t>
            </a:r>
            <a:br>
              <a:rPr lang="en-US" sz="1500">
                <a:solidFill>
                  <a:srgbClr val="595959"/>
                </a:solidFill>
                <a:latin typeface="Arial"/>
                <a:ea typeface="Open Sans Light"/>
                <a:cs typeface="Arial"/>
              </a:rPr>
            </a:br>
            <a:endParaRPr lang="en-US">
              <a:latin typeface="Arial"/>
              <a:sym typeface="Roboto Light"/>
            </a:endParaRPr>
          </a:p>
          <a:p>
            <a:pPr algn="l">
              <a:lnSpc>
                <a:spcPct val="113999"/>
              </a:lnSpc>
              <a:spcAft>
                <a:spcPts val="2800"/>
              </a:spcAft>
              <a:defRPr sz="1800" b="0">
                <a:solidFill>
                  <a:srgbClr val="53585F"/>
                </a:solidFill>
                <a:latin typeface="Roboto Light"/>
                <a:ea typeface="Roboto Light"/>
                <a:cs typeface="Roboto Light"/>
                <a:sym typeface="Roboto Light"/>
              </a:defRPr>
            </a:pPr>
            <a:r>
              <a:rPr lang="en-US" sz="2400" b="1">
                <a:solidFill>
                  <a:srgbClr val="00778B"/>
                </a:solidFill>
                <a:latin typeface="+mn-lt"/>
                <a:ea typeface="Open Sans Extrabold"/>
                <a:cs typeface="Arial"/>
                <a:sym typeface="Roboto Light"/>
              </a:rPr>
              <a:t>Transparency &amp; Accountability</a:t>
            </a:r>
            <a:br>
              <a:rPr lang="en-US" sz="2700" b="1">
                <a:latin typeface="+mn-lt"/>
                <a:ea typeface="Open Sans Extrabold" panose="020B0606030504020204" pitchFamily="34" charset="0"/>
                <a:cs typeface="Arial" panose="020B0604020202020204" pitchFamily="34" charset="0"/>
              </a:rPr>
            </a:br>
            <a:r>
              <a:rPr lang="en-US" sz="1500">
                <a:solidFill>
                  <a:srgbClr val="595959"/>
                </a:solidFill>
                <a:latin typeface="+mn-lt"/>
                <a:ea typeface="Open Sans Light"/>
                <a:cs typeface="Arial"/>
                <a:sym typeface="Roboto Light"/>
              </a:rPr>
              <a:t>We will </a:t>
            </a:r>
            <a:r>
              <a:rPr lang="en-US" sz="1500">
                <a:solidFill>
                  <a:srgbClr val="595959"/>
                </a:solidFill>
                <a:latin typeface="Arial"/>
                <a:ea typeface="Open Sans Light"/>
                <a:cs typeface="Arial"/>
                <a:sym typeface="Roboto Light"/>
              </a:rPr>
              <a:t>maintain open communication and hold ourselves accountable for our commitments and outcomes</a:t>
            </a:r>
            <a:r>
              <a:rPr lang="en-US" sz="1500">
                <a:solidFill>
                  <a:srgbClr val="595959"/>
                </a:solidFill>
                <a:ea typeface="Open Sans Light"/>
                <a:cs typeface="Arial"/>
                <a:sym typeface="Roboto Light"/>
              </a:rPr>
              <a:t>.</a:t>
            </a:r>
            <a:endParaRPr lang="en-US" sz="1800">
              <a:solidFill>
                <a:srgbClr val="53585F"/>
              </a:solidFill>
              <a:ea typeface="Roboto Light"/>
              <a:cs typeface="Roboto Light"/>
              <a:sym typeface="Roboto Light"/>
            </a:endParaRPr>
          </a:p>
          <a:p>
            <a:pPr algn="l">
              <a:lnSpc>
                <a:spcPct val="114000"/>
              </a:lnSpc>
              <a:spcAft>
                <a:spcPts val="400"/>
              </a:spcAft>
              <a:defRPr sz="1800" b="0">
                <a:solidFill>
                  <a:srgbClr val="53585F"/>
                </a:solidFill>
                <a:latin typeface="Roboto Light"/>
                <a:ea typeface="Roboto Light"/>
                <a:cs typeface="Roboto Light"/>
                <a:sym typeface="Roboto Light"/>
              </a:defRPr>
            </a:pPr>
            <a:r>
              <a:rPr lang="en-US" sz="2400" b="1">
                <a:solidFill>
                  <a:srgbClr val="00778B"/>
                </a:solidFill>
                <a:latin typeface="+mn-lt"/>
                <a:ea typeface="Open Sans Extrabold"/>
                <a:cs typeface="Arial"/>
                <a:sym typeface="Roboto Light"/>
              </a:rPr>
              <a:t>Continuous Improvement</a:t>
            </a:r>
            <a:endParaRPr lang="en-US" sz="2400" b="1">
              <a:solidFill>
                <a:srgbClr val="00778B"/>
              </a:solidFill>
              <a:latin typeface="+mn-lt"/>
              <a:ea typeface="Open Sans Extrabold" panose="020B0606030504020204" pitchFamily="34" charset="0"/>
              <a:cs typeface="Arial" panose="020B0604020202020204" pitchFamily="34" charset="0"/>
            </a:endParaRPr>
          </a:p>
          <a:p>
            <a:pPr algn="l">
              <a:lnSpc>
                <a:spcPct val="114000"/>
              </a:lnSpc>
              <a:spcAft>
                <a:spcPts val="2800"/>
              </a:spcAft>
              <a:defRPr sz="1800" b="0">
                <a:solidFill>
                  <a:srgbClr val="53585F"/>
                </a:solidFill>
                <a:latin typeface="Roboto Light"/>
                <a:ea typeface="Roboto Light"/>
                <a:cs typeface="Roboto Light"/>
                <a:sym typeface="Roboto Light"/>
              </a:defRPr>
            </a:pPr>
            <a:r>
              <a:rPr kumimoji="0" lang="en-US" sz="1500" u="none" strike="noStrike" kern="0" cap="none" spc="0" normalizeH="0" baseline="0" noProof="0">
                <a:ln>
                  <a:noFill/>
                </a:ln>
                <a:solidFill>
                  <a:srgbClr val="595959"/>
                </a:solidFill>
                <a:effectLst/>
                <a:uLnTx/>
                <a:uFillTx/>
                <a:latin typeface="+mn-lt"/>
                <a:ea typeface="Open Sans Light"/>
                <a:cs typeface="Arial"/>
                <a:sym typeface="Roboto Light"/>
              </a:rPr>
              <a:t>We </a:t>
            </a:r>
            <a:r>
              <a:rPr lang="en-US" sz="1500">
                <a:solidFill>
                  <a:srgbClr val="595959"/>
                </a:solidFill>
                <a:latin typeface="Arial"/>
                <a:ea typeface="Open Sans Light"/>
                <a:cs typeface="Arial"/>
                <a:sym typeface="Roboto Light"/>
              </a:rPr>
              <a:t>will foster a culture of ongoing learning and innovation to adapt to changing needs </a:t>
            </a:r>
            <a:r>
              <a:rPr kumimoji="0" lang="en-US" sz="1500" u="none" strike="noStrike" kern="0" cap="none" spc="0" normalizeH="0" baseline="0" noProof="0">
                <a:ln>
                  <a:noFill/>
                </a:ln>
                <a:solidFill>
                  <a:srgbClr val="595959"/>
                </a:solidFill>
                <a:effectLst/>
                <a:uLnTx/>
                <a:uFillTx/>
                <a:latin typeface="Arial"/>
                <a:ea typeface="Open Sans Light"/>
                <a:cs typeface="Arial"/>
                <a:sym typeface="Roboto Light"/>
              </a:rPr>
              <a:t>and </a:t>
            </a:r>
            <a:r>
              <a:rPr lang="en-US" sz="1500">
                <a:solidFill>
                  <a:srgbClr val="595959"/>
                </a:solidFill>
                <a:latin typeface="Arial"/>
                <a:ea typeface="Open Sans Light"/>
                <a:cs typeface="Arial"/>
                <a:sym typeface="Roboto Light"/>
              </a:rPr>
              <a:t>challenges</a:t>
            </a:r>
            <a:r>
              <a:rPr kumimoji="0" lang="en-US" sz="1500" u="none" strike="noStrike" kern="0" cap="none" spc="0" normalizeH="0" baseline="0" noProof="0">
                <a:ln>
                  <a:noFill/>
                </a:ln>
                <a:solidFill>
                  <a:srgbClr val="595959"/>
                </a:solidFill>
                <a:effectLst/>
                <a:uLnTx/>
                <a:uFillTx/>
                <a:latin typeface="Arial"/>
                <a:ea typeface="Open Sans Light"/>
                <a:cs typeface="Arial"/>
                <a:sym typeface="Roboto Light"/>
              </a:rPr>
              <a:t>.</a:t>
            </a:r>
            <a:endParaRPr lang="en-US" sz="1500">
              <a:solidFill>
                <a:srgbClr val="595959"/>
              </a:solidFill>
              <a:latin typeface="Arial"/>
              <a:ea typeface="Open Sans Light"/>
              <a:cs typeface="Arial"/>
            </a:endParaRPr>
          </a:p>
          <a:p>
            <a:pPr marL="0" marR="0" lvl="0" indent="0" algn="l" defTabSz="412750">
              <a:lnSpc>
                <a:spcPct val="113999"/>
              </a:lnSpc>
              <a:spcBef>
                <a:spcPts val="0"/>
              </a:spcBef>
              <a:spcAft>
                <a:spcPts val="2800"/>
              </a:spcAft>
              <a:buClrTx/>
              <a:buSzTx/>
              <a:buFontTx/>
              <a:buNone/>
              <a:tabLst/>
              <a:defRPr sz="1800" b="0">
                <a:solidFill>
                  <a:srgbClr val="53585F"/>
                </a:solidFill>
                <a:latin typeface="Roboto Light"/>
                <a:ea typeface="Roboto Light"/>
                <a:cs typeface="Roboto Light"/>
                <a:sym typeface="Roboto Light"/>
              </a:defRPr>
            </a:pPr>
            <a:endParaRPr lang="en-US" sz="1500" u="none" strike="noStrike" kern="0" cap="none" spc="0" normalizeH="0" baseline="0" noProof="0">
              <a:ln>
                <a:noFill/>
              </a:ln>
              <a:solidFill>
                <a:srgbClr val="595959"/>
              </a:solidFill>
              <a:effectLst/>
              <a:uLnTx/>
              <a:uFillTx/>
              <a:latin typeface="+mn-lt"/>
              <a:ea typeface="Open Sans Light"/>
              <a:cs typeface="Arial"/>
            </a:endParaRPr>
          </a:p>
        </p:txBody>
      </p:sp>
      <p:sp>
        <p:nvSpPr>
          <p:cNvPr id="5" name="Subtitle Here…">
            <a:extLst>
              <a:ext uri="{FF2B5EF4-FFF2-40B4-BE49-F238E27FC236}">
                <a16:creationId xmlns:a16="http://schemas.microsoft.com/office/drawing/2014/main" id="{974C67AA-4095-F0FD-F4B4-06AB81AA246E}"/>
              </a:ext>
            </a:extLst>
          </p:cNvPr>
          <p:cNvSpPr txBox="1"/>
          <p:nvPr/>
        </p:nvSpPr>
        <p:spPr>
          <a:xfrm>
            <a:off x="9154242" y="625961"/>
            <a:ext cx="2580558" cy="45880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p>
            <a:pPr lvl="0" algn="l">
              <a:lnSpc>
                <a:spcPct val="114000"/>
              </a:lnSpc>
              <a:spcAft>
                <a:spcPts val="400"/>
              </a:spcAft>
              <a:defRPr sz="1800" b="0">
                <a:solidFill>
                  <a:srgbClr val="53585F"/>
                </a:solidFill>
                <a:latin typeface="Roboto Light"/>
                <a:ea typeface="Roboto Light"/>
                <a:cs typeface="Roboto Light"/>
                <a:sym typeface="Roboto Light"/>
              </a:defRPr>
            </a:pPr>
            <a:r>
              <a:rPr lang="en-US" sz="2400" b="1">
                <a:solidFill>
                  <a:srgbClr val="00778B"/>
                </a:solidFill>
                <a:latin typeface="+mn-lt"/>
                <a:ea typeface="Open Sans Extrabold"/>
                <a:cs typeface="Arial"/>
                <a:sym typeface="Roboto Light"/>
              </a:rPr>
              <a:t>Collaboration</a:t>
            </a:r>
            <a:endParaRPr lang="en-US" sz="2400" b="1">
              <a:solidFill>
                <a:srgbClr val="00778B"/>
              </a:solidFill>
              <a:latin typeface="+mn-lt"/>
              <a:ea typeface="Open Sans Extrabold" panose="020B0606030504020204" pitchFamily="34" charset="0"/>
              <a:cs typeface="Arial" panose="020B0604020202020204" pitchFamily="34" charset="0"/>
              <a:sym typeface="Roboto Light"/>
            </a:endParaRPr>
          </a:p>
          <a:p>
            <a:pPr algn="l">
              <a:lnSpc>
                <a:spcPct val="114000"/>
              </a:lnSpc>
              <a:spcAft>
                <a:spcPts val="2800"/>
              </a:spcAft>
              <a:defRPr sz="1800" b="0">
                <a:solidFill>
                  <a:srgbClr val="53585F"/>
                </a:solidFill>
                <a:latin typeface="Roboto Light"/>
                <a:ea typeface="Roboto Light"/>
                <a:cs typeface="Roboto Light"/>
                <a:sym typeface="Roboto Light"/>
              </a:defRPr>
            </a:pPr>
            <a:r>
              <a:rPr lang="en-US" sz="1500">
                <a:solidFill>
                  <a:srgbClr val="595959"/>
                </a:solidFill>
                <a:latin typeface="+mn-lt"/>
                <a:ea typeface="Open Sans Light"/>
                <a:cs typeface="Arial"/>
                <a:sym typeface="Roboto Light"/>
              </a:rPr>
              <a:t>We </a:t>
            </a:r>
            <a:r>
              <a:rPr kumimoji="0" lang="en-US" sz="1500" u="none" strike="noStrike" kern="0" cap="none" spc="0" normalizeH="0" baseline="0" noProof="0">
                <a:ln>
                  <a:noFill/>
                </a:ln>
                <a:solidFill>
                  <a:srgbClr val="595959"/>
                </a:solidFill>
                <a:effectLst/>
                <a:uLnTx/>
                <a:uFillTx/>
                <a:latin typeface="+mn-lt"/>
                <a:ea typeface="Open Sans Light"/>
                <a:cs typeface="Arial"/>
                <a:sym typeface="Roboto Light"/>
              </a:rPr>
              <a:t>will</a:t>
            </a:r>
            <a:r>
              <a:rPr lang="en-US" sz="1500">
                <a:solidFill>
                  <a:srgbClr val="595959"/>
                </a:solidFill>
                <a:latin typeface="+mn-lt"/>
                <a:ea typeface="Open Sans Light"/>
                <a:cs typeface="Arial"/>
                <a:sym typeface="Roboto Light"/>
              </a:rPr>
              <a:t> </a:t>
            </a:r>
            <a:r>
              <a:rPr lang="en-US" sz="1500">
                <a:solidFill>
                  <a:srgbClr val="595959"/>
                </a:solidFill>
                <a:latin typeface="Arial"/>
                <a:ea typeface="Open Sans Light"/>
                <a:cs typeface="Arial"/>
                <a:sym typeface="Roboto Light"/>
              </a:rPr>
              <a:t>encourage teamwork and inclusive practices that value diverse perspectives and contributions.</a:t>
            </a:r>
            <a:endParaRPr lang="en-US" sz="1500">
              <a:solidFill>
                <a:srgbClr val="595959"/>
              </a:solidFill>
              <a:latin typeface="Arial"/>
              <a:ea typeface="Open Sans Light"/>
              <a:cs typeface="Arial"/>
            </a:endParaRPr>
          </a:p>
          <a:p>
            <a:pPr algn="l">
              <a:lnSpc>
                <a:spcPct val="114000"/>
              </a:lnSpc>
              <a:spcAft>
                <a:spcPts val="400"/>
              </a:spcAft>
              <a:defRPr sz="1800" b="0">
                <a:solidFill>
                  <a:srgbClr val="53585F"/>
                </a:solidFill>
                <a:latin typeface="Roboto Light"/>
                <a:ea typeface="Roboto Light"/>
                <a:cs typeface="Roboto Light"/>
                <a:sym typeface="Roboto Light"/>
              </a:defRPr>
            </a:pPr>
            <a:r>
              <a:rPr lang="en-US" sz="2400" b="1">
                <a:solidFill>
                  <a:srgbClr val="00778B"/>
                </a:solidFill>
                <a:latin typeface="+mn-lt"/>
                <a:ea typeface="Open Sans Extrabold"/>
                <a:cs typeface="Arial"/>
              </a:rPr>
              <a:t>Proactive Leadership</a:t>
            </a:r>
            <a:endParaRPr lang="en-US" sz="2400">
              <a:solidFill>
                <a:srgbClr val="00778B"/>
              </a:solidFill>
              <a:latin typeface="+mn-lt"/>
              <a:ea typeface="Open Sans Light"/>
              <a:cs typeface="Arial"/>
            </a:endParaRPr>
          </a:p>
          <a:p>
            <a:pPr algn="l">
              <a:lnSpc>
                <a:spcPct val="114000"/>
              </a:lnSpc>
              <a:spcAft>
                <a:spcPts val="2800"/>
              </a:spcAft>
              <a:defRPr sz="1800" b="0">
                <a:solidFill>
                  <a:srgbClr val="53585F"/>
                </a:solidFill>
                <a:latin typeface="Roboto Light"/>
                <a:ea typeface="Roboto Light"/>
                <a:cs typeface="Roboto Light"/>
                <a:sym typeface="Roboto Light"/>
              </a:defRPr>
            </a:pPr>
            <a:r>
              <a:rPr kumimoji="0" lang="en-US" sz="1500" u="none" strike="noStrike" kern="0" cap="none" spc="0" normalizeH="0" baseline="0" noProof="0">
                <a:ln>
                  <a:noFill/>
                </a:ln>
                <a:solidFill>
                  <a:srgbClr val="595959"/>
                </a:solidFill>
                <a:effectLst/>
                <a:uLnTx/>
                <a:uFillTx/>
                <a:latin typeface="+mn-lt"/>
                <a:ea typeface="Open Sans Light"/>
                <a:cs typeface="Arial"/>
                <a:sym typeface="Roboto Light"/>
              </a:rPr>
              <a:t>We will </a:t>
            </a:r>
            <a:r>
              <a:rPr lang="en-US" sz="1500">
                <a:solidFill>
                  <a:srgbClr val="595959"/>
                </a:solidFill>
                <a:latin typeface="Arial"/>
                <a:ea typeface="Open Sans Light"/>
                <a:cs typeface="Arial"/>
                <a:sym typeface="Roboto Light"/>
              </a:rPr>
              <a:t>anticipate challenges </a:t>
            </a:r>
            <a:r>
              <a:rPr kumimoji="0" lang="en-US" sz="1500" u="none" strike="noStrike" kern="0" cap="none" spc="0" normalizeH="0" baseline="0" noProof="0">
                <a:ln>
                  <a:noFill/>
                </a:ln>
                <a:solidFill>
                  <a:srgbClr val="595959"/>
                </a:solidFill>
                <a:effectLst/>
                <a:uLnTx/>
                <a:uFillTx/>
                <a:latin typeface="Arial"/>
                <a:ea typeface="Open Sans Light"/>
                <a:cs typeface="Arial"/>
                <a:sym typeface="Roboto Light"/>
              </a:rPr>
              <a:t>and </a:t>
            </a:r>
            <a:r>
              <a:rPr lang="en-US" sz="1500">
                <a:solidFill>
                  <a:srgbClr val="595959"/>
                </a:solidFill>
                <a:latin typeface="Arial"/>
                <a:ea typeface="Open Sans Light"/>
                <a:cs typeface="Arial"/>
                <a:sym typeface="Roboto Light"/>
              </a:rPr>
              <a:t>opportunities, leading </a:t>
            </a:r>
            <a:r>
              <a:rPr kumimoji="0" lang="en-US" sz="1500" u="none" strike="noStrike" kern="0" cap="none" spc="0" normalizeH="0" baseline="0" noProof="0">
                <a:ln>
                  <a:noFill/>
                </a:ln>
                <a:solidFill>
                  <a:srgbClr val="595959"/>
                </a:solidFill>
                <a:effectLst/>
                <a:uLnTx/>
                <a:uFillTx/>
                <a:latin typeface="Arial"/>
                <a:ea typeface="Open Sans Light"/>
                <a:cs typeface="Arial"/>
                <a:sym typeface="Roboto Light"/>
              </a:rPr>
              <a:t>with </a:t>
            </a:r>
            <a:r>
              <a:rPr lang="en-US" sz="1500">
                <a:solidFill>
                  <a:srgbClr val="595959"/>
                </a:solidFill>
                <a:latin typeface="Arial"/>
                <a:ea typeface="Open Sans Light"/>
                <a:cs typeface="Arial"/>
                <a:sym typeface="Roboto Light"/>
              </a:rPr>
              <a:t>foresight and a commitment to positive change</a:t>
            </a:r>
            <a:r>
              <a:rPr kumimoji="0" lang="en-US" sz="1500" u="none" strike="noStrike" kern="0" cap="none" spc="0" normalizeH="0" baseline="0" noProof="0">
                <a:ln>
                  <a:noFill/>
                </a:ln>
                <a:solidFill>
                  <a:srgbClr val="595959"/>
                </a:solidFill>
                <a:effectLst/>
                <a:uLnTx/>
                <a:uFillTx/>
                <a:latin typeface="Arial"/>
                <a:ea typeface="Open Sans Light"/>
                <a:cs typeface="Arial"/>
                <a:sym typeface="Roboto Light"/>
              </a:rPr>
              <a:t>.</a:t>
            </a:r>
            <a:endParaRPr lang="en-US" sz="1500">
              <a:solidFill>
                <a:srgbClr val="2B2C28"/>
              </a:solidFill>
              <a:latin typeface="Arial"/>
              <a:ea typeface="Open Sans" panose="020B0606030504020204" pitchFamily="34" charset="0"/>
              <a:cs typeface="Arial" panose="020B0604020202020204" pitchFamily="34" charset="0"/>
            </a:endParaRPr>
          </a:p>
          <a:p>
            <a:pPr algn="l">
              <a:lnSpc>
                <a:spcPct val="113999"/>
              </a:lnSpc>
              <a:spcAft>
                <a:spcPts val="2800"/>
              </a:spcAft>
              <a:defRPr sz="1800" b="0">
                <a:solidFill>
                  <a:srgbClr val="53585F"/>
                </a:solidFill>
                <a:latin typeface="Roboto Light"/>
                <a:ea typeface="Roboto Light"/>
                <a:cs typeface="Roboto Light"/>
                <a:sym typeface="Roboto Light"/>
              </a:defRPr>
            </a:pPr>
            <a:endParaRPr lang="en-US" sz="1500" u="none" strike="noStrike" kern="0" cap="none" spc="0" normalizeH="0" baseline="0" noProof="0">
              <a:ln>
                <a:noFill/>
              </a:ln>
              <a:solidFill>
                <a:srgbClr val="595959"/>
              </a:solidFill>
              <a:effectLst/>
              <a:uLnTx/>
              <a:uFillTx/>
              <a:latin typeface="+mn-lt"/>
              <a:ea typeface="Open Sans Light"/>
              <a:cs typeface="Arial" panose="020B0604020202020204" pitchFamily="34" charset="0"/>
            </a:endParaRPr>
          </a:p>
        </p:txBody>
      </p:sp>
      <p:grpSp>
        <p:nvGrpSpPr>
          <p:cNvPr id="6" name="Group 5">
            <a:extLst>
              <a:ext uri="{FF2B5EF4-FFF2-40B4-BE49-F238E27FC236}">
                <a16:creationId xmlns:a16="http://schemas.microsoft.com/office/drawing/2014/main" id="{6368CC89-27B4-5953-89DF-01EEB44CCC6D}"/>
              </a:ext>
            </a:extLst>
          </p:cNvPr>
          <p:cNvGrpSpPr>
            <a:grpSpLocks/>
          </p:cNvGrpSpPr>
          <p:nvPr/>
        </p:nvGrpSpPr>
        <p:grpSpPr>
          <a:xfrm>
            <a:off x="4345003" y="2140820"/>
            <a:ext cx="545395" cy="545395"/>
            <a:chOff x="7513121" y="5221997"/>
            <a:chExt cx="1696707" cy="1696707"/>
          </a:xfrm>
          <a:solidFill>
            <a:srgbClr val="00778B"/>
          </a:solidFill>
        </p:grpSpPr>
        <p:sp>
          <p:nvSpPr>
            <p:cNvPr id="7" name="Oval 6">
              <a:extLst>
                <a:ext uri="{FF2B5EF4-FFF2-40B4-BE49-F238E27FC236}">
                  <a16:creationId xmlns:a16="http://schemas.microsoft.com/office/drawing/2014/main" id="{740521C8-4F52-56A5-6A08-AC25D3CAC387}"/>
                </a:ext>
              </a:extLst>
            </p:cNvPr>
            <p:cNvSpPr/>
            <p:nvPr/>
          </p:nvSpPr>
          <p:spPr>
            <a:xfrm>
              <a:off x="7513121" y="5221997"/>
              <a:ext cx="1696707" cy="1696707"/>
            </a:xfrm>
            <a:prstGeom prst="ellipse">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lang="en-US" sz="5600" u="none" strike="noStrike" kern="0" cap="none" spc="0" normalizeH="0" baseline="0" noProof="0">
                <a:ln>
                  <a:noFill/>
                </a:ln>
                <a:solidFill>
                  <a:srgbClr val="58BEC8"/>
                </a:solidFill>
                <a:effectLst/>
                <a:uLnTx/>
                <a:uFillTx/>
                <a:latin typeface="Arial" panose="020B0604020202020204" pitchFamily="34" charset="0"/>
                <a:ea typeface="+mn-ea"/>
                <a:cs typeface="+mn-cs"/>
                <a:sym typeface="Helvetica Neue UltraLight"/>
              </a:endParaRPr>
            </a:p>
          </p:txBody>
        </p:sp>
        <p:sp>
          <p:nvSpPr>
            <p:cNvPr id="8" name="Shape">
              <a:extLst>
                <a:ext uri="{FF2B5EF4-FFF2-40B4-BE49-F238E27FC236}">
                  <a16:creationId xmlns:a16="http://schemas.microsoft.com/office/drawing/2014/main" id="{200EFE2F-F8C9-5A3D-3AA1-8819FFEE5508}"/>
                </a:ext>
              </a:extLst>
            </p:cNvPr>
            <p:cNvSpPr/>
            <p:nvPr/>
          </p:nvSpPr>
          <p:spPr>
            <a:xfrm>
              <a:off x="7859671" y="5723976"/>
              <a:ext cx="1041395" cy="710042"/>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grpFill/>
            <a:ln w="19050">
              <a:solidFill>
                <a:schemeClr val="bg1"/>
              </a:solidFill>
              <a:miter lim="400000"/>
            </a:ln>
          </p:spPr>
          <p:txBody>
            <a:bodyPr lIns="19051" tIns="19051" rIns="19051" bIns="19051" anchor="ctr"/>
            <a:lstStyle/>
            <a:p>
              <a:pPr marL="0" marR="0" lvl="0" indent="0" algn="ctr" defTabSz="228594" rtl="0" eaLnBrk="1" fontAlgn="auto" latinLnBrk="0" hangingPunct="0">
                <a:lnSpc>
                  <a:spcPct val="100000"/>
                </a:lnSpc>
                <a:spcBef>
                  <a:spcPts val="0"/>
                </a:spcBef>
                <a:spcAft>
                  <a:spcPts val="0"/>
                </a:spcAft>
                <a:buClrTx/>
                <a:buSzTx/>
                <a:buFontTx/>
                <a:buNone/>
                <a:tabLst/>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051"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cs typeface="Arial" panose="020B0604020202020204" pitchFamily="34" charset="0"/>
                <a:sym typeface="Gill Sans"/>
              </a:endParaRPr>
            </a:p>
          </p:txBody>
        </p:sp>
      </p:grpSp>
      <p:grpSp>
        <p:nvGrpSpPr>
          <p:cNvPr id="9" name="Group 8">
            <a:extLst>
              <a:ext uri="{FF2B5EF4-FFF2-40B4-BE49-F238E27FC236}">
                <a16:creationId xmlns:a16="http://schemas.microsoft.com/office/drawing/2014/main" id="{26C77EFA-C70C-5FF9-5CB6-3B4B43905E3F}"/>
              </a:ext>
            </a:extLst>
          </p:cNvPr>
          <p:cNvGrpSpPr>
            <a:grpSpLocks/>
          </p:cNvGrpSpPr>
          <p:nvPr/>
        </p:nvGrpSpPr>
        <p:grpSpPr>
          <a:xfrm>
            <a:off x="4344313" y="4480728"/>
            <a:ext cx="545395" cy="545395"/>
            <a:chOff x="7513121" y="5221997"/>
            <a:chExt cx="1696707" cy="1696707"/>
          </a:xfrm>
          <a:solidFill>
            <a:srgbClr val="00778B"/>
          </a:solidFill>
        </p:grpSpPr>
        <p:sp>
          <p:nvSpPr>
            <p:cNvPr id="28" name="Oval 27">
              <a:extLst>
                <a:ext uri="{FF2B5EF4-FFF2-40B4-BE49-F238E27FC236}">
                  <a16:creationId xmlns:a16="http://schemas.microsoft.com/office/drawing/2014/main" id="{32D11AE2-D303-1F9A-385F-6D901F192649}"/>
                </a:ext>
              </a:extLst>
            </p:cNvPr>
            <p:cNvSpPr/>
            <p:nvPr/>
          </p:nvSpPr>
          <p:spPr>
            <a:xfrm>
              <a:off x="7513121" y="5221997"/>
              <a:ext cx="1696707" cy="1696707"/>
            </a:xfrm>
            <a:prstGeom prst="ellipse">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lang="en-US" sz="5600" u="none" strike="noStrike" kern="0" cap="none" spc="0" normalizeH="0" baseline="0" noProof="0">
                <a:ln>
                  <a:noFill/>
                </a:ln>
                <a:solidFill>
                  <a:srgbClr val="58BEC8"/>
                </a:solidFill>
                <a:effectLst/>
                <a:uLnTx/>
                <a:uFillTx/>
                <a:latin typeface="Arial" panose="020B0604020202020204" pitchFamily="34" charset="0"/>
                <a:ea typeface="+mn-ea"/>
                <a:cs typeface="+mn-cs"/>
                <a:sym typeface="Helvetica Neue UltraLight"/>
              </a:endParaRPr>
            </a:p>
          </p:txBody>
        </p:sp>
        <p:sp>
          <p:nvSpPr>
            <p:cNvPr id="29" name="Shape">
              <a:extLst>
                <a:ext uri="{FF2B5EF4-FFF2-40B4-BE49-F238E27FC236}">
                  <a16:creationId xmlns:a16="http://schemas.microsoft.com/office/drawing/2014/main" id="{5A9035C5-5A9E-F1D6-7AE3-B186172CC467}"/>
                </a:ext>
              </a:extLst>
            </p:cNvPr>
            <p:cNvSpPr/>
            <p:nvPr/>
          </p:nvSpPr>
          <p:spPr>
            <a:xfrm>
              <a:off x="7859671" y="5723976"/>
              <a:ext cx="1041395" cy="710042"/>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grpFill/>
            <a:ln w="19050">
              <a:solidFill>
                <a:schemeClr val="bg1"/>
              </a:solidFill>
              <a:miter lim="400000"/>
            </a:ln>
          </p:spPr>
          <p:txBody>
            <a:bodyPr lIns="19051" tIns="19051" rIns="19051" bIns="19051" anchor="ctr"/>
            <a:lstStyle/>
            <a:p>
              <a:pPr marL="0" marR="0" lvl="0" indent="0" algn="ctr" defTabSz="228594" rtl="0" eaLnBrk="1" fontAlgn="auto" latinLnBrk="0" hangingPunct="0">
                <a:lnSpc>
                  <a:spcPct val="100000"/>
                </a:lnSpc>
                <a:spcBef>
                  <a:spcPts val="0"/>
                </a:spcBef>
                <a:spcAft>
                  <a:spcPts val="0"/>
                </a:spcAft>
                <a:buClrTx/>
                <a:buSzTx/>
                <a:buFontTx/>
                <a:buNone/>
                <a:tabLst/>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051"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cs typeface="Arial" panose="020B0604020202020204" pitchFamily="34" charset="0"/>
                <a:sym typeface="Gill Sans"/>
              </a:endParaRPr>
            </a:p>
          </p:txBody>
        </p:sp>
      </p:grpSp>
      <p:grpSp>
        <p:nvGrpSpPr>
          <p:cNvPr id="30" name="Group 29">
            <a:extLst>
              <a:ext uri="{FF2B5EF4-FFF2-40B4-BE49-F238E27FC236}">
                <a16:creationId xmlns:a16="http://schemas.microsoft.com/office/drawing/2014/main" id="{9DBEA0D8-D277-62B1-0C52-2AB6126D9055}"/>
              </a:ext>
            </a:extLst>
          </p:cNvPr>
          <p:cNvGrpSpPr>
            <a:grpSpLocks/>
          </p:cNvGrpSpPr>
          <p:nvPr/>
        </p:nvGrpSpPr>
        <p:grpSpPr>
          <a:xfrm>
            <a:off x="8325242" y="756024"/>
            <a:ext cx="545395" cy="545395"/>
            <a:chOff x="7513121" y="5221997"/>
            <a:chExt cx="1696707" cy="1696707"/>
          </a:xfrm>
          <a:solidFill>
            <a:srgbClr val="00778B"/>
          </a:solidFill>
        </p:grpSpPr>
        <p:sp>
          <p:nvSpPr>
            <p:cNvPr id="31" name="Oval 30">
              <a:extLst>
                <a:ext uri="{FF2B5EF4-FFF2-40B4-BE49-F238E27FC236}">
                  <a16:creationId xmlns:a16="http://schemas.microsoft.com/office/drawing/2014/main" id="{63B5A8E5-8627-FE83-5C72-B703EED01E8A}"/>
                </a:ext>
              </a:extLst>
            </p:cNvPr>
            <p:cNvSpPr/>
            <p:nvPr/>
          </p:nvSpPr>
          <p:spPr>
            <a:xfrm>
              <a:off x="7513121" y="5221997"/>
              <a:ext cx="1696707" cy="1696707"/>
            </a:xfrm>
            <a:prstGeom prst="ellipse">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lang="en-US" sz="5600" u="none" strike="noStrike" kern="0" cap="none" spc="0" normalizeH="0" baseline="0" noProof="0">
                <a:ln>
                  <a:noFill/>
                </a:ln>
                <a:solidFill>
                  <a:srgbClr val="58BEC8"/>
                </a:solidFill>
                <a:effectLst/>
                <a:uLnTx/>
                <a:uFillTx/>
                <a:latin typeface="Arial" panose="020B0604020202020204" pitchFamily="34" charset="0"/>
                <a:ea typeface="+mn-ea"/>
                <a:cs typeface="+mn-cs"/>
                <a:sym typeface="Helvetica Neue UltraLight"/>
              </a:endParaRPr>
            </a:p>
          </p:txBody>
        </p:sp>
        <p:sp>
          <p:nvSpPr>
            <p:cNvPr id="32" name="Shape">
              <a:extLst>
                <a:ext uri="{FF2B5EF4-FFF2-40B4-BE49-F238E27FC236}">
                  <a16:creationId xmlns:a16="http://schemas.microsoft.com/office/drawing/2014/main" id="{AF2D5E71-6D8A-55A9-8ADC-85F8B947F9F5}"/>
                </a:ext>
              </a:extLst>
            </p:cNvPr>
            <p:cNvSpPr/>
            <p:nvPr/>
          </p:nvSpPr>
          <p:spPr>
            <a:xfrm>
              <a:off x="7859671" y="5723976"/>
              <a:ext cx="1041395" cy="710042"/>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grpFill/>
            <a:ln w="19050">
              <a:solidFill>
                <a:schemeClr val="bg1"/>
              </a:solidFill>
              <a:miter lim="400000"/>
            </a:ln>
          </p:spPr>
          <p:txBody>
            <a:bodyPr lIns="19051" tIns="19051" rIns="19051" bIns="19051" anchor="ctr"/>
            <a:lstStyle/>
            <a:p>
              <a:pPr marL="0" marR="0" lvl="0" indent="0" algn="ctr" defTabSz="228594" rtl="0" eaLnBrk="1" fontAlgn="auto" latinLnBrk="0" hangingPunct="0">
                <a:lnSpc>
                  <a:spcPct val="100000"/>
                </a:lnSpc>
                <a:spcBef>
                  <a:spcPts val="0"/>
                </a:spcBef>
                <a:spcAft>
                  <a:spcPts val="0"/>
                </a:spcAft>
                <a:buClrTx/>
                <a:buSzTx/>
                <a:buFontTx/>
                <a:buNone/>
                <a:tabLst/>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051"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cs typeface="Arial" panose="020B0604020202020204" pitchFamily="34" charset="0"/>
                <a:sym typeface="Gill Sans"/>
              </a:endParaRPr>
            </a:p>
          </p:txBody>
        </p:sp>
      </p:grpSp>
      <p:grpSp>
        <p:nvGrpSpPr>
          <p:cNvPr id="33" name="Group 32">
            <a:extLst>
              <a:ext uri="{FF2B5EF4-FFF2-40B4-BE49-F238E27FC236}">
                <a16:creationId xmlns:a16="http://schemas.microsoft.com/office/drawing/2014/main" id="{55AEDCF4-2C06-73FA-78D0-48A418A3D9B7}"/>
              </a:ext>
            </a:extLst>
          </p:cNvPr>
          <p:cNvGrpSpPr>
            <a:grpSpLocks/>
          </p:cNvGrpSpPr>
          <p:nvPr/>
        </p:nvGrpSpPr>
        <p:grpSpPr>
          <a:xfrm>
            <a:off x="8325242" y="2674287"/>
            <a:ext cx="545395" cy="545395"/>
            <a:chOff x="7513121" y="5221997"/>
            <a:chExt cx="1696707" cy="1696707"/>
          </a:xfrm>
          <a:solidFill>
            <a:srgbClr val="00778B"/>
          </a:solidFill>
        </p:grpSpPr>
        <p:sp>
          <p:nvSpPr>
            <p:cNvPr id="34" name="Oval 33">
              <a:extLst>
                <a:ext uri="{FF2B5EF4-FFF2-40B4-BE49-F238E27FC236}">
                  <a16:creationId xmlns:a16="http://schemas.microsoft.com/office/drawing/2014/main" id="{4E13DBEC-48D1-DFEA-8F39-14FDEA43E99C}"/>
                </a:ext>
              </a:extLst>
            </p:cNvPr>
            <p:cNvSpPr/>
            <p:nvPr/>
          </p:nvSpPr>
          <p:spPr>
            <a:xfrm>
              <a:off x="7513121" y="5221997"/>
              <a:ext cx="1696707" cy="1696707"/>
            </a:xfrm>
            <a:prstGeom prst="ellipse">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lang="en-US" sz="5600" u="none" strike="noStrike" kern="0" cap="none" spc="0" normalizeH="0" baseline="0" noProof="0">
                <a:ln>
                  <a:noFill/>
                </a:ln>
                <a:solidFill>
                  <a:srgbClr val="58BEC8"/>
                </a:solidFill>
                <a:effectLst/>
                <a:uLnTx/>
                <a:uFillTx/>
                <a:latin typeface="Arial" panose="020B0604020202020204" pitchFamily="34" charset="0"/>
                <a:ea typeface="+mn-ea"/>
                <a:cs typeface="+mn-cs"/>
                <a:sym typeface="Helvetica Neue UltraLight"/>
              </a:endParaRPr>
            </a:p>
          </p:txBody>
        </p:sp>
        <p:sp>
          <p:nvSpPr>
            <p:cNvPr id="35" name="Shape">
              <a:extLst>
                <a:ext uri="{FF2B5EF4-FFF2-40B4-BE49-F238E27FC236}">
                  <a16:creationId xmlns:a16="http://schemas.microsoft.com/office/drawing/2014/main" id="{EE863CDC-39DD-ACCA-4A74-1B47862284ED}"/>
                </a:ext>
              </a:extLst>
            </p:cNvPr>
            <p:cNvSpPr/>
            <p:nvPr/>
          </p:nvSpPr>
          <p:spPr>
            <a:xfrm>
              <a:off x="7859671" y="5723976"/>
              <a:ext cx="1041395" cy="710042"/>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grpFill/>
            <a:ln w="19050">
              <a:solidFill>
                <a:schemeClr val="bg1"/>
              </a:solidFill>
              <a:miter lim="400000"/>
            </a:ln>
          </p:spPr>
          <p:txBody>
            <a:bodyPr lIns="19051" tIns="19051" rIns="19051" bIns="19051" anchor="ctr"/>
            <a:lstStyle/>
            <a:p>
              <a:pPr marL="0" marR="0" lvl="0" indent="0" algn="ctr" defTabSz="228594" rtl="0" eaLnBrk="1" fontAlgn="auto" latinLnBrk="0" hangingPunct="0">
                <a:lnSpc>
                  <a:spcPct val="100000"/>
                </a:lnSpc>
                <a:spcBef>
                  <a:spcPts val="0"/>
                </a:spcBef>
                <a:spcAft>
                  <a:spcPts val="0"/>
                </a:spcAft>
                <a:buClrTx/>
                <a:buSzTx/>
                <a:buFontTx/>
                <a:buNone/>
                <a:tabLst/>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051"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cs typeface="Arial" panose="020B0604020202020204" pitchFamily="34" charset="0"/>
                <a:sym typeface="Gill Sans"/>
              </a:endParaRPr>
            </a:p>
          </p:txBody>
        </p:sp>
      </p:grpSp>
    </p:spTree>
    <p:extLst>
      <p:ext uri="{BB962C8B-B14F-4D97-AF65-F5344CB8AC3E}">
        <p14:creationId xmlns:p14="http://schemas.microsoft.com/office/powerpoint/2010/main" val="2640900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E8903CA-C8D0-B609-3293-2CA4449B549F}"/>
              </a:ext>
            </a:extLst>
          </p:cNvPr>
          <p:cNvSpPr/>
          <p:nvPr/>
        </p:nvSpPr>
        <p:spPr>
          <a:xfrm>
            <a:off x="609600" y="1398181"/>
            <a:ext cx="11009633" cy="4842590"/>
          </a:xfrm>
          <a:prstGeom prst="rect">
            <a:avLst/>
          </a:prstGeom>
          <a:solidFill>
            <a:srgbClr val="D0DE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9A7FDA3F-1B7D-48EA-96F6-F27F61DF2F2C}"/>
              </a:ext>
            </a:extLst>
          </p:cNvPr>
          <p:cNvSpPr>
            <a:spLocks noGrp="1"/>
          </p:cNvSpPr>
          <p:nvPr>
            <p:ph type="title"/>
          </p:nvPr>
        </p:nvSpPr>
        <p:spPr>
          <a:xfrm>
            <a:off x="778375" y="331890"/>
            <a:ext cx="9730596" cy="670092"/>
          </a:xfrm>
        </p:spPr>
        <p:txBody>
          <a:bodyPr lIns="91440" tIns="45720" rIns="91440" bIns="45720" anchor="t"/>
          <a:lstStyle/>
          <a:p>
            <a:r>
              <a:rPr lang="en-US">
                <a:solidFill>
                  <a:srgbClr val="00778B"/>
                </a:solidFill>
                <a:latin typeface="Arial"/>
                <a:cs typeface="Arial"/>
              </a:rPr>
              <a:t> Our Partners</a:t>
            </a:r>
          </a:p>
        </p:txBody>
      </p:sp>
      <p:cxnSp>
        <p:nvCxnSpPr>
          <p:cNvPr id="4" name="Straight Connector 3">
            <a:extLst>
              <a:ext uri="{FF2B5EF4-FFF2-40B4-BE49-F238E27FC236}">
                <a16:creationId xmlns:a16="http://schemas.microsoft.com/office/drawing/2014/main" id="{D7E28283-CC43-9F24-4ECB-91213DF24648}"/>
              </a:ext>
            </a:extLst>
          </p:cNvPr>
          <p:cNvCxnSpPr>
            <a:cxnSpLocks/>
          </p:cNvCxnSpPr>
          <p:nvPr/>
        </p:nvCxnSpPr>
        <p:spPr>
          <a:xfrm>
            <a:off x="838199" y="1097322"/>
            <a:ext cx="10744201" cy="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Shape">
            <a:extLst>
              <a:ext uri="{FF2B5EF4-FFF2-40B4-BE49-F238E27FC236}">
                <a16:creationId xmlns:a16="http://schemas.microsoft.com/office/drawing/2014/main" id="{30B74BDA-5473-6AC6-7B8C-4830C4E9DBD5}"/>
              </a:ext>
            </a:extLst>
          </p:cNvPr>
          <p:cNvSpPr/>
          <p:nvPr/>
        </p:nvSpPr>
        <p:spPr>
          <a:xfrm>
            <a:off x="1125023" y="1664999"/>
            <a:ext cx="1233540" cy="936570"/>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rgbClr val="00778B"/>
          </a:solidFill>
          <a:ln w="12700">
            <a:miter lim="400000"/>
          </a:ln>
        </p:spPr>
        <p:txBody>
          <a:bodyPr lIns="38100" tIns="38100" rIns="38100" bIns="38100" anchor="ctr"/>
          <a:lstStyle/>
          <a:p>
            <a:pPr defTabSz="45720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pitchFamily="34" charset="0"/>
              <a:cs typeface="Arial" panose="020B0604020202020204" pitchFamily="34" charset="0"/>
            </a:endParaRPr>
          </a:p>
        </p:txBody>
      </p:sp>
      <p:sp>
        <p:nvSpPr>
          <p:cNvPr id="6" name="Shape 414">
            <a:extLst>
              <a:ext uri="{FF2B5EF4-FFF2-40B4-BE49-F238E27FC236}">
                <a16:creationId xmlns:a16="http://schemas.microsoft.com/office/drawing/2014/main" id="{A77F4E15-53A6-0C7A-8D0B-91F08EDE77E1}"/>
              </a:ext>
            </a:extLst>
          </p:cNvPr>
          <p:cNvSpPr/>
          <p:nvPr/>
        </p:nvSpPr>
        <p:spPr>
          <a:xfrm>
            <a:off x="1125023" y="2875625"/>
            <a:ext cx="5175450" cy="3650471"/>
          </a:xfrm>
          <a:prstGeom prst="rect">
            <a:avLst/>
          </a:prstGeom>
          <a:ln w="12700"/>
          <a:extLst>
            <a:ext uri="{C572A759-6A51-4108-AA02-DFA0A04FC94B}">
              <ma14:wrappingTextBoxFlag xmlns:ma14="http://schemas.microsoft.com/office/mac/drawingml/2011/main" xmlns="" val="1"/>
            </a:ext>
          </a:extLst>
        </p:spPr>
        <p:txBody>
          <a:bodyPr lIns="0" tIns="0" rIns="0" bIns="0" anchor="t"/>
          <a:lstStyle>
            <a:lvl1pPr algn="r" defTabSz="952500">
              <a:lnSpc>
                <a:spcPct val="130000"/>
              </a:lnSpc>
              <a:buClr>
                <a:srgbClr val="E9F6FA"/>
              </a:buClr>
              <a:buFont typeface="Helvetica Neue UltraLight"/>
              <a:defRPr sz="3000">
                <a:solidFill>
                  <a:srgbClr val="323C40"/>
                </a:solidFill>
                <a:uFill>
                  <a:solidFill>
                    <a:srgbClr val="323C40"/>
                  </a:solidFill>
                </a:uFill>
                <a:latin typeface="Helvetica Neue"/>
                <a:ea typeface="Helvetica Neue"/>
                <a:cs typeface="Helvetica Neue"/>
                <a:sym typeface="Helvetica Neue"/>
              </a:defRPr>
            </a:lvl1pPr>
          </a:lstStyle>
          <a:p>
            <a:pPr lvl="0" algn="l">
              <a:lnSpc>
                <a:spcPct val="114000"/>
              </a:lnSpc>
              <a:spcAft>
                <a:spcPts val="400"/>
              </a:spcAft>
              <a:defRPr sz="1800" b="0">
                <a:solidFill>
                  <a:srgbClr val="53585F"/>
                </a:solidFill>
                <a:latin typeface="Roboto Light"/>
                <a:ea typeface="Roboto Light"/>
                <a:cs typeface="Roboto Light"/>
                <a:sym typeface="Roboto Light"/>
              </a:defRPr>
            </a:pPr>
            <a:r>
              <a:rPr lang="en-US" sz="2500" b="1">
                <a:solidFill>
                  <a:srgbClr val="00778B"/>
                </a:solidFill>
                <a:latin typeface="Arial"/>
                <a:ea typeface="Open Sans Extrabold"/>
                <a:cs typeface="Arial"/>
                <a:sym typeface="Roboto Light"/>
              </a:rPr>
              <a:t>Primary Partners</a:t>
            </a:r>
            <a:endParaRPr lang="en-US" sz="2500" b="1">
              <a:solidFill>
                <a:srgbClr val="00778B"/>
              </a:solidFill>
              <a:latin typeface="Arial" panose="020B0604020202020204" pitchFamily="34" charset="0"/>
              <a:ea typeface="Open Sans Extrabold" panose="020B0606030504020204" pitchFamily="34" charset="0"/>
              <a:cs typeface="Arial" panose="020B0604020202020204" pitchFamily="34" charset="0"/>
              <a:sym typeface="Roboto Light"/>
            </a:endParaRPr>
          </a:p>
          <a:p>
            <a:pPr algn="l">
              <a:lnSpc>
                <a:spcPct val="114000"/>
              </a:lnSpc>
              <a:spcAft>
                <a:spcPts val="1200"/>
              </a:spcAft>
              <a:defRPr sz="1800" b="0">
                <a:solidFill>
                  <a:srgbClr val="53585F"/>
                </a:solidFill>
                <a:latin typeface="Roboto Light"/>
                <a:ea typeface="Roboto Light"/>
                <a:cs typeface="Roboto Light"/>
                <a:sym typeface="Roboto Light"/>
              </a:defRPr>
            </a:pPr>
            <a:r>
              <a:rPr lang="en-US" sz="1800">
                <a:solidFill>
                  <a:srgbClr val="595959"/>
                </a:solidFill>
                <a:latin typeface="Arial"/>
                <a:ea typeface="Open Sans Light"/>
                <a:cs typeface="Arial"/>
                <a:sym typeface="Roboto Light"/>
              </a:rPr>
              <a:t>Employees</a:t>
            </a:r>
            <a:br>
              <a:rPr lang="en-US" sz="1800">
                <a:latin typeface="Arial"/>
                <a:ea typeface="Open Sans Light"/>
                <a:cs typeface="Arial"/>
              </a:rPr>
            </a:br>
            <a:r>
              <a:rPr lang="en-US" sz="1200">
                <a:solidFill>
                  <a:srgbClr val="595959"/>
                </a:solidFill>
                <a:latin typeface="Arial"/>
                <a:ea typeface="Open Sans Light"/>
                <a:cs typeface="Arial"/>
              </a:rPr>
              <a:t>Faculty / Staff</a:t>
            </a:r>
          </a:p>
          <a:p>
            <a:pPr algn="l">
              <a:lnSpc>
                <a:spcPct val="113999"/>
              </a:lnSpc>
              <a:spcAft>
                <a:spcPts val="1200"/>
              </a:spcAft>
              <a:defRPr sz="1800" b="0">
                <a:solidFill>
                  <a:srgbClr val="53585F"/>
                </a:solidFill>
                <a:latin typeface="Roboto Light"/>
                <a:ea typeface="Roboto Light"/>
                <a:cs typeface="Roboto Light"/>
                <a:sym typeface="Roboto Light"/>
              </a:defRPr>
            </a:pPr>
            <a:r>
              <a:rPr lang="en-US" sz="1800">
                <a:solidFill>
                  <a:srgbClr val="595959"/>
                </a:solidFill>
                <a:latin typeface="Arial"/>
                <a:ea typeface="Open Sans Light"/>
                <a:cs typeface="Arial"/>
                <a:sym typeface="Roboto Light"/>
              </a:rPr>
              <a:t>Students</a:t>
            </a:r>
            <a:br>
              <a:rPr lang="en-US" sz="1800">
                <a:latin typeface="Arial"/>
                <a:ea typeface="Open Sans Light"/>
                <a:cs typeface="Arial"/>
              </a:rPr>
            </a:br>
            <a:r>
              <a:rPr lang="en-US" sz="1200">
                <a:solidFill>
                  <a:srgbClr val="595959"/>
                </a:solidFill>
                <a:latin typeface="Arial"/>
                <a:cs typeface="Arial"/>
              </a:rPr>
              <a:t>Graduate / Undergraduate</a:t>
            </a:r>
            <a:endParaRPr lang="en-US" sz="1200">
              <a:solidFill>
                <a:srgbClr val="53585F"/>
              </a:solidFill>
              <a:latin typeface="Roboto Light"/>
              <a:cs typeface="Roboto Light"/>
            </a:endParaRPr>
          </a:p>
          <a:p>
            <a:pPr algn="l">
              <a:lnSpc>
                <a:spcPct val="113999"/>
              </a:lnSpc>
              <a:spcAft>
                <a:spcPts val="1200"/>
              </a:spcAft>
              <a:defRPr sz="1800" b="0">
                <a:solidFill>
                  <a:srgbClr val="53585F"/>
                </a:solidFill>
                <a:latin typeface="Roboto Light"/>
                <a:ea typeface="Roboto Light"/>
                <a:cs typeface="Roboto Light"/>
                <a:sym typeface="Roboto Light"/>
              </a:defRPr>
            </a:pPr>
            <a:r>
              <a:rPr lang="en-US" sz="1800">
                <a:solidFill>
                  <a:srgbClr val="595959"/>
                </a:solidFill>
                <a:latin typeface="Arial"/>
                <a:ea typeface="Open Sans Light"/>
                <a:cs typeface="Arial"/>
              </a:rPr>
              <a:t>Patients</a:t>
            </a:r>
            <a:br>
              <a:rPr lang="en-US" sz="1800">
                <a:latin typeface="Arial"/>
                <a:ea typeface="Open Sans Light"/>
                <a:cs typeface="Arial"/>
              </a:rPr>
            </a:br>
            <a:r>
              <a:rPr lang="en-US" sz="1200">
                <a:solidFill>
                  <a:srgbClr val="595959"/>
                </a:solidFill>
                <a:latin typeface="Arial"/>
                <a:ea typeface="Roboto Light"/>
                <a:cs typeface="Arial"/>
              </a:rPr>
              <a:t>HSC Health / Human Subjects</a:t>
            </a:r>
            <a:endParaRPr lang="en-US" sz="1200">
              <a:solidFill>
                <a:srgbClr val="53585F"/>
              </a:solidFill>
              <a:latin typeface="Roboto Light"/>
              <a:ea typeface="Roboto Light"/>
              <a:cs typeface="Roboto Light"/>
            </a:endParaRPr>
          </a:p>
          <a:p>
            <a:pPr lvl="0" algn="l">
              <a:lnSpc>
                <a:spcPct val="114000"/>
              </a:lnSpc>
              <a:spcAft>
                <a:spcPts val="1200"/>
              </a:spcAft>
              <a:defRPr sz="1800" b="0">
                <a:solidFill>
                  <a:srgbClr val="53585F"/>
                </a:solidFill>
                <a:latin typeface="Roboto Light"/>
                <a:ea typeface="Roboto Light"/>
                <a:cs typeface="Roboto Light"/>
                <a:sym typeface="Roboto Light"/>
              </a:defRPr>
            </a:pPr>
            <a:endParaRPr lang="en-US" sz="1100">
              <a:solidFill>
                <a:srgbClr val="000000">
                  <a:lumMod val="65000"/>
                  <a:lumOff val="35000"/>
                </a:srgbClr>
              </a:solidFill>
              <a:latin typeface="Arial" panose="020B0604020202020204" pitchFamily="34" charset="0"/>
              <a:ea typeface="Open Sans Light" panose="020B0306030504020204" pitchFamily="34" charset="0"/>
              <a:cs typeface="Arial" panose="020B0604020202020204" pitchFamily="34" charset="0"/>
              <a:sym typeface="Roboto Light"/>
            </a:endParaRPr>
          </a:p>
          <a:p>
            <a:pPr lvl="0" algn="l">
              <a:lnSpc>
                <a:spcPct val="114000"/>
              </a:lnSpc>
              <a:spcAft>
                <a:spcPts val="1200"/>
              </a:spcAft>
              <a:defRPr sz="1800" b="0">
                <a:solidFill>
                  <a:srgbClr val="53585F"/>
                </a:solidFill>
                <a:latin typeface="Roboto Light"/>
                <a:ea typeface="Roboto Light"/>
                <a:cs typeface="Roboto Light"/>
                <a:sym typeface="Roboto Light"/>
              </a:defRPr>
            </a:pPr>
            <a:endParaRPr lang="en-US" sz="1200">
              <a:solidFill>
                <a:srgbClr val="000000">
                  <a:lumMod val="65000"/>
                  <a:lumOff val="35000"/>
                </a:srgbClr>
              </a:solidFill>
              <a:latin typeface="Arial" panose="020B0604020202020204" pitchFamily="34" charset="0"/>
              <a:ea typeface="Open Sans" panose="020B0606030504020204" pitchFamily="34" charset="0"/>
              <a:cs typeface="Arial" panose="020B0604020202020204" pitchFamily="34" charset="0"/>
              <a:sym typeface="Roboto Light"/>
            </a:endParaRPr>
          </a:p>
        </p:txBody>
      </p:sp>
      <p:sp>
        <p:nvSpPr>
          <p:cNvPr id="7" name="Shape 414">
            <a:extLst>
              <a:ext uri="{FF2B5EF4-FFF2-40B4-BE49-F238E27FC236}">
                <a16:creationId xmlns:a16="http://schemas.microsoft.com/office/drawing/2014/main" id="{7E94215A-4CE6-61BC-4568-99C44056E615}"/>
              </a:ext>
            </a:extLst>
          </p:cNvPr>
          <p:cNvSpPr/>
          <p:nvPr/>
        </p:nvSpPr>
        <p:spPr>
          <a:xfrm>
            <a:off x="7280839" y="2873303"/>
            <a:ext cx="4301561" cy="1697824"/>
          </a:xfrm>
          <a:prstGeom prst="rect">
            <a:avLst/>
          </a:prstGeom>
          <a:ln w="12700"/>
          <a:extLst>
            <a:ext uri="{C572A759-6A51-4108-AA02-DFA0A04FC94B}">
              <ma14:wrappingTextBoxFlag xmlns:ma14="http://schemas.microsoft.com/office/mac/drawingml/2011/main" xmlns="" val="1"/>
            </a:ext>
          </a:extLst>
        </p:spPr>
        <p:txBody>
          <a:bodyPr lIns="0" tIns="0" rIns="0" bIns="0" anchor="t"/>
          <a:lstStyle>
            <a:lvl1pPr algn="r" defTabSz="952500">
              <a:lnSpc>
                <a:spcPct val="130000"/>
              </a:lnSpc>
              <a:buClr>
                <a:srgbClr val="E9F6FA"/>
              </a:buClr>
              <a:buFont typeface="Helvetica Neue UltraLight"/>
              <a:defRPr sz="3000">
                <a:solidFill>
                  <a:srgbClr val="323C40"/>
                </a:solidFill>
                <a:uFill>
                  <a:solidFill>
                    <a:srgbClr val="323C40"/>
                  </a:solidFill>
                </a:uFill>
                <a:latin typeface="Helvetica Neue"/>
                <a:ea typeface="Helvetica Neue"/>
                <a:cs typeface="Helvetica Neue"/>
                <a:sym typeface="Helvetica Neue"/>
              </a:defRPr>
            </a:lvl1pPr>
          </a:lstStyle>
          <a:p>
            <a:pPr lvl="0" algn="l">
              <a:lnSpc>
                <a:spcPct val="114000"/>
              </a:lnSpc>
              <a:spcAft>
                <a:spcPts val="400"/>
              </a:spcAft>
              <a:defRPr sz="1800" b="0">
                <a:solidFill>
                  <a:srgbClr val="53585F"/>
                </a:solidFill>
                <a:latin typeface="Roboto Light"/>
                <a:ea typeface="Roboto Light"/>
                <a:cs typeface="Roboto Light"/>
                <a:sym typeface="Roboto Light"/>
              </a:defRPr>
            </a:pPr>
            <a:r>
              <a:rPr lang="en-US" sz="2500" b="1">
                <a:solidFill>
                  <a:srgbClr val="595959"/>
                </a:solidFill>
                <a:latin typeface="Arial"/>
                <a:ea typeface="Open Sans Extrabold"/>
                <a:cs typeface="Arial"/>
                <a:sym typeface="Roboto Light"/>
              </a:rPr>
              <a:t>Secondary Partners</a:t>
            </a:r>
            <a:endParaRPr lang="en-US" sz="2500" b="1">
              <a:solidFill>
                <a:srgbClr val="595959"/>
              </a:solidFill>
              <a:latin typeface="Arial"/>
              <a:ea typeface="Open Sans Extrabold"/>
              <a:cs typeface="Arial"/>
            </a:endParaRPr>
          </a:p>
          <a:p>
            <a:pPr lvl="0" algn="l">
              <a:lnSpc>
                <a:spcPct val="114000"/>
              </a:lnSpc>
              <a:spcAft>
                <a:spcPts val="1200"/>
              </a:spcAft>
              <a:defRPr sz="1800" b="0">
                <a:solidFill>
                  <a:srgbClr val="53585F"/>
                </a:solidFill>
                <a:latin typeface="Roboto Light"/>
                <a:ea typeface="Roboto Light"/>
                <a:cs typeface="Roboto Light"/>
                <a:sym typeface="Roboto Light"/>
              </a:defRPr>
            </a:pPr>
            <a:r>
              <a:rPr lang="en-US" sz="1800">
                <a:solidFill>
                  <a:srgbClr val="595959"/>
                </a:solidFill>
                <a:latin typeface="Arial"/>
                <a:ea typeface="Open Sans Light"/>
                <a:cs typeface="Arial"/>
                <a:sym typeface="Roboto Light"/>
              </a:rPr>
              <a:t>Greater UNT System</a:t>
            </a:r>
            <a:endParaRPr lang="en-US" sz="1800">
              <a:solidFill>
                <a:srgbClr val="595959"/>
              </a:solidFill>
              <a:latin typeface="Arial"/>
              <a:ea typeface="Open Sans Light"/>
              <a:cs typeface="Arial"/>
            </a:endParaRPr>
          </a:p>
          <a:p>
            <a:pPr lvl="0" algn="l">
              <a:lnSpc>
                <a:spcPct val="114000"/>
              </a:lnSpc>
              <a:spcAft>
                <a:spcPts val="1200"/>
              </a:spcAft>
              <a:defRPr sz="1800" b="0">
                <a:solidFill>
                  <a:srgbClr val="53585F"/>
                </a:solidFill>
                <a:latin typeface="Roboto Light"/>
                <a:ea typeface="Roboto Light"/>
                <a:cs typeface="Roboto Light"/>
                <a:sym typeface="Roboto Light"/>
              </a:defRPr>
            </a:pPr>
            <a:r>
              <a:rPr lang="en-US" sz="1800">
                <a:solidFill>
                  <a:srgbClr val="595959"/>
                </a:solidFill>
                <a:latin typeface="Arial"/>
                <a:ea typeface="Open Sans Light"/>
                <a:cs typeface="Arial"/>
                <a:sym typeface="Roboto Light"/>
              </a:rPr>
              <a:t>Suppliers</a:t>
            </a:r>
            <a:endParaRPr lang="en-US" sz="1800">
              <a:solidFill>
                <a:srgbClr val="595959"/>
              </a:solidFill>
              <a:latin typeface="Arial"/>
              <a:ea typeface="Open Sans Light"/>
              <a:cs typeface="Arial"/>
            </a:endParaRPr>
          </a:p>
          <a:p>
            <a:pPr lvl="0" algn="l">
              <a:lnSpc>
                <a:spcPct val="114000"/>
              </a:lnSpc>
              <a:spcAft>
                <a:spcPts val="1200"/>
              </a:spcAft>
              <a:defRPr sz="1800" b="0">
                <a:solidFill>
                  <a:srgbClr val="53585F"/>
                </a:solidFill>
                <a:latin typeface="Roboto Light"/>
                <a:ea typeface="Roboto Light"/>
                <a:cs typeface="Roboto Light"/>
                <a:sym typeface="Roboto Light"/>
              </a:defRPr>
            </a:pPr>
            <a:r>
              <a:rPr lang="en-US" sz="1800">
                <a:solidFill>
                  <a:srgbClr val="595959"/>
                </a:solidFill>
                <a:latin typeface="Arial"/>
                <a:ea typeface="Open Sans Light"/>
                <a:cs typeface="Arial"/>
                <a:sym typeface="Roboto Light"/>
              </a:rPr>
              <a:t>Other Higher Education Institutions</a:t>
            </a:r>
            <a:endParaRPr lang="en-US" sz="1800">
              <a:solidFill>
                <a:srgbClr val="595959"/>
              </a:solidFill>
              <a:latin typeface="Arial"/>
              <a:ea typeface="Open Sans Light"/>
              <a:cs typeface="Arial"/>
            </a:endParaRPr>
          </a:p>
          <a:p>
            <a:pPr lvl="0" algn="l">
              <a:lnSpc>
                <a:spcPct val="114000"/>
              </a:lnSpc>
              <a:spcAft>
                <a:spcPts val="1200"/>
              </a:spcAft>
              <a:defRPr sz="1800" b="0">
                <a:solidFill>
                  <a:srgbClr val="53585F"/>
                </a:solidFill>
                <a:latin typeface="Roboto Light"/>
                <a:ea typeface="Roboto Light"/>
                <a:cs typeface="Roboto Light"/>
                <a:sym typeface="Roboto Light"/>
              </a:defRPr>
            </a:pPr>
            <a:r>
              <a:rPr lang="en-US" sz="1800">
                <a:solidFill>
                  <a:srgbClr val="595959"/>
                </a:solidFill>
                <a:latin typeface="Arial"/>
                <a:ea typeface="Open Sans Light"/>
                <a:cs typeface="Arial"/>
                <a:sym typeface="Roboto Light"/>
              </a:rPr>
              <a:t>Other Healthcare Providers</a:t>
            </a:r>
            <a:endParaRPr lang="en-US" sz="1800">
              <a:solidFill>
                <a:srgbClr val="595959"/>
              </a:solidFill>
              <a:latin typeface="Arial"/>
              <a:ea typeface="Open Sans Light"/>
              <a:cs typeface="Arial"/>
            </a:endParaRPr>
          </a:p>
          <a:p>
            <a:pPr lvl="0" algn="l">
              <a:lnSpc>
                <a:spcPct val="114000"/>
              </a:lnSpc>
              <a:spcAft>
                <a:spcPts val="1200"/>
              </a:spcAft>
              <a:defRPr sz="1800" b="0">
                <a:solidFill>
                  <a:srgbClr val="53585F"/>
                </a:solidFill>
                <a:latin typeface="Roboto Light"/>
                <a:ea typeface="Roboto Light"/>
                <a:cs typeface="Roboto Light"/>
                <a:sym typeface="Roboto Light"/>
              </a:defRPr>
            </a:pPr>
            <a:endParaRPr lang="en-US" sz="1100">
              <a:solidFill>
                <a:srgbClr val="000000">
                  <a:lumMod val="65000"/>
                  <a:lumOff val="35000"/>
                </a:srgbClr>
              </a:solidFill>
              <a:latin typeface="Arial" panose="020B0604020202020204" pitchFamily="34" charset="0"/>
              <a:ea typeface="Open Sans Light" panose="020B0306030504020204" pitchFamily="34" charset="0"/>
              <a:cs typeface="Arial" panose="020B0604020202020204" pitchFamily="34" charset="0"/>
            </a:endParaRPr>
          </a:p>
        </p:txBody>
      </p:sp>
      <p:sp>
        <p:nvSpPr>
          <p:cNvPr id="8" name="Shape">
            <a:extLst>
              <a:ext uri="{FF2B5EF4-FFF2-40B4-BE49-F238E27FC236}">
                <a16:creationId xmlns:a16="http://schemas.microsoft.com/office/drawing/2014/main" id="{4CC8BEB7-9D91-8DFA-78FA-C95F80F7B3A7}"/>
              </a:ext>
            </a:extLst>
          </p:cNvPr>
          <p:cNvSpPr/>
          <p:nvPr/>
        </p:nvSpPr>
        <p:spPr>
          <a:xfrm>
            <a:off x="7280839" y="1664999"/>
            <a:ext cx="1234080" cy="930998"/>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rgbClr val="53585F"/>
          </a:solidFill>
          <a:ln w="12700">
            <a:miter lim="400000"/>
          </a:ln>
        </p:spPr>
        <p:txBody>
          <a:bodyPr lIns="38100" tIns="38100" rIns="38100" bIns="38100" anchor="ctr"/>
          <a:lstStyle/>
          <a:p>
            <a:pPr defTabSz="45720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71A3EC5F-847D-18C4-CDB9-A629107BFB1E}"/>
              </a:ext>
            </a:extLst>
          </p:cNvPr>
          <p:cNvSpPr txBox="1"/>
          <p:nvPr/>
        </p:nvSpPr>
        <p:spPr>
          <a:xfrm>
            <a:off x="3504542" y="3316332"/>
            <a:ext cx="2795932" cy="1702261"/>
          </a:xfrm>
          <a:prstGeom prst="rect">
            <a:avLst/>
          </a:prstGeom>
          <a:noFill/>
        </p:spPr>
        <p:txBody>
          <a:bodyPr wrap="square">
            <a:spAutoFit/>
          </a:bodyPr>
          <a:lstStyle/>
          <a:p>
            <a:pPr marL="0" marR="0" lvl="0" indent="0" algn="l" defTabSz="412750" rtl="0" eaLnBrk="1" fontAlgn="auto" latinLnBrk="0" hangingPunct="0">
              <a:lnSpc>
                <a:spcPct val="114000"/>
              </a:lnSpc>
              <a:spcBef>
                <a:spcPts val="0"/>
              </a:spcBef>
              <a:spcAft>
                <a:spcPts val="1200"/>
              </a:spcAft>
              <a:buClrTx/>
              <a:buSzTx/>
              <a:buFontTx/>
              <a:buNone/>
              <a:tabLst/>
              <a:defRPr sz="1800" b="0">
                <a:solidFill>
                  <a:srgbClr val="53585F"/>
                </a:solidFill>
                <a:latin typeface="Roboto Light"/>
                <a:ea typeface="Roboto Light"/>
                <a:cs typeface="Roboto Light"/>
                <a:sym typeface="Roboto Light"/>
              </a:defRPr>
            </a:pPr>
            <a:r>
              <a:rPr kumimoji="0" lang="en-US" sz="1800" b="0" i="0" u="none" strike="noStrike" kern="0" cap="none" spc="0" normalizeH="0" baseline="0" noProof="0">
                <a:ln>
                  <a:noFill/>
                </a:ln>
                <a:solidFill>
                  <a:srgbClr val="595959"/>
                </a:solidFill>
                <a:effectLst/>
                <a:uLnTx/>
                <a:uFillTx/>
                <a:latin typeface="Arial"/>
                <a:ea typeface="Open Sans Light"/>
                <a:cs typeface="Arial"/>
                <a:sym typeface="Roboto Light"/>
              </a:rPr>
              <a:t>Government</a:t>
            </a:r>
            <a:br>
              <a:rPr kumimoji="0" lang="en-US" sz="1800" b="0" i="0" u="none" strike="noStrike" kern="0" cap="none" spc="0" normalizeH="0" baseline="0" noProof="0">
                <a:ln>
                  <a:noFill/>
                </a:ln>
                <a:solidFill>
                  <a:srgbClr val="595959"/>
                </a:solidFill>
                <a:effectLst/>
                <a:uLnTx/>
                <a:uFillTx/>
                <a:latin typeface="Arial"/>
                <a:ea typeface="Open Sans Light"/>
                <a:cs typeface="Arial"/>
                <a:sym typeface="Roboto Light"/>
              </a:rPr>
            </a:br>
            <a:r>
              <a:rPr kumimoji="0" lang="en-US" sz="1200" b="0" i="0" u="none" strike="noStrike" kern="0" cap="none" spc="0" normalizeH="0" baseline="0" noProof="0">
                <a:ln>
                  <a:noFill/>
                </a:ln>
                <a:solidFill>
                  <a:srgbClr val="595959"/>
                </a:solidFill>
                <a:effectLst/>
                <a:uLnTx/>
                <a:uFillTx/>
                <a:latin typeface="Arial"/>
                <a:ea typeface="Open Sans Light"/>
                <a:cs typeface="Arial"/>
                <a:sym typeface="Roboto Light"/>
              </a:rPr>
              <a:t>State / Federal / County / City of Fort Worth</a:t>
            </a:r>
            <a:endParaRPr kumimoji="0" lang="en-US" sz="1200" b="0" i="0" u="none" strike="noStrike" kern="0" cap="none" spc="0" normalizeH="0" baseline="0" noProof="0">
              <a:ln>
                <a:noFill/>
              </a:ln>
              <a:solidFill>
                <a:srgbClr val="53585F"/>
              </a:solidFill>
              <a:effectLst/>
              <a:uLnTx/>
              <a:uFillTx/>
              <a:latin typeface="Arial"/>
              <a:ea typeface="Open Sans Light"/>
              <a:cs typeface="Arial"/>
              <a:sym typeface="Roboto Light"/>
            </a:endParaRPr>
          </a:p>
          <a:p>
            <a:pPr marL="0" marR="0" lvl="0" indent="0" algn="l" defTabSz="412750" rtl="0" eaLnBrk="1" fontAlgn="auto" latinLnBrk="0" hangingPunct="0">
              <a:lnSpc>
                <a:spcPct val="114000"/>
              </a:lnSpc>
              <a:spcBef>
                <a:spcPts val="0"/>
              </a:spcBef>
              <a:spcAft>
                <a:spcPts val="1200"/>
              </a:spcAft>
              <a:buClrTx/>
              <a:buSzTx/>
              <a:buFontTx/>
              <a:buNone/>
              <a:tabLst/>
              <a:defRPr sz="1800" b="0">
                <a:solidFill>
                  <a:srgbClr val="53585F"/>
                </a:solidFill>
                <a:latin typeface="Roboto Light"/>
                <a:ea typeface="Roboto Light"/>
                <a:cs typeface="Roboto Light"/>
                <a:sym typeface="Roboto Light"/>
              </a:defRPr>
            </a:pPr>
            <a:r>
              <a:rPr kumimoji="0" lang="en-US" sz="1800" b="0" i="0" u="none" strike="noStrike" kern="0" cap="none" spc="0" normalizeH="0" baseline="0" noProof="0">
                <a:ln>
                  <a:noFill/>
                </a:ln>
                <a:solidFill>
                  <a:srgbClr val="595959"/>
                </a:solidFill>
                <a:effectLst/>
                <a:uLnTx/>
                <a:uFillTx/>
                <a:latin typeface="Arial"/>
                <a:ea typeface="Open Sans Light"/>
                <a:cs typeface="Arial"/>
                <a:sym typeface="Roboto Light"/>
              </a:rPr>
              <a:t>General Community</a:t>
            </a:r>
            <a:br>
              <a:rPr kumimoji="0" lang="en-US" sz="1800" b="0" i="0" u="none" strike="noStrike" kern="0" cap="none" spc="0" normalizeH="0" baseline="0" noProof="0">
                <a:ln>
                  <a:noFill/>
                </a:ln>
                <a:solidFill>
                  <a:srgbClr val="595959"/>
                </a:solidFill>
                <a:effectLst/>
                <a:uLnTx/>
                <a:uFillTx/>
                <a:latin typeface="Arial"/>
                <a:ea typeface="Open Sans Light"/>
                <a:cs typeface="Arial"/>
                <a:sym typeface="Roboto Light"/>
              </a:rPr>
            </a:br>
            <a:r>
              <a:rPr kumimoji="0" lang="en-US" sz="1200" b="0" i="0" u="none" strike="noStrike" kern="0" cap="none" spc="0" normalizeH="0" baseline="0" noProof="0">
                <a:ln>
                  <a:noFill/>
                </a:ln>
                <a:solidFill>
                  <a:srgbClr val="595959"/>
                </a:solidFill>
                <a:effectLst/>
                <a:uLnTx/>
                <a:uFillTx/>
                <a:latin typeface="Arial"/>
                <a:ea typeface="Open Sans Light"/>
                <a:cs typeface="Arial"/>
                <a:sym typeface="Roboto Light"/>
              </a:rPr>
              <a:t>Neighbors / Donors / Alumni / Vendors / Business Partners</a:t>
            </a:r>
          </a:p>
        </p:txBody>
      </p:sp>
      <p:sp>
        <p:nvSpPr>
          <p:cNvPr id="9" name="Rectangle 8">
            <a:extLst>
              <a:ext uri="{FF2B5EF4-FFF2-40B4-BE49-F238E27FC236}">
                <a16:creationId xmlns:a16="http://schemas.microsoft.com/office/drawing/2014/main" id="{C0C4DE6E-D827-993C-8584-FF751C224490}"/>
              </a:ext>
            </a:extLst>
          </p:cNvPr>
          <p:cNvSpPr/>
          <p:nvPr/>
        </p:nvSpPr>
        <p:spPr>
          <a:xfrm>
            <a:off x="6576334" y="2110207"/>
            <a:ext cx="45719" cy="3650471"/>
          </a:xfrm>
          <a:prstGeom prst="rect">
            <a:avLst/>
          </a:prstGeom>
          <a:solidFill>
            <a:srgbClr val="0077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34570A0-B397-CFF9-C89D-FE47AA1FC1A0}"/>
              </a:ext>
            </a:extLst>
          </p:cNvPr>
          <p:cNvSpPr>
            <a:spLocks noGrp="1" noRot="1" noMove="1" noResize="1" noEditPoints="1" noAdjustHandles="1" noChangeArrowheads="1" noChangeShapeType="1"/>
          </p:cNvSpPr>
          <p:nvPr/>
        </p:nvSpPr>
        <p:spPr>
          <a:xfrm>
            <a:off x="10508971" y="87582"/>
            <a:ext cx="1499415" cy="914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494963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20562F-C863-3749-B309-CC2D3A9F49F7}"/>
              </a:ext>
            </a:extLst>
          </p:cNvPr>
          <p:cNvSpPr txBox="1"/>
          <p:nvPr/>
        </p:nvSpPr>
        <p:spPr>
          <a:xfrm>
            <a:off x="4501408" y="3614058"/>
            <a:ext cx="184730" cy="254044"/>
          </a:xfrm>
          <a:prstGeom prst="rect">
            <a:avLst/>
          </a:prstGeom>
          <a:noFill/>
        </p:spPr>
        <p:txBody>
          <a:bodyPr wrap="none" rtlCol="0">
            <a:spAutoFit/>
          </a:bodyPr>
          <a:lstStyle/>
          <a:p>
            <a:endParaRPr lang="en-US" sz="1051">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8351D44-3149-E64B-9177-50CC88D1ACEF}"/>
              </a:ext>
            </a:extLst>
          </p:cNvPr>
          <p:cNvSpPr txBox="1"/>
          <p:nvPr/>
        </p:nvSpPr>
        <p:spPr>
          <a:xfrm>
            <a:off x="3710380" y="341087"/>
            <a:ext cx="184730" cy="254044"/>
          </a:xfrm>
          <a:prstGeom prst="rect">
            <a:avLst/>
          </a:prstGeom>
          <a:noFill/>
        </p:spPr>
        <p:txBody>
          <a:bodyPr wrap="none" rtlCol="0">
            <a:spAutoFit/>
          </a:bodyPr>
          <a:lstStyle/>
          <a:p>
            <a:endParaRPr lang="en-US" sz="1051">
              <a:latin typeface="Arial" panose="020B0604020202020204" pitchFamily="34" charset="0"/>
              <a:cs typeface="Arial" panose="020B0604020202020204" pitchFamily="34" charset="0"/>
            </a:endParaRPr>
          </a:p>
        </p:txBody>
      </p:sp>
      <p:sp>
        <p:nvSpPr>
          <p:cNvPr id="27" name="Subtitle Here…">
            <a:extLst>
              <a:ext uri="{FF2B5EF4-FFF2-40B4-BE49-F238E27FC236}">
                <a16:creationId xmlns:a16="http://schemas.microsoft.com/office/drawing/2014/main" id="{8EB61F57-A85C-524D-BB11-1405AB34A76D}"/>
              </a:ext>
            </a:extLst>
          </p:cNvPr>
          <p:cNvSpPr txBox="1"/>
          <p:nvPr/>
        </p:nvSpPr>
        <p:spPr>
          <a:xfrm>
            <a:off x="4345768" y="878924"/>
            <a:ext cx="4527299" cy="4674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algn="l">
              <a:lnSpc>
                <a:spcPct val="114000"/>
              </a:lnSpc>
              <a:spcAft>
                <a:spcPts val="1200"/>
              </a:spcAft>
              <a:defRPr sz="1800" b="0">
                <a:solidFill>
                  <a:srgbClr val="53585F"/>
                </a:solidFill>
                <a:latin typeface="Roboto Light"/>
                <a:ea typeface="Roboto Light"/>
                <a:cs typeface="Roboto Light"/>
                <a:sym typeface="Roboto Light"/>
              </a:defRPr>
            </a:pPr>
            <a:r>
              <a:rPr lang="en-US" sz="2200" dirty="0">
                <a:solidFill>
                  <a:srgbClr val="595959"/>
                </a:solidFill>
                <a:latin typeface="Arial" panose="020B0604020202020204" pitchFamily="34" charset="0"/>
                <a:ea typeface="Open Sans Extrabold" panose="020B0606030504020204" pitchFamily="34" charset="0"/>
                <a:cs typeface="Arial" panose="020B0604020202020204" pitchFamily="34" charset="0"/>
                <a:sym typeface="Roboto Light"/>
              </a:rPr>
              <a:t>The most important </a:t>
            </a:r>
            <a:r>
              <a:rPr lang="en-US" sz="2200" b="1" dirty="0">
                <a:solidFill>
                  <a:srgbClr val="595959"/>
                </a:solidFill>
                <a:latin typeface="Arial" panose="020B0604020202020204" pitchFamily="34" charset="0"/>
                <a:ea typeface="Open Sans Extrabold" panose="020B0606030504020204" pitchFamily="34" charset="0"/>
                <a:cs typeface="Arial" panose="020B0604020202020204" pitchFamily="34" charset="0"/>
                <a:sym typeface="Roboto Light"/>
              </a:rPr>
              <a:t>value</a:t>
            </a:r>
            <a:r>
              <a:rPr lang="en-US" sz="2200" dirty="0">
                <a:solidFill>
                  <a:srgbClr val="595959"/>
                </a:solidFill>
                <a:latin typeface="Arial" panose="020B0604020202020204" pitchFamily="34" charset="0"/>
                <a:ea typeface="Open Sans Extrabold" panose="020B0606030504020204" pitchFamily="34" charset="0"/>
                <a:cs typeface="Arial" panose="020B0604020202020204" pitchFamily="34" charset="0"/>
                <a:sym typeface="Roboto Light"/>
              </a:rPr>
              <a:t> we can provide to our customer is practical integrity framework services because health care and education are rapidly changing.</a:t>
            </a:r>
          </a:p>
          <a:p>
            <a:pPr algn="l">
              <a:lnSpc>
                <a:spcPct val="114000"/>
              </a:lnSpc>
              <a:spcAft>
                <a:spcPts val="1200"/>
              </a:spcAft>
              <a:defRPr sz="1800" b="0">
                <a:solidFill>
                  <a:srgbClr val="53585F"/>
                </a:solidFill>
                <a:latin typeface="Roboto Light"/>
                <a:ea typeface="Roboto Light"/>
                <a:cs typeface="Roboto Light"/>
                <a:sym typeface="Roboto Light"/>
              </a:defRPr>
            </a:pPr>
            <a:endParaRPr lang="en-US" sz="2200" dirty="0">
              <a:solidFill>
                <a:srgbClr val="595959"/>
              </a:solidFill>
              <a:latin typeface="Arial" panose="020B0604020202020204" pitchFamily="34" charset="0"/>
              <a:ea typeface="Open Sans Extrabold" panose="020B0606030504020204" pitchFamily="34" charset="0"/>
              <a:cs typeface="Arial" panose="020B0604020202020204" pitchFamily="34" charset="0"/>
              <a:sym typeface="Roboto Light"/>
            </a:endParaRPr>
          </a:p>
          <a:p>
            <a:pPr algn="l">
              <a:lnSpc>
                <a:spcPct val="114000"/>
              </a:lnSpc>
              <a:spcAft>
                <a:spcPts val="1200"/>
              </a:spcAft>
              <a:defRPr sz="1800" b="0">
                <a:solidFill>
                  <a:srgbClr val="53585F"/>
                </a:solidFill>
                <a:latin typeface="Roboto Light"/>
                <a:ea typeface="Roboto Light"/>
                <a:cs typeface="Roboto Light"/>
                <a:sym typeface="Roboto Light"/>
              </a:defRPr>
            </a:pPr>
            <a:endParaRPr lang="en-US" sz="2200" dirty="0">
              <a:solidFill>
                <a:srgbClr val="595959"/>
              </a:solidFill>
              <a:latin typeface="Arial" panose="020B0604020202020204" pitchFamily="34" charset="0"/>
              <a:ea typeface="Open Sans Extrabold" panose="020B0606030504020204" pitchFamily="34" charset="0"/>
              <a:cs typeface="Arial" panose="020B0604020202020204" pitchFamily="34" charset="0"/>
              <a:sym typeface="Roboto Light"/>
            </a:endParaRPr>
          </a:p>
          <a:p>
            <a:pPr algn="l">
              <a:lnSpc>
                <a:spcPct val="114000"/>
              </a:lnSpc>
              <a:spcAft>
                <a:spcPts val="1200"/>
              </a:spcAft>
              <a:defRPr sz="1800" b="0">
                <a:solidFill>
                  <a:srgbClr val="53585F"/>
                </a:solidFill>
                <a:latin typeface="Roboto Light"/>
                <a:ea typeface="Roboto Light"/>
                <a:cs typeface="Roboto Light"/>
                <a:sym typeface="Roboto Light"/>
              </a:defRPr>
            </a:pPr>
            <a:r>
              <a:rPr lang="en-US" sz="2200" dirty="0">
                <a:solidFill>
                  <a:srgbClr val="595959"/>
                </a:solidFill>
                <a:latin typeface="Arial" panose="020B0604020202020204" pitchFamily="34" charset="0"/>
                <a:ea typeface="Open Sans Extrabold" panose="020B0606030504020204" pitchFamily="34" charset="0"/>
                <a:cs typeface="Arial" panose="020B0604020202020204" pitchFamily="34" charset="0"/>
                <a:sym typeface="Roboto Light"/>
              </a:rPr>
              <a:t>Our </a:t>
            </a:r>
            <a:r>
              <a:rPr lang="en-US" sz="2200" b="1" dirty="0">
                <a:solidFill>
                  <a:srgbClr val="595959"/>
                </a:solidFill>
                <a:latin typeface="Arial" panose="020B0604020202020204" pitchFamily="34" charset="0"/>
                <a:ea typeface="Open Sans Extrabold" panose="020B0606030504020204" pitchFamily="34" charset="0"/>
                <a:cs typeface="Arial" panose="020B0604020202020204" pitchFamily="34" charset="0"/>
                <a:sym typeface="Roboto Light"/>
              </a:rPr>
              <a:t>lasting impact </a:t>
            </a:r>
            <a:r>
              <a:rPr lang="en-US" sz="2200" dirty="0">
                <a:solidFill>
                  <a:srgbClr val="595959"/>
                </a:solidFill>
                <a:latin typeface="Arial" panose="020B0604020202020204" pitchFamily="34" charset="0"/>
                <a:ea typeface="Open Sans Extrabold" panose="020B0606030504020204" pitchFamily="34" charset="0"/>
                <a:cs typeface="Arial" panose="020B0604020202020204" pitchFamily="34" charset="0"/>
                <a:sym typeface="Roboto Light"/>
              </a:rPr>
              <a:t>to our customer will be a legacy model of integrity that permeates all aspects of the institution. </a:t>
            </a:r>
            <a:endParaRPr lang="en-US" sz="2200" kern="1200" dirty="0">
              <a:solidFill>
                <a:srgbClr val="595959"/>
              </a:solidFill>
              <a:latin typeface="+mn-lt"/>
              <a:ea typeface="Lato" panose="020F0502020204030203" pitchFamily="34" charset="0"/>
              <a:cs typeface="Arial" panose="020B0604020202020204" pitchFamily="34" charset="0"/>
            </a:endParaRPr>
          </a:p>
        </p:txBody>
      </p:sp>
      <p:sp>
        <p:nvSpPr>
          <p:cNvPr id="3" name="Title 2">
            <a:extLst>
              <a:ext uri="{FF2B5EF4-FFF2-40B4-BE49-F238E27FC236}">
                <a16:creationId xmlns:a16="http://schemas.microsoft.com/office/drawing/2014/main" id="{197EF8ED-133D-E34D-A595-7F5F057D8264}"/>
              </a:ext>
            </a:extLst>
          </p:cNvPr>
          <p:cNvSpPr>
            <a:spLocks noGrp="1"/>
          </p:cNvSpPr>
          <p:nvPr>
            <p:ph type="title"/>
          </p:nvPr>
        </p:nvSpPr>
        <p:spPr>
          <a:xfrm>
            <a:off x="542233" y="878924"/>
            <a:ext cx="3100780" cy="3330219"/>
          </a:xfrm>
        </p:spPr>
        <p:txBody>
          <a:bodyPr/>
          <a:lstStyle/>
          <a:p>
            <a:r>
              <a:rPr lang="en-US"/>
              <a:t>Customer Value and Lasting Impact</a:t>
            </a:r>
          </a:p>
        </p:txBody>
      </p:sp>
      <p:cxnSp>
        <p:nvCxnSpPr>
          <p:cNvPr id="5" name="Straight Connector 4">
            <a:extLst>
              <a:ext uri="{FF2B5EF4-FFF2-40B4-BE49-F238E27FC236}">
                <a16:creationId xmlns:a16="http://schemas.microsoft.com/office/drawing/2014/main" id="{B33C72A7-455C-28BE-4A26-14F58BEFAAAE}"/>
              </a:ext>
            </a:extLst>
          </p:cNvPr>
          <p:cNvCxnSpPr>
            <a:cxnSpLocks/>
          </p:cNvCxnSpPr>
          <p:nvPr/>
        </p:nvCxnSpPr>
        <p:spPr>
          <a:xfrm>
            <a:off x="6336514" y="3429000"/>
            <a:ext cx="381000" cy="0"/>
          </a:xfrm>
          <a:prstGeom prst="line">
            <a:avLst/>
          </a:prstGeom>
          <a:ln w="25400">
            <a:solidFill>
              <a:srgbClr val="00778B"/>
            </a:solidFill>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8503702F-6CF3-F585-5AA5-135B349F2E8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458487" y="1091369"/>
            <a:ext cx="2419835" cy="14526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7BD41B7A-4E69-FAC5-11F2-52E66D77057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9458487" y="4020983"/>
            <a:ext cx="2419835" cy="1452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076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436B44E-14A6-5C43-1CCB-E2645F225E35}"/>
              </a:ext>
            </a:extLst>
          </p:cNvPr>
          <p:cNvSpPr/>
          <p:nvPr/>
        </p:nvSpPr>
        <p:spPr>
          <a:xfrm>
            <a:off x="0" y="3470156"/>
            <a:ext cx="12192000" cy="8587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8" name="Rectangle 97"/>
          <p:cNvSpPr/>
          <p:nvPr/>
        </p:nvSpPr>
        <p:spPr>
          <a:xfrm>
            <a:off x="1408497" y="2340555"/>
            <a:ext cx="9375006" cy="798617"/>
          </a:xfrm>
          <a:prstGeom prst="rect">
            <a:avLst/>
          </a:prstGeom>
        </p:spPr>
        <p:txBody>
          <a:bodyPr wrap="square" lIns="91440" tIns="45720" rIns="91440" bIns="45720" anchor="t">
            <a:spAutoFit/>
          </a:bodyPr>
          <a:lstStyle/>
          <a:p>
            <a:pPr>
              <a:lnSpc>
                <a:spcPts val="1800"/>
              </a:lnSpc>
              <a:spcAft>
                <a:spcPts val="1200"/>
              </a:spcAft>
            </a:pPr>
            <a:r>
              <a:rPr lang="en-US" sz="3600" b="1" dirty="0">
                <a:solidFill>
                  <a:schemeClr val="bg1"/>
                </a:solidFill>
                <a:latin typeface="Arial"/>
                <a:ea typeface="Lato"/>
                <a:cs typeface="Arial"/>
              </a:rPr>
              <a:t>Our Mission</a:t>
            </a:r>
            <a:endParaRPr lang="en-US" sz="3600" b="1" dirty="0">
              <a:solidFill>
                <a:schemeClr val="bg1"/>
              </a:solidFill>
              <a:latin typeface="Arial" panose="020B0604020202020204" pitchFamily="34" charset="0"/>
              <a:ea typeface="Lato" panose="020F0502020204030203" pitchFamily="34" charset="0"/>
              <a:cs typeface="Arial" panose="020B0604020202020204" pitchFamily="34" charset="0"/>
            </a:endParaRPr>
          </a:p>
          <a:p>
            <a:pPr>
              <a:lnSpc>
                <a:spcPct val="114000"/>
              </a:lnSpc>
            </a:pPr>
            <a:r>
              <a:rPr lang="en-US" sz="2000" dirty="0">
                <a:solidFill>
                  <a:schemeClr val="bg1"/>
                </a:solidFill>
                <a:latin typeface="+mj-lt"/>
              </a:rPr>
              <a:t>Create solutions for a healthier community.</a:t>
            </a:r>
            <a:endParaRPr lang="en-US" sz="2000" dirty="0">
              <a:solidFill>
                <a:schemeClr val="bg1"/>
              </a:solidFill>
              <a:latin typeface="+mj-lt"/>
              <a:ea typeface="Lato" panose="020F0502020204030203" pitchFamily="34" charset="0"/>
              <a:cs typeface="Arial" panose="020B0604020202020204" pitchFamily="34" charset="0"/>
            </a:endParaRPr>
          </a:p>
        </p:txBody>
      </p:sp>
      <p:sp>
        <p:nvSpPr>
          <p:cNvPr id="135" name="AutoShape 13"/>
          <p:cNvSpPr>
            <a:spLocks noChangeAspect="1" noChangeArrowheads="1" noTextEdit="1"/>
          </p:cNvSpPr>
          <p:nvPr/>
        </p:nvSpPr>
        <p:spPr bwMode="auto">
          <a:xfrm>
            <a:off x="4748214" y="2717800"/>
            <a:ext cx="2695575"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5600">
              <a:latin typeface="Arial" panose="020B0604020202020204" pitchFamily="34" charset="0"/>
              <a:cs typeface="Arial" panose="020B0604020202020204" pitchFamily="34" charset="0"/>
            </a:endParaRPr>
          </a:p>
        </p:txBody>
      </p:sp>
      <p:sp>
        <p:nvSpPr>
          <p:cNvPr id="50" name="Rectangle 49">
            <a:extLst>
              <a:ext uri="{FF2B5EF4-FFF2-40B4-BE49-F238E27FC236}">
                <a16:creationId xmlns:a16="http://schemas.microsoft.com/office/drawing/2014/main" id="{54C9AB17-15B2-E044-9DC7-F02592E47B25}"/>
              </a:ext>
            </a:extLst>
          </p:cNvPr>
          <p:cNvSpPr/>
          <p:nvPr/>
        </p:nvSpPr>
        <p:spPr>
          <a:xfrm>
            <a:off x="2334236" y="5588804"/>
            <a:ext cx="2513049" cy="797975"/>
          </a:xfrm>
          <a:prstGeom prst="rect">
            <a:avLst/>
          </a:prstGeom>
        </p:spPr>
        <p:txBody>
          <a:bodyPr wrap="square">
            <a:spAutoFit/>
          </a:bodyPr>
          <a:lstStyle/>
          <a:p>
            <a:pPr lvl="0">
              <a:lnSpc>
                <a:spcPct val="114000"/>
              </a:lnSpc>
              <a:spcAft>
                <a:spcPts val="400"/>
              </a:spcAft>
              <a:defRPr sz="1800" b="0">
                <a:solidFill>
                  <a:srgbClr val="53585F"/>
                </a:solidFill>
                <a:latin typeface="Roboto Light"/>
                <a:ea typeface="Roboto Light"/>
                <a:cs typeface="Roboto Light"/>
                <a:sym typeface="Roboto Light"/>
              </a:defRPr>
            </a:pPr>
            <a:r>
              <a:rPr lang="en-US" sz="1800" b="1">
                <a:solidFill>
                  <a:srgbClr val="000000">
                    <a:lumMod val="65000"/>
                    <a:lumOff val="35000"/>
                  </a:srgbClr>
                </a:solidFill>
                <a:latin typeface="Arial" panose="020B0604020202020204" pitchFamily="34" charset="0"/>
                <a:ea typeface="Open Sans Extrabold" panose="020B0606030504020204" pitchFamily="34" charset="0"/>
                <a:cs typeface="Arial" panose="020B0604020202020204" pitchFamily="34" charset="0"/>
                <a:sym typeface="Roboto Light"/>
              </a:rPr>
              <a:t>Be Curious</a:t>
            </a:r>
          </a:p>
          <a:p>
            <a:r>
              <a:rPr lang="en-US" sz="1100" i="0">
                <a:solidFill>
                  <a:srgbClr val="6D6E71"/>
                </a:solidFill>
                <a:effectLst/>
                <a:latin typeface="+mn-lt"/>
              </a:rPr>
              <a:t>Cultivate opportunities for learning, creating, discovering, and innovating.</a:t>
            </a:r>
          </a:p>
        </p:txBody>
      </p:sp>
      <p:sp>
        <p:nvSpPr>
          <p:cNvPr id="51" name="Rectangle 50">
            <a:extLst>
              <a:ext uri="{FF2B5EF4-FFF2-40B4-BE49-F238E27FC236}">
                <a16:creationId xmlns:a16="http://schemas.microsoft.com/office/drawing/2014/main" id="{C5F09332-75E2-3841-8061-90BD8A594D69}"/>
              </a:ext>
            </a:extLst>
          </p:cNvPr>
          <p:cNvSpPr/>
          <p:nvPr/>
        </p:nvSpPr>
        <p:spPr>
          <a:xfrm>
            <a:off x="4065429" y="4378377"/>
            <a:ext cx="4061142" cy="829330"/>
          </a:xfrm>
          <a:prstGeom prst="rect">
            <a:avLst/>
          </a:prstGeom>
        </p:spPr>
        <p:txBody>
          <a:bodyPr wrap="square" lIns="91440" tIns="45720" rIns="91440" bIns="45720" anchor="t">
            <a:spAutoFit/>
          </a:bodyPr>
          <a:lstStyle/>
          <a:p>
            <a:pPr lvl="0">
              <a:lnSpc>
                <a:spcPct val="114000"/>
              </a:lnSpc>
              <a:spcAft>
                <a:spcPts val="400"/>
              </a:spcAft>
              <a:defRPr sz="1800" b="0">
                <a:solidFill>
                  <a:srgbClr val="53585F"/>
                </a:solidFill>
                <a:latin typeface="Roboto Light"/>
                <a:ea typeface="Roboto Light"/>
                <a:cs typeface="Roboto Light"/>
                <a:sym typeface="Roboto Light"/>
              </a:defRPr>
            </a:pPr>
            <a:r>
              <a:rPr lang="en-US" sz="1800" b="1">
                <a:latin typeface="Arial"/>
                <a:ea typeface="Open Sans Extrabold"/>
                <a:cs typeface="Arial"/>
                <a:sym typeface="Roboto Light"/>
              </a:rPr>
              <a:t>We Care</a:t>
            </a:r>
          </a:p>
          <a:p>
            <a:pPr lvl="0">
              <a:lnSpc>
                <a:spcPct val="114000"/>
              </a:lnSpc>
              <a:spcAft>
                <a:spcPts val="1200"/>
              </a:spcAft>
              <a:defRPr sz="1800" b="0">
                <a:solidFill>
                  <a:srgbClr val="53585F"/>
                </a:solidFill>
                <a:latin typeface="Roboto Light"/>
                <a:ea typeface="Roboto Light"/>
                <a:cs typeface="Roboto Light"/>
                <a:sym typeface="Roboto Light"/>
              </a:defRPr>
            </a:pPr>
            <a:r>
              <a:rPr lang="en-US" sz="1100">
                <a:latin typeface="Arial"/>
                <a:ea typeface="Open Sans Light"/>
                <a:cs typeface="Arial"/>
                <a:sym typeface="Roboto Light"/>
              </a:rPr>
              <a:t>Complete perspective from Executives, Directors, Managers &amp; Staff. Conduct competitive analysis and customer research.</a:t>
            </a:r>
            <a:endParaRPr lang="en-US" sz="1100">
              <a:solidFill>
                <a:srgbClr val="000000">
                  <a:lumMod val="65000"/>
                  <a:lumOff val="35000"/>
                </a:srgbClr>
              </a:solidFill>
              <a:latin typeface="Arial" panose="020B0604020202020204" pitchFamily="34" charset="0"/>
              <a:ea typeface="Open Sans" panose="020B0606030504020204" pitchFamily="34" charset="0"/>
              <a:cs typeface="Arial" panose="020B0604020202020204" pitchFamily="34" charset="0"/>
              <a:sym typeface="Roboto Light"/>
            </a:endParaRPr>
          </a:p>
        </p:txBody>
      </p:sp>
      <p:sp>
        <p:nvSpPr>
          <p:cNvPr id="52" name="Rectangle 51">
            <a:extLst>
              <a:ext uri="{FF2B5EF4-FFF2-40B4-BE49-F238E27FC236}">
                <a16:creationId xmlns:a16="http://schemas.microsoft.com/office/drawing/2014/main" id="{F337F8AD-0A74-9C44-BD56-D9F75613C6D7}"/>
              </a:ext>
            </a:extLst>
          </p:cNvPr>
          <p:cNvSpPr/>
          <p:nvPr/>
        </p:nvSpPr>
        <p:spPr>
          <a:xfrm>
            <a:off x="7344717" y="5588804"/>
            <a:ext cx="2640835" cy="797975"/>
          </a:xfrm>
          <a:prstGeom prst="rect">
            <a:avLst/>
          </a:prstGeom>
        </p:spPr>
        <p:txBody>
          <a:bodyPr wrap="square">
            <a:spAutoFit/>
          </a:bodyPr>
          <a:lstStyle/>
          <a:p>
            <a:pPr lvl="0">
              <a:lnSpc>
                <a:spcPct val="114000"/>
              </a:lnSpc>
              <a:spcAft>
                <a:spcPts val="400"/>
              </a:spcAft>
              <a:defRPr sz="1800" b="0">
                <a:solidFill>
                  <a:srgbClr val="53585F"/>
                </a:solidFill>
                <a:latin typeface="Roboto Light"/>
                <a:ea typeface="Roboto Light"/>
                <a:cs typeface="Roboto Light"/>
                <a:sym typeface="Roboto Light"/>
              </a:defRPr>
            </a:pPr>
            <a:r>
              <a:rPr lang="en-US" sz="1800" b="1">
                <a:solidFill>
                  <a:srgbClr val="000000">
                    <a:lumMod val="65000"/>
                    <a:lumOff val="35000"/>
                  </a:srgbClr>
                </a:solidFill>
                <a:latin typeface="Arial" panose="020B0604020202020204" pitchFamily="34" charset="0"/>
                <a:ea typeface="Open Sans Extrabold" panose="020B0606030504020204" pitchFamily="34" charset="0"/>
                <a:cs typeface="Arial" panose="020B0604020202020204" pitchFamily="34" charset="0"/>
                <a:sym typeface="Roboto Light"/>
              </a:rPr>
              <a:t>Better Together</a:t>
            </a:r>
          </a:p>
          <a:p>
            <a:r>
              <a:rPr lang="en-US" sz="1100" i="0">
                <a:solidFill>
                  <a:srgbClr val="6D6E71"/>
                </a:solidFill>
                <a:effectLst/>
                <a:latin typeface="+mn-lt"/>
              </a:rPr>
              <a:t>Foster an inclusive environment of respect, belonging, and access for all.</a:t>
            </a:r>
          </a:p>
        </p:txBody>
      </p:sp>
      <p:sp>
        <p:nvSpPr>
          <p:cNvPr id="49" name="Rectangle 48">
            <a:extLst>
              <a:ext uri="{FF2B5EF4-FFF2-40B4-BE49-F238E27FC236}">
                <a16:creationId xmlns:a16="http://schemas.microsoft.com/office/drawing/2014/main" id="{5C025D0C-81E7-644E-ABFA-C88799E24B45}"/>
              </a:ext>
            </a:extLst>
          </p:cNvPr>
          <p:cNvSpPr/>
          <p:nvPr/>
        </p:nvSpPr>
        <p:spPr>
          <a:xfrm>
            <a:off x="776190" y="4378377"/>
            <a:ext cx="2513049" cy="797975"/>
          </a:xfrm>
          <a:prstGeom prst="rect">
            <a:avLst/>
          </a:prstGeom>
        </p:spPr>
        <p:txBody>
          <a:bodyPr wrap="square">
            <a:spAutoFit/>
          </a:bodyPr>
          <a:lstStyle/>
          <a:p>
            <a:pPr lvl="0">
              <a:lnSpc>
                <a:spcPct val="114000"/>
              </a:lnSpc>
              <a:spcAft>
                <a:spcPts val="400"/>
              </a:spcAft>
              <a:defRPr sz="1800" b="0">
                <a:solidFill>
                  <a:srgbClr val="53585F"/>
                </a:solidFill>
                <a:latin typeface="Roboto Light"/>
                <a:ea typeface="Roboto Light"/>
                <a:cs typeface="Roboto Light"/>
                <a:sym typeface="Roboto Light"/>
              </a:defRPr>
            </a:pPr>
            <a:r>
              <a:rPr lang="en-US" sz="1800" b="1">
                <a:solidFill>
                  <a:srgbClr val="000000">
                    <a:lumMod val="65000"/>
                    <a:lumOff val="35000"/>
                  </a:srgbClr>
                </a:solidFill>
                <a:latin typeface="Arial" panose="020B0604020202020204" pitchFamily="34" charset="0"/>
                <a:ea typeface="Open Sans Extrabold" panose="020B0606030504020204" pitchFamily="34" charset="0"/>
                <a:cs typeface="Arial" panose="020B0604020202020204" pitchFamily="34" charset="0"/>
                <a:sym typeface="Roboto Light"/>
              </a:rPr>
              <a:t>Courageous Integrity</a:t>
            </a:r>
          </a:p>
          <a:p>
            <a:r>
              <a:rPr lang="en-US" sz="1100" i="0">
                <a:solidFill>
                  <a:srgbClr val="6D6E71"/>
                </a:solidFill>
                <a:effectLst/>
                <a:latin typeface="+mn-lt"/>
              </a:rPr>
              <a:t>Model exceptional standards and act in the best interest of our community.</a:t>
            </a:r>
          </a:p>
        </p:txBody>
      </p:sp>
      <p:sp>
        <p:nvSpPr>
          <p:cNvPr id="4" name="Rectangle 3">
            <a:extLst>
              <a:ext uri="{FF2B5EF4-FFF2-40B4-BE49-F238E27FC236}">
                <a16:creationId xmlns:a16="http://schemas.microsoft.com/office/drawing/2014/main" id="{5989D009-5019-749B-822A-2FEC695F3761}"/>
              </a:ext>
            </a:extLst>
          </p:cNvPr>
          <p:cNvSpPr/>
          <p:nvPr/>
        </p:nvSpPr>
        <p:spPr>
          <a:xfrm>
            <a:off x="8902761" y="4378377"/>
            <a:ext cx="2513049" cy="797975"/>
          </a:xfrm>
          <a:prstGeom prst="rect">
            <a:avLst/>
          </a:prstGeom>
        </p:spPr>
        <p:txBody>
          <a:bodyPr wrap="square">
            <a:spAutoFit/>
          </a:bodyPr>
          <a:lstStyle/>
          <a:p>
            <a:pPr lvl="0">
              <a:lnSpc>
                <a:spcPct val="114000"/>
              </a:lnSpc>
              <a:spcAft>
                <a:spcPts val="400"/>
              </a:spcAft>
              <a:defRPr sz="1800" b="0">
                <a:solidFill>
                  <a:srgbClr val="53585F"/>
                </a:solidFill>
                <a:latin typeface="Roboto Light"/>
                <a:ea typeface="Roboto Light"/>
                <a:cs typeface="Roboto Light"/>
                <a:sym typeface="Roboto Light"/>
              </a:defRPr>
            </a:pPr>
            <a:r>
              <a:rPr lang="en-US" sz="1800" b="1">
                <a:solidFill>
                  <a:srgbClr val="000000">
                    <a:lumMod val="65000"/>
                    <a:lumOff val="35000"/>
                  </a:srgbClr>
                </a:solidFill>
                <a:latin typeface="Arial" panose="020B0604020202020204" pitchFamily="34" charset="0"/>
                <a:ea typeface="Open Sans Extrabold" panose="020B0606030504020204" pitchFamily="34" charset="0"/>
                <a:cs typeface="Arial" panose="020B0604020202020204" pitchFamily="34" charset="0"/>
                <a:sym typeface="Roboto Light"/>
              </a:rPr>
              <a:t>Show Your Fire</a:t>
            </a:r>
          </a:p>
          <a:p>
            <a:r>
              <a:rPr lang="en-US" sz="1100" i="0">
                <a:solidFill>
                  <a:srgbClr val="6D6E71"/>
                </a:solidFill>
                <a:effectLst/>
                <a:latin typeface="+mn-lt"/>
              </a:rPr>
              <a:t>Exhibit passion and pride in the experiences we create.</a:t>
            </a:r>
          </a:p>
        </p:txBody>
      </p:sp>
      <p:sp>
        <p:nvSpPr>
          <p:cNvPr id="38" name="Title 14">
            <a:extLst>
              <a:ext uri="{FF2B5EF4-FFF2-40B4-BE49-F238E27FC236}">
                <a16:creationId xmlns:a16="http://schemas.microsoft.com/office/drawing/2014/main" id="{AFD43A0C-C54B-E247-AE55-9A92327EAD2C}"/>
              </a:ext>
            </a:extLst>
          </p:cNvPr>
          <p:cNvSpPr txBox="1">
            <a:spLocks/>
          </p:cNvSpPr>
          <p:nvPr/>
        </p:nvSpPr>
        <p:spPr>
          <a:xfrm>
            <a:off x="635000" y="3765343"/>
            <a:ext cx="10922000" cy="502749"/>
          </a:xfrm>
          <a:prstGeom prst="rect">
            <a:avLst/>
          </a:prstGeom>
        </p:spPr>
        <p:txBody>
          <a:bodyPr vert="horz" lIns="45720" tIns="22860" rIns="45720" bIns="22860" rtlCol="0" anchor="ctr">
            <a:noAutofit/>
          </a:bodyPr>
          <a:lstStyle>
            <a:lvl1pPr algn="ctr" defTabSz="1828800" rtl="0" eaLnBrk="1" latinLnBrk="0" hangingPunct="1">
              <a:lnSpc>
                <a:spcPct val="90000"/>
              </a:lnSpc>
              <a:spcBef>
                <a:spcPct val="0"/>
              </a:spcBef>
              <a:buNone/>
              <a:defRPr sz="5600" kern="1200">
                <a:solidFill>
                  <a:schemeClr val="tx1"/>
                </a:solidFill>
                <a:latin typeface="Raleway Black" panose="020B0A03030101060003" pitchFamily="34" charset="0"/>
                <a:ea typeface="+mj-ea"/>
                <a:cs typeface="+mj-cs"/>
              </a:defRPr>
            </a:lvl1pPr>
          </a:lstStyle>
          <a:p>
            <a:pPr>
              <a:lnSpc>
                <a:spcPts val="1800"/>
              </a:lnSpc>
              <a:spcAft>
                <a:spcPts val="1200"/>
              </a:spcAft>
            </a:pPr>
            <a:r>
              <a:rPr lang="en-US" sz="3200" b="1">
                <a:solidFill>
                  <a:srgbClr val="00778B"/>
                </a:solidFill>
                <a:latin typeface="Arial"/>
                <a:ea typeface="Lato"/>
                <a:cs typeface="Arial"/>
              </a:rPr>
              <a:t>Our Values</a:t>
            </a:r>
          </a:p>
        </p:txBody>
      </p:sp>
      <p:sp>
        <p:nvSpPr>
          <p:cNvPr id="6" name="Rectangle 5">
            <a:extLst>
              <a:ext uri="{FF2B5EF4-FFF2-40B4-BE49-F238E27FC236}">
                <a16:creationId xmlns:a16="http://schemas.microsoft.com/office/drawing/2014/main" id="{1895FD79-C794-5745-8EB4-1DE7B0B1DA56}"/>
              </a:ext>
            </a:extLst>
          </p:cNvPr>
          <p:cNvSpPr/>
          <p:nvPr/>
        </p:nvSpPr>
        <p:spPr>
          <a:xfrm>
            <a:off x="3421380" y="1470660"/>
            <a:ext cx="2461260" cy="8382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5EC0DAE-86A5-FDB4-0681-13081276EA76}"/>
              </a:ext>
            </a:extLst>
          </p:cNvPr>
          <p:cNvSpPr/>
          <p:nvPr/>
        </p:nvSpPr>
        <p:spPr>
          <a:xfrm>
            <a:off x="7216929" y="239636"/>
            <a:ext cx="236220" cy="131064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AD0344B4-025F-7DEB-0440-FE4CA8EC00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0760" y="453041"/>
            <a:ext cx="5573922" cy="811393"/>
          </a:xfrm>
          <a:prstGeom prst="rect">
            <a:avLst/>
          </a:prstGeom>
        </p:spPr>
      </p:pic>
    </p:spTree>
    <p:extLst>
      <p:ext uri="{BB962C8B-B14F-4D97-AF65-F5344CB8AC3E}">
        <p14:creationId xmlns:p14="http://schemas.microsoft.com/office/powerpoint/2010/main" val="1328493606"/>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8BD3AEF4-9F0E-4B3B-9CBC-A0E7EF2B1E94}"/>
              </a:ext>
            </a:extLst>
          </p:cNvPr>
          <p:cNvSpPr>
            <a:spLocks noGrp="1"/>
          </p:cNvSpPr>
          <p:nvPr>
            <p:ph type="title" idx="4294967295"/>
          </p:nvPr>
        </p:nvSpPr>
        <p:spPr>
          <a:xfrm>
            <a:off x="0" y="528638"/>
            <a:ext cx="12192000" cy="501650"/>
          </a:xfrm>
          <a:prstGeom prst="rect">
            <a:avLst/>
          </a:prstGeom>
        </p:spPr>
        <p:txBody>
          <a:bodyPr/>
          <a:lstStyle/>
          <a:p>
            <a:r>
              <a:rPr lang="en-US" sz="3500" b="1">
                <a:solidFill>
                  <a:schemeClr val="bg1"/>
                </a:solidFill>
                <a:latin typeface="Arial" panose="020B0604020202020204" pitchFamily="34" charset="0"/>
                <a:ea typeface="Open Sans Extrabold" panose="020B0606030504020204" pitchFamily="34" charset="0"/>
                <a:cs typeface="Arial" panose="020B0604020202020204" pitchFamily="34" charset="0"/>
              </a:rPr>
              <a:t>Our Vision</a:t>
            </a:r>
            <a:endParaRPr lang="en-US" sz="3500" b="1">
              <a:solidFill>
                <a:schemeClr val="bg1"/>
              </a:solidFill>
              <a:latin typeface="Arial" panose="020B0604020202020204" pitchFamily="34" charset="0"/>
              <a:cs typeface="Arial" panose="020B0604020202020204" pitchFamily="34" charset="0"/>
            </a:endParaRPr>
          </a:p>
        </p:txBody>
      </p:sp>
      <p:sp>
        <p:nvSpPr>
          <p:cNvPr id="98" name="Rectangle 97">
            <a:extLst>
              <a:ext uri="{FF2B5EF4-FFF2-40B4-BE49-F238E27FC236}">
                <a16:creationId xmlns:a16="http://schemas.microsoft.com/office/drawing/2014/main" id="{E1D83554-3259-4252-B23C-9EDDB0D0C94B}"/>
              </a:ext>
            </a:extLst>
          </p:cNvPr>
          <p:cNvSpPr/>
          <p:nvPr/>
        </p:nvSpPr>
        <p:spPr>
          <a:xfrm>
            <a:off x="954831" y="2046252"/>
            <a:ext cx="10282335" cy="1609671"/>
          </a:xfrm>
          <a:prstGeom prst="rect">
            <a:avLst/>
          </a:prstGeom>
        </p:spPr>
        <p:txBody>
          <a:bodyPr wrap="square">
            <a:spAutoFit/>
          </a:bodyPr>
          <a:lstStyle/>
          <a:p>
            <a:pPr>
              <a:lnSpc>
                <a:spcPct val="114000"/>
              </a:lnSpc>
              <a:spcAft>
                <a:spcPts val="1200"/>
              </a:spcAft>
              <a:defRPr sz="1800" b="0">
                <a:solidFill>
                  <a:srgbClr val="53585F"/>
                </a:solidFill>
                <a:latin typeface="Roboto Light"/>
                <a:ea typeface="Roboto Light"/>
                <a:cs typeface="Roboto Light"/>
                <a:sym typeface="Roboto Light"/>
              </a:defRPr>
            </a:pPr>
            <a:r>
              <a:rPr lang="en-US" sz="3200" b="1" dirty="0">
                <a:solidFill>
                  <a:schemeClr val="bg1"/>
                </a:solidFill>
                <a:latin typeface="Arial" panose="020B0604020202020204" pitchFamily="34" charset="0"/>
                <a:ea typeface="Open Sans Extrabold" panose="020B0606030504020204" pitchFamily="34" charset="0"/>
                <a:cs typeface="Arial" panose="020B0604020202020204" pitchFamily="34" charset="0"/>
                <a:sym typeface="Roboto Light"/>
              </a:rPr>
              <a:t>Cultivate transformative integrity leaders for dynamic health care.</a:t>
            </a:r>
          </a:p>
          <a:p>
            <a:pPr defTabSz="914377" hangingPunct="1">
              <a:lnSpc>
                <a:spcPts val="1800"/>
              </a:lnSpc>
            </a:pPr>
            <a:endParaRPr lang="en-US" sz="2000" kern="1200" dirty="0">
              <a:solidFill>
                <a:srgbClr val="FFFFFF"/>
              </a:solidFill>
              <a:latin typeface="Arial Black" panose="020B0604020202020204" pitchFamily="34" charset="0"/>
              <a:ea typeface="Lato" panose="020F0502020204030203" pitchFamily="34" charset="0"/>
              <a:cs typeface="Arial Black" panose="020B0604020202020204" pitchFamily="34" charset="0"/>
            </a:endParaRPr>
          </a:p>
        </p:txBody>
      </p:sp>
      <p:sp>
        <p:nvSpPr>
          <p:cNvPr id="99" name="Rectangle 98">
            <a:extLst>
              <a:ext uri="{FF2B5EF4-FFF2-40B4-BE49-F238E27FC236}">
                <a16:creationId xmlns:a16="http://schemas.microsoft.com/office/drawing/2014/main" id="{2B32306A-6D2E-4D43-A8B7-0AFAF54BC80C}"/>
              </a:ext>
            </a:extLst>
          </p:cNvPr>
          <p:cNvSpPr/>
          <p:nvPr/>
        </p:nvSpPr>
        <p:spPr>
          <a:xfrm>
            <a:off x="730121" y="1765664"/>
            <a:ext cx="10731758" cy="1752861"/>
          </a:xfrm>
          <a:prstGeom prst="rect">
            <a:avLst/>
          </a:prstGeom>
          <a:noFill/>
          <a:ln w="88900">
            <a:solidFill>
              <a:schemeClr val="bg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hangingPunct="1"/>
            <a:endParaRPr lang="en-US" sz="1800" kern="1200">
              <a:solidFill>
                <a:srgbClr val="FFFFFF"/>
              </a:solidFill>
              <a:latin typeface="Arial" panose="020B0604020202020204" pitchFamily="34" charset="0"/>
            </a:endParaRPr>
          </a:p>
        </p:txBody>
      </p:sp>
      <p:sp>
        <p:nvSpPr>
          <p:cNvPr id="105" name="Freeform 918">
            <a:extLst>
              <a:ext uri="{FF2B5EF4-FFF2-40B4-BE49-F238E27FC236}">
                <a16:creationId xmlns:a16="http://schemas.microsoft.com/office/drawing/2014/main" id="{B8E6269B-F81A-47C5-8215-2CFAA7E2DD03}"/>
              </a:ext>
            </a:extLst>
          </p:cNvPr>
          <p:cNvSpPr>
            <a:spLocks noEditPoints="1"/>
          </p:cNvSpPr>
          <p:nvPr/>
        </p:nvSpPr>
        <p:spPr bwMode="auto">
          <a:xfrm>
            <a:off x="9445139" y="4424079"/>
            <a:ext cx="428099" cy="371632"/>
          </a:xfrm>
          <a:custGeom>
            <a:avLst/>
            <a:gdLst>
              <a:gd name="T0" fmla="*/ 412 w 432"/>
              <a:gd name="T1" fmla="*/ 72 h 375"/>
              <a:gd name="T2" fmla="*/ 306 w 432"/>
              <a:gd name="T3" fmla="*/ 0 h 375"/>
              <a:gd name="T4" fmla="*/ 216 w 432"/>
              <a:gd name="T5" fmla="*/ 41 h 375"/>
              <a:gd name="T6" fmla="*/ 126 w 432"/>
              <a:gd name="T7" fmla="*/ 0 h 375"/>
              <a:gd name="T8" fmla="*/ 20 w 432"/>
              <a:gd name="T9" fmla="*/ 72 h 375"/>
              <a:gd name="T10" fmla="*/ 44 w 432"/>
              <a:gd name="T11" fmla="*/ 208 h 375"/>
              <a:gd name="T12" fmla="*/ 203 w 432"/>
              <a:gd name="T13" fmla="*/ 370 h 375"/>
              <a:gd name="T14" fmla="*/ 216 w 432"/>
              <a:gd name="T15" fmla="*/ 375 h 375"/>
              <a:gd name="T16" fmla="*/ 229 w 432"/>
              <a:gd name="T17" fmla="*/ 370 h 375"/>
              <a:gd name="T18" fmla="*/ 388 w 432"/>
              <a:gd name="T19" fmla="*/ 208 h 375"/>
              <a:gd name="T20" fmla="*/ 412 w 432"/>
              <a:gd name="T21" fmla="*/ 72 h 375"/>
              <a:gd name="T22" fmla="*/ 360 w 432"/>
              <a:gd name="T23" fmla="*/ 182 h 375"/>
              <a:gd name="T24" fmla="*/ 216 w 432"/>
              <a:gd name="T25" fmla="*/ 330 h 375"/>
              <a:gd name="T26" fmla="*/ 73 w 432"/>
              <a:gd name="T27" fmla="*/ 182 h 375"/>
              <a:gd name="T28" fmla="*/ 55 w 432"/>
              <a:gd name="T29" fmla="*/ 88 h 375"/>
              <a:gd name="T30" fmla="*/ 126 w 432"/>
              <a:gd name="T31" fmla="*/ 39 h 375"/>
              <a:gd name="T32" fmla="*/ 197 w 432"/>
              <a:gd name="T33" fmla="*/ 87 h 375"/>
              <a:gd name="T34" fmla="*/ 216 w 432"/>
              <a:gd name="T35" fmla="*/ 101 h 375"/>
              <a:gd name="T36" fmla="*/ 216 w 432"/>
              <a:gd name="T37" fmla="*/ 101 h 375"/>
              <a:gd name="T38" fmla="*/ 235 w 432"/>
              <a:gd name="T39" fmla="*/ 87 h 375"/>
              <a:gd name="T40" fmla="*/ 306 w 432"/>
              <a:gd name="T41" fmla="*/ 39 h 375"/>
              <a:gd name="T42" fmla="*/ 377 w 432"/>
              <a:gd name="T43" fmla="*/ 88 h 375"/>
              <a:gd name="T44" fmla="*/ 360 w 432"/>
              <a:gd name="T45" fmla="*/ 182 h 375"/>
              <a:gd name="T46" fmla="*/ 355 w 432"/>
              <a:gd name="T47" fmla="*/ 127 h 375"/>
              <a:gd name="T48" fmla="*/ 339 w 432"/>
              <a:gd name="T49" fmla="*/ 145 h 375"/>
              <a:gd name="T50" fmla="*/ 338 w 432"/>
              <a:gd name="T51" fmla="*/ 145 h 375"/>
              <a:gd name="T52" fmla="*/ 321 w 432"/>
              <a:gd name="T53" fmla="*/ 129 h 375"/>
              <a:gd name="T54" fmla="*/ 298 w 432"/>
              <a:gd name="T55" fmla="*/ 97 h 375"/>
              <a:gd name="T56" fmla="*/ 284 w 432"/>
              <a:gd name="T57" fmla="*/ 78 h 375"/>
              <a:gd name="T58" fmla="*/ 303 w 432"/>
              <a:gd name="T59" fmla="*/ 63 h 375"/>
              <a:gd name="T60" fmla="*/ 355 w 432"/>
              <a:gd name="T61" fmla="*/ 127 h 375"/>
              <a:gd name="T62" fmla="*/ 332 w 432"/>
              <a:gd name="T63" fmla="*/ 155 h 375"/>
              <a:gd name="T64" fmla="*/ 337 w 432"/>
              <a:gd name="T65" fmla="*/ 168 h 375"/>
              <a:gd name="T66" fmla="*/ 332 w 432"/>
              <a:gd name="T67" fmla="*/ 182 h 375"/>
              <a:gd name="T68" fmla="*/ 318 w 432"/>
              <a:gd name="T69" fmla="*/ 188 h 375"/>
              <a:gd name="T70" fmla="*/ 305 w 432"/>
              <a:gd name="T71" fmla="*/ 182 h 375"/>
              <a:gd name="T72" fmla="*/ 299 w 432"/>
              <a:gd name="T73" fmla="*/ 168 h 375"/>
              <a:gd name="T74" fmla="*/ 305 w 432"/>
              <a:gd name="T75" fmla="*/ 155 h 375"/>
              <a:gd name="T76" fmla="*/ 318 w 432"/>
              <a:gd name="T77" fmla="*/ 149 h 375"/>
              <a:gd name="T78" fmla="*/ 332 w 432"/>
              <a:gd name="T79" fmla="*/ 155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2" h="375">
                <a:moveTo>
                  <a:pt x="412" y="72"/>
                </a:moveTo>
                <a:cubicBezTo>
                  <a:pt x="392" y="29"/>
                  <a:pt x="351" y="0"/>
                  <a:pt x="306" y="0"/>
                </a:cubicBezTo>
                <a:cubicBezTo>
                  <a:pt x="262" y="0"/>
                  <a:pt x="233" y="20"/>
                  <a:pt x="216" y="41"/>
                </a:cubicBezTo>
                <a:cubicBezTo>
                  <a:pt x="199" y="20"/>
                  <a:pt x="170" y="0"/>
                  <a:pt x="126" y="0"/>
                </a:cubicBezTo>
                <a:cubicBezTo>
                  <a:pt x="81" y="0"/>
                  <a:pt x="40" y="29"/>
                  <a:pt x="20" y="72"/>
                </a:cubicBezTo>
                <a:cubicBezTo>
                  <a:pt x="0" y="118"/>
                  <a:pt x="9" y="169"/>
                  <a:pt x="44" y="208"/>
                </a:cubicBezTo>
                <a:cubicBezTo>
                  <a:pt x="128" y="303"/>
                  <a:pt x="203" y="370"/>
                  <a:pt x="203" y="370"/>
                </a:cubicBezTo>
                <a:cubicBezTo>
                  <a:pt x="207" y="374"/>
                  <a:pt x="212" y="375"/>
                  <a:pt x="216" y="375"/>
                </a:cubicBezTo>
                <a:cubicBezTo>
                  <a:pt x="221" y="375"/>
                  <a:pt x="225" y="374"/>
                  <a:pt x="229" y="370"/>
                </a:cubicBezTo>
                <a:cubicBezTo>
                  <a:pt x="230" y="370"/>
                  <a:pt x="304" y="303"/>
                  <a:pt x="388" y="208"/>
                </a:cubicBezTo>
                <a:cubicBezTo>
                  <a:pt x="424" y="169"/>
                  <a:pt x="432" y="118"/>
                  <a:pt x="412" y="72"/>
                </a:cubicBezTo>
                <a:close/>
                <a:moveTo>
                  <a:pt x="360" y="182"/>
                </a:moveTo>
                <a:cubicBezTo>
                  <a:pt x="297" y="252"/>
                  <a:pt x="241" y="307"/>
                  <a:pt x="216" y="330"/>
                </a:cubicBezTo>
                <a:cubicBezTo>
                  <a:pt x="192" y="307"/>
                  <a:pt x="135" y="252"/>
                  <a:pt x="73" y="182"/>
                </a:cubicBezTo>
                <a:cubicBezTo>
                  <a:pt x="47" y="154"/>
                  <a:pt x="41" y="120"/>
                  <a:pt x="55" y="88"/>
                </a:cubicBezTo>
                <a:cubicBezTo>
                  <a:pt x="69" y="59"/>
                  <a:pt x="97" y="39"/>
                  <a:pt x="126" y="39"/>
                </a:cubicBezTo>
                <a:cubicBezTo>
                  <a:pt x="183" y="39"/>
                  <a:pt x="196" y="82"/>
                  <a:pt x="197" y="87"/>
                </a:cubicBezTo>
                <a:cubicBezTo>
                  <a:pt x="200" y="95"/>
                  <a:pt x="207" y="101"/>
                  <a:pt x="216" y="101"/>
                </a:cubicBezTo>
                <a:cubicBezTo>
                  <a:pt x="216" y="101"/>
                  <a:pt x="216" y="101"/>
                  <a:pt x="216" y="101"/>
                </a:cubicBezTo>
                <a:cubicBezTo>
                  <a:pt x="225" y="101"/>
                  <a:pt x="233" y="95"/>
                  <a:pt x="235" y="87"/>
                </a:cubicBezTo>
                <a:cubicBezTo>
                  <a:pt x="236" y="82"/>
                  <a:pt x="249" y="39"/>
                  <a:pt x="306" y="39"/>
                </a:cubicBezTo>
                <a:cubicBezTo>
                  <a:pt x="335" y="39"/>
                  <a:pt x="364" y="59"/>
                  <a:pt x="377" y="88"/>
                </a:cubicBezTo>
                <a:cubicBezTo>
                  <a:pt x="391" y="120"/>
                  <a:pt x="385" y="154"/>
                  <a:pt x="360" y="182"/>
                </a:cubicBezTo>
                <a:close/>
                <a:moveTo>
                  <a:pt x="355" y="127"/>
                </a:moveTo>
                <a:cubicBezTo>
                  <a:pt x="356" y="136"/>
                  <a:pt x="349" y="144"/>
                  <a:pt x="339" y="145"/>
                </a:cubicBezTo>
                <a:cubicBezTo>
                  <a:pt x="339" y="145"/>
                  <a:pt x="339" y="145"/>
                  <a:pt x="338" y="145"/>
                </a:cubicBezTo>
                <a:cubicBezTo>
                  <a:pt x="329" y="145"/>
                  <a:pt x="322" y="138"/>
                  <a:pt x="321" y="129"/>
                </a:cubicBezTo>
                <a:cubicBezTo>
                  <a:pt x="320" y="102"/>
                  <a:pt x="302" y="97"/>
                  <a:pt x="298" y="97"/>
                </a:cubicBezTo>
                <a:cubicBezTo>
                  <a:pt x="289" y="95"/>
                  <a:pt x="283" y="87"/>
                  <a:pt x="284" y="78"/>
                </a:cubicBezTo>
                <a:cubicBezTo>
                  <a:pt x="285" y="69"/>
                  <a:pt x="294" y="62"/>
                  <a:pt x="303" y="63"/>
                </a:cubicBezTo>
                <a:cubicBezTo>
                  <a:pt x="320" y="66"/>
                  <a:pt x="352" y="82"/>
                  <a:pt x="355" y="127"/>
                </a:cubicBezTo>
                <a:close/>
                <a:moveTo>
                  <a:pt x="332" y="155"/>
                </a:moveTo>
                <a:cubicBezTo>
                  <a:pt x="335" y="158"/>
                  <a:pt x="337" y="163"/>
                  <a:pt x="337" y="168"/>
                </a:cubicBezTo>
                <a:cubicBezTo>
                  <a:pt x="337" y="173"/>
                  <a:pt x="335" y="178"/>
                  <a:pt x="332" y="182"/>
                </a:cubicBezTo>
                <a:cubicBezTo>
                  <a:pt x="328" y="186"/>
                  <a:pt x="323" y="188"/>
                  <a:pt x="318" y="188"/>
                </a:cubicBezTo>
                <a:cubicBezTo>
                  <a:pt x="313" y="188"/>
                  <a:pt x="308" y="186"/>
                  <a:pt x="305" y="182"/>
                </a:cubicBezTo>
                <a:cubicBezTo>
                  <a:pt x="301" y="178"/>
                  <a:pt x="299" y="173"/>
                  <a:pt x="299" y="168"/>
                </a:cubicBezTo>
                <a:cubicBezTo>
                  <a:pt x="299" y="163"/>
                  <a:pt x="301" y="158"/>
                  <a:pt x="305" y="155"/>
                </a:cubicBezTo>
                <a:cubicBezTo>
                  <a:pt x="308" y="151"/>
                  <a:pt x="313" y="149"/>
                  <a:pt x="318" y="149"/>
                </a:cubicBezTo>
                <a:cubicBezTo>
                  <a:pt x="323" y="149"/>
                  <a:pt x="328" y="151"/>
                  <a:pt x="332" y="155"/>
                </a:cubicBezTo>
                <a:close/>
              </a:path>
            </a:pathLst>
          </a:custGeom>
          <a:solidFill>
            <a:schemeClr val="bg1"/>
          </a:solidFill>
          <a:ln>
            <a:noFill/>
          </a:ln>
        </p:spPr>
        <p:txBody>
          <a:bodyPr vert="horz" wrap="square" lIns="68763" tIns="34383" rIns="68763" bIns="34383" numCol="1" anchor="t" anchorCtr="0" compatLnSpc="1">
            <a:prstTxWarp prst="textNoShape">
              <a:avLst/>
            </a:prstTxWarp>
          </a:bodyPr>
          <a:lstStyle/>
          <a:p>
            <a:pPr algn="l" defTabSz="914377" hangingPunct="1"/>
            <a:endParaRPr lang="en-US" sz="1353" kern="1200">
              <a:latin typeface="Arial" panose="020B0604020202020204" pitchFamily="34" charset="0"/>
              <a:ea typeface="+mn-ea"/>
              <a:cs typeface="Arial" panose="020B0604020202020204" pitchFamily="34" charset="0"/>
            </a:endParaRPr>
          </a:p>
        </p:txBody>
      </p:sp>
      <p:sp>
        <p:nvSpPr>
          <p:cNvPr id="25" name="Rectangle 24">
            <a:extLst>
              <a:ext uri="{FF2B5EF4-FFF2-40B4-BE49-F238E27FC236}">
                <a16:creationId xmlns:a16="http://schemas.microsoft.com/office/drawing/2014/main" id="{00751839-3F58-45C9-96F9-99B567794121}"/>
              </a:ext>
            </a:extLst>
          </p:cNvPr>
          <p:cNvSpPr/>
          <p:nvPr/>
        </p:nvSpPr>
        <p:spPr>
          <a:xfrm>
            <a:off x="1301496" y="957516"/>
            <a:ext cx="9589008" cy="323165"/>
          </a:xfrm>
          <a:prstGeom prst="rect">
            <a:avLst/>
          </a:prstGeom>
        </p:spPr>
        <p:txBody>
          <a:bodyPr wrap="square">
            <a:spAutoFit/>
          </a:bodyPr>
          <a:lstStyle/>
          <a:p>
            <a:pPr defTabSz="914377" hangingPunct="1"/>
            <a:r>
              <a:rPr lang="en-GB" sz="1500" kern="1200">
                <a:solidFill>
                  <a:srgbClr val="FFFFFF"/>
                </a:solidFill>
                <a:latin typeface="Arial" panose="020B0604020202020204" pitchFamily="34" charset="0"/>
                <a:ea typeface="Lato" panose="020F0502020204030203" pitchFamily="34" charset="0"/>
                <a:cs typeface="Arial" panose="020B0604020202020204" pitchFamily="34" charset="0"/>
              </a:rPr>
              <a:t>What does success look like?</a:t>
            </a:r>
            <a:endParaRPr lang="en-US" sz="1500" kern="1200">
              <a:solidFill>
                <a:srgbClr val="FFFFFF"/>
              </a:solidFill>
              <a:latin typeface="Arial" panose="020B0604020202020204" pitchFamily="34" charset="0"/>
              <a:ea typeface="Lato" panose="020F0502020204030203" pitchFamily="34" charset="0"/>
              <a:cs typeface="Arial" panose="020B0604020202020204" pitchFamily="34" charset="0"/>
            </a:endParaRPr>
          </a:p>
        </p:txBody>
      </p:sp>
      <p:cxnSp>
        <p:nvCxnSpPr>
          <p:cNvPr id="27" name="Straight Connector 26">
            <a:extLst>
              <a:ext uri="{FF2B5EF4-FFF2-40B4-BE49-F238E27FC236}">
                <a16:creationId xmlns:a16="http://schemas.microsoft.com/office/drawing/2014/main" id="{8C364629-94C0-4720-9B45-599451083AD9}"/>
              </a:ext>
            </a:extLst>
          </p:cNvPr>
          <p:cNvCxnSpPr/>
          <p:nvPr/>
        </p:nvCxnSpPr>
        <p:spPr>
          <a:xfrm>
            <a:off x="5939258" y="1340768"/>
            <a:ext cx="313487"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5169D347-8FCA-6441-B5C9-84E3D641CC75}"/>
              </a:ext>
            </a:extLst>
          </p:cNvPr>
          <p:cNvGrpSpPr/>
          <p:nvPr/>
        </p:nvGrpSpPr>
        <p:grpSpPr>
          <a:xfrm>
            <a:off x="2079919" y="4186720"/>
            <a:ext cx="8032163" cy="741212"/>
            <a:chOff x="1997631" y="4186720"/>
            <a:chExt cx="8032163" cy="741212"/>
          </a:xfrm>
        </p:grpSpPr>
        <p:sp>
          <p:nvSpPr>
            <p:cNvPr id="29" name="Oval 28">
              <a:extLst>
                <a:ext uri="{FF2B5EF4-FFF2-40B4-BE49-F238E27FC236}">
                  <a16:creationId xmlns:a16="http://schemas.microsoft.com/office/drawing/2014/main" id="{038D1EB3-8145-0A4A-9785-5EA4B5A0CBC9}"/>
                </a:ext>
              </a:extLst>
            </p:cNvPr>
            <p:cNvSpPr/>
            <p:nvPr/>
          </p:nvSpPr>
          <p:spPr>
            <a:xfrm>
              <a:off x="1997631" y="4186720"/>
              <a:ext cx="741212" cy="741212"/>
            </a:xfrm>
            <a:prstGeom prst="ellipse">
              <a:avLst/>
            </a:prstGeom>
            <a:solidFill>
              <a:srgbClr val="00778B"/>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00">
                <a:solidFill>
                  <a:schemeClr val="accent1"/>
                </a:solidFill>
                <a:latin typeface="Arial" panose="020B0604020202020204" pitchFamily="34" charset="0"/>
              </a:endParaRPr>
            </a:p>
          </p:txBody>
        </p:sp>
        <p:sp>
          <p:nvSpPr>
            <p:cNvPr id="30" name="Shape">
              <a:extLst>
                <a:ext uri="{FF2B5EF4-FFF2-40B4-BE49-F238E27FC236}">
                  <a16:creationId xmlns:a16="http://schemas.microsoft.com/office/drawing/2014/main" id="{201AE56F-5998-1849-94B2-62E717AEFCED}"/>
                </a:ext>
              </a:extLst>
            </p:cNvPr>
            <p:cNvSpPr/>
            <p:nvPr/>
          </p:nvSpPr>
          <p:spPr>
            <a:xfrm>
              <a:off x="2149023" y="4406011"/>
              <a:ext cx="454937" cy="31018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bg1"/>
            </a:solidFill>
            <a:ln w="19050">
              <a:solidFill>
                <a:schemeClr val="bg1"/>
              </a:solidFill>
              <a:miter lim="400000"/>
            </a:ln>
          </p:spPr>
          <p:txBody>
            <a:bodyPr lIns="19051" tIns="19051" rIns="19051" bIns="19051" anchor="ctr"/>
            <a:lstStyle/>
            <a:p>
              <a:pPr defTabSz="228594">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051">
                <a:latin typeface="Arial" panose="020B0604020202020204" pitchFamily="34" charset="0"/>
                <a:cs typeface="Arial" panose="020B0604020202020204" pitchFamily="34" charset="0"/>
              </a:endParaRPr>
            </a:p>
          </p:txBody>
        </p:sp>
        <p:sp>
          <p:nvSpPr>
            <p:cNvPr id="35" name="Oval 34">
              <a:extLst>
                <a:ext uri="{FF2B5EF4-FFF2-40B4-BE49-F238E27FC236}">
                  <a16:creationId xmlns:a16="http://schemas.microsoft.com/office/drawing/2014/main" id="{EF8F4EB7-D1E5-4949-8F94-FF46DF351C7D}"/>
                </a:ext>
              </a:extLst>
            </p:cNvPr>
            <p:cNvSpPr/>
            <p:nvPr/>
          </p:nvSpPr>
          <p:spPr>
            <a:xfrm>
              <a:off x="5643106" y="4186720"/>
              <a:ext cx="741212" cy="741212"/>
            </a:xfrm>
            <a:prstGeom prst="ellipse">
              <a:avLst/>
            </a:prstGeom>
            <a:solidFill>
              <a:srgbClr val="00778B"/>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00">
                <a:solidFill>
                  <a:schemeClr val="accent1"/>
                </a:solidFill>
                <a:latin typeface="Arial" panose="020B0604020202020204" pitchFamily="34" charset="0"/>
              </a:endParaRPr>
            </a:p>
          </p:txBody>
        </p:sp>
        <p:sp>
          <p:nvSpPr>
            <p:cNvPr id="36" name="Shape">
              <a:extLst>
                <a:ext uri="{FF2B5EF4-FFF2-40B4-BE49-F238E27FC236}">
                  <a16:creationId xmlns:a16="http://schemas.microsoft.com/office/drawing/2014/main" id="{7AC17CFA-5B6C-8443-B83D-F994DC3E4A91}"/>
                </a:ext>
              </a:extLst>
            </p:cNvPr>
            <p:cNvSpPr/>
            <p:nvPr/>
          </p:nvSpPr>
          <p:spPr>
            <a:xfrm>
              <a:off x="5794498" y="4406011"/>
              <a:ext cx="454937" cy="31018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bg1"/>
            </a:solidFill>
            <a:ln w="19050">
              <a:solidFill>
                <a:schemeClr val="bg1"/>
              </a:solidFill>
              <a:miter lim="400000"/>
            </a:ln>
          </p:spPr>
          <p:txBody>
            <a:bodyPr lIns="19051" tIns="19051" rIns="19051" bIns="19051" anchor="ctr"/>
            <a:lstStyle/>
            <a:p>
              <a:pPr defTabSz="228594">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051">
                <a:latin typeface="Arial" panose="020B0604020202020204" pitchFamily="34" charset="0"/>
                <a:cs typeface="Arial" panose="020B0604020202020204" pitchFamily="34" charset="0"/>
              </a:endParaRPr>
            </a:p>
          </p:txBody>
        </p:sp>
        <p:sp>
          <p:nvSpPr>
            <p:cNvPr id="38" name="Oval 37">
              <a:extLst>
                <a:ext uri="{FF2B5EF4-FFF2-40B4-BE49-F238E27FC236}">
                  <a16:creationId xmlns:a16="http://schemas.microsoft.com/office/drawing/2014/main" id="{21ADC1C6-8E73-3E47-BE9C-1BEBB0C13DB9}"/>
                </a:ext>
              </a:extLst>
            </p:cNvPr>
            <p:cNvSpPr/>
            <p:nvPr/>
          </p:nvSpPr>
          <p:spPr>
            <a:xfrm>
              <a:off x="9288582" y="4186720"/>
              <a:ext cx="741212" cy="741212"/>
            </a:xfrm>
            <a:prstGeom prst="ellipse">
              <a:avLst/>
            </a:prstGeom>
            <a:solidFill>
              <a:srgbClr val="00778B"/>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00">
                <a:solidFill>
                  <a:schemeClr val="accent1"/>
                </a:solidFill>
                <a:latin typeface="Arial" panose="020B0604020202020204" pitchFamily="34" charset="0"/>
              </a:endParaRPr>
            </a:p>
          </p:txBody>
        </p:sp>
        <p:sp>
          <p:nvSpPr>
            <p:cNvPr id="39" name="Shape">
              <a:extLst>
                <a:ext uri="{FF2B5EF4-FFF2-40B4-BE49-F238E27FC236}">
                  <a16:creationId xmlns:a16="http://schemas.microsoft.com/office/drawing/2014/main" id="{38A08E2F-5E3A-0D48-A0B5-FBF6E5E0746D}"/>
                </a:ext>
              </a:extLst>
            </p:cNvPr>
            <p:cNvSpPr/>
            <p:nvPr/>
          </p:nvSpPr>
          <p:spPr>
            <a:xfrm>
              <a:off x="9439974" y="4406011"/>
              <a:ext cx="454937" cy="31018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bg1"/>
            </a:solidFill>
            <a:ln w="19050">
              <a:solidFill>
                <a:schemeClr val="bg1"/>
              </a:solidFill>
              <a:miter lim="400000"/>
            </a:ln>
          </p:spPr>
          <p:txBody>
            <a:bodyPr lIns="19051" tIns="19051" rIns="19051" bIns="19051" anchor="ctr"/>
            <a:lstStyle/>
            <a:p>
              <a:pPr defTabSz="228594">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051">
                <a:latin typeface="Arial" panose="020B0604020202020204" pitchFamily="34" charset="0"/>
                <a:cs typeface="Arial" panose="020B0604020202020204" pitchFamily="34" charset="0"/>
              </a:endParaRPr>
            </a:p>
          </p:txBody>
        </p:sp>
      </p:grpSp>
      <p:sp>
        <p:nvSpPr>
          <p:cNvPr id="11" name="Rectangle 10">
            <a:extLst>
              <a:ext uri="{FF2B5EF4-FFF2-40B4-BE49-F238E27FC236}">
                <a16:creationId xmlns:a16="http://schemas.microsoft.com/office/drawing/2014/main" id="{43E8D850-06F3-CE48-8AE7-72083E5FDB87}"/>
              </a:ext>
            </a:extLst>
          </p:cNvPr>
          <p:cNvSpPr/>
          <p:nvPr/>
        </p:nvSpPr>
        <p:spPr>
          <a:xfrm>
            <a:off x="1194000" y="5114761"/>
            <a:ext cx="2513049" cy="1035283"/>
          </a:xfrm>
          <a:prstGeom prst="rect">
            <a:avLst/>
          </a:prstGeom>
        </p:spPr>
        <p:txBody>
          <a:bodyPr wrap="square">
            <a:spAutoFit/>
          </a:bodyPr>
          <a:lstStyle/>
          <a:p>
            <a:pPr lvl="0">
              <a:lnSpc>
                <a:spcPct val="114000"/>
              </a:lnSpc>
              <a:spcAft>
                <a:spcPts val="400"/>
              </a:spcAft>
              <a:defRPr sz="1800" b="0">
                <a:solidFill>
                  <a:srgbClr val="53585F"/>
                </a:solidFill>
                <a:latin typeface="Roboto Light"/>
                <a:ea typeface="Roboto Light"/>
                <a:cs typeface="Roboto Light"/>
                <a:sym typeface="Roboto Light"/>
              </a:defRPr>
            </a:pPr>
            <a:r>
              <a:rPr lang="en-US" sz="2400" b="1">
                <a:solidFill>
                  <a:srgbClr val="00778B"/>
                </a:solidFill>
                <a:latin typeface="Arial" panose="020B0604020202020204" pitchFamily="34" charset="0"/>
                <a:ea typeface="Open Sans Extrabold" panose="020B0606030504020204" pitchFamily="34" charset="0"/>
                <a:cs typeface="Arial" panose="020B0604020202020204" pitchFamily="34" charset="0"/>
                <a:sym typeface="Roboto Light"/>
              </a:rPr>
              <a:t>LEADERSHIP</a:t>
            </a:r>
          </a:p>
          <a:p>
            <a:pPr lvl="0">
              <a:lnSpc>
                <a:spcPct val="114000"/>
              </a:lnSpc>
              <a:spcAft>
                <a:spcPts val="1200"/>
              </a:spcAft>
              <a:defRPr sz="1800" b="0">
                <a:solidFill>
                  <a:srgbClr val="53585F"/>
                </a:solidFill>
                <a:latin typeface="Roboto Light"/>
                <a:ea typeface="Roboto Light"/>
                <a:cs typeface="Roboto Light"/>
                <a:sym typeface="Roboto Light"/>
              </a:defRPr>
            </a:pPr>
            <a:r>
              <a:rPr lang="en-US" sz="1400">
                <a:solidFill>
                  <a:srgbClr val="000000">
                    <a:lumMod val="65000"/>
                    <a:lumOff val="35000"/>
                  </a:srgbClr>
                </a:solidFill>
                <a:latin typeface="Arial" panose="020B0604020202020204" pitchFamily="34" charset="0"/>
                <a:ea typeface="Open Sans Light" panose="020B0306030504020204" pitchFamily="34" charset="0"/>
                <a:cs typeface="Arial" panose="020B0604020202020204" pitchFamily="34" charset="0"/>
                <a:sym typeface="Roboto Light"/>
              </a:rPr>
              <a:t>Cultivating integrity leaders and influencing the globe.</a:t>
            </a:r>
            <a:endParaRPr lang="en-US" sz="1400">
              <a:solidFill>
                <a:srgbClr val="000000">
                  <a:lumMod val="65000"/>
                  <a:lumOff val="35000"/>
                </a:srgbClr>
              </a:solidFill>
              <a:latin typeface="Arial" panose="020B0604020202020204" pitchFamily="34" charset="0"/>
              <a:ea typeface="Open Sans" panose="020B0606030504020204" pitchFamily="34" charset="0"/>
              <a:cs typeface="Arial" panose="020B0604020202020204" pitchFamily="34" charset="0"/>
              <a:sym typeface="Roboto Light"/>
            </a:endParaRPr>
          </a:p>
        </p:txBody>
      </p:sp>
      <p:sp>
        <p:nvSpPr>
          <p:cNvPr id="46" name="Rectangle 45">
            <a:extLst>
              <a:ext uri="{FF2B5EF4-FFF2-40B4-BE49-F238E27FC236}">
                <a16:creationId xmlns:a16="http://schemas.microsoft.com/office/drawing/2014/main" id="{31D9C03B-1B40-F849-A8FD-EC53DE539032}"/>
              </a:ext>
            </a:extLst>
          </p:cNvPr>
          <p:cNvSpPr/>
          <p:nvPr/>
        </p:nvSpPr>
        <p:spPr>
          <a:xfrm>
            <a:off x="4411133" y="5114760"/>
            <a:ext cx="3302000" cy="1280863"/>
          </a:xfrm>
          <a:prstGeom prst="rect">
            <a:avLst/>
          </a:prstGeom>
        </p:spPr>
        <p:txBody>
          <a:bodyPr wrap="square" lIns="91440" tIns="45720" rIns="91440" bIns="45720" anchor="t">
            <a:spAutoFit/>
          </a:bodyPr>
          <a:lstStyle/>
          <a:p>
            <a:pPr lvl="0">
              <a:lnSpc>
                <a:spcPct val="114000"/>
              </a:lnSpc>
              <a:spcAft>
                <a:spcPts val="400"/>
              </a:spcAft>
              <a:defRPr sz="1800" b="0">
                <a:solidFill>
                  <a:srgbClr val="53585F"/>
                </a:solidFill>
                <a:latin typeface="Roboto Light"/>
                <a:ea typeface="Roboto Light"/>
                <a:cs typeface="Roboto Light"/>
                <a:sym typeface="Roboto Light"/>
              </a:defRPr>
            </a:pPr>
            <a:r>
              <a:rPr lang="en-US" sz="2400" b="1" dirty="0">
                <a:solidFill>
                  <a:srgbClr val="00778B"/>
                </a:solidFill>
                <a:latin typeface="Arial" panose="020B0604020202020204" pitchFamily="34" charset="0"/>
                <a:ea typeface="Open Sans Extrabold" panose="020B0606030504020204" pitchFamily="34" charset="0"/>
                <a:cs typeface="Arial" panose="020B0604020202020204" pitchFamily="34" charset="0"/>
                <a:sym typeface="Roboto Light"/>
              </a:rPr>
              <a:t>EMPOWERMENT</a:t>
            </a:r>
          </a:p>
          <a:p>
            <a:pPr>
              <a:lnSpc>
                <a:spcPct val="114000"/>
              </a:lnSpc>
              <a:spcAft>
                <a:spcPts val="1200"/>
              </a:spcAft>
              <a:defRPr sz="1800" b="0">
                <a:solidFill>
                  <a:srgbClr val="53585F"/>
                </a:solidFill>
                <a:latin typeface="Roboto Light"/>
                <a:ea typeface="Roboto Light"/>
                <a:cs typeface="Roboto Light"/>
                <a:sym typeface="Roboto Light"/>
              </a:defRPr>
            </a:pPr>
            <a:r>
              <a:rPr lang="en-US" sz="1400" dirty="0">
                <a:latin typeface="Arial"/>
                <a:ea typeface="Open Sans Light"/>
                <a:cs typeface="Arial"/>
                <a:sym typeface="Roboto Light"/>
              </a:rPr>
              <a:t>Providing the resources and services to navigate the ever-changing industries of education and health care. </a:t>
            </a:r>
            <a:endParaRPr lang="en-US" sz="1400" dirty="0">
              <a:solidFill>
                <a:srgbClr val="000000">
                  <a:lumMod val="65000"/>
                  <a:lumOff val="35000"/>
                </a:srgbClr>
              </a:solidFill>
              <a:latin typeface="Arial" panose="020B0604020202020204" pitchFamily="34" charset="0"/>
              <a:ea typeface="Open Sans" panose="020B0606030504020204" pitchFamily="34" charset="0"/>
              <a:cs typeface="Arial" panose="020B0604020202020204" pitchFamily="34" charset="0"/>
              <a:sym typeface="Roboto Light"/>
            </a:endParaRPr>
          </a:p>
        </p:txBody>
      </p:sp>
      <p:sp>
        <p:nvSpPr>
          <p:cNvPr id="47" name="Rectangle 46">
            <a:extLst>
              <a:ext uri="{FF2B5EF4-FFF2-40B4-BE49-F238E27FC236}">
                <a16:creationId xmlns:a16="http://schemas.microsoft.com/office/drawing/2014/main" id="{50891BB1-68F8-134B-947C-C1053114C812}"/>
              </a:ext>
            </a:extLst>
          </p:cNvPr>
          <p:cNvSpPr/>
          <p:nvPr/>
        </p:nvSpPr>
        <p:spPr>
          <a:xfrm>
            <a:off x="8128000" y="5114761"/>
            <a:ext cx="3109165" cy="1280863"/>
          </a:xfrm>
          <a:prstGeom prst="rect">
            <a:avLst/>
          </a:prstGeom>
        </p:spPr>
        <p:txBody>
          <a:bodyPr wrap="square">
            <a:spAutoFit/>
          </a:bodyPr>
          <a:lstStyle/>
          <a:p>
            <a:pPr lvl="0">
              <a:lnSpc>
                <a:spcPct val="114000"/>
              </a:lnSpc>
              <a:spcAft>
                <a:spcPts val="400"/>
              </a:spcAft>
              <a:defRPr sz="1800" b="0">
                <a:solidFill>
                  <a:srgbClr val="53585F"/>
                </a:solidFill>
                <a:latin typeface="Roboto Light"/>
                <a:ea typeface="Roboto Light"/>
                <a:cs typeface="Roboto Light"/>
                <a:sym typeface="Roboto Light"/>
              </a:defRPr>
            </a:pPr>
            <a:r>
              <a:rPr lang="en-US" sz="2400" b="1">
                <a:solidFill>
                  <a:srgbClr val="00778B"/>
                </a:solidFill>
                <a:latin typeface="Arial" panose="020B0604020202020204" pitchFamily="34" charset="0"/>
                <a:ea typeface="Open Sans Extrabold" panose="020B0606030504020204" pitchFamily="34" charset="0"/>
                <a:cs typeface="Arial" panose="020B0604020202020204" pitchFamily="34" charset="0"/>
                <a:sym typeface="Roboto Light"/>
              </a:rPr>
              <a:t>INNOVATION</a:t>
            </a:r>
            <a:endParaRPr lang="en-US" sz="2400" b="1">
              <a:solidFill>
                <a:srgbClr val="00778B"/>
              </a:solidFill>
              <a:latin typeface="Arial Black" panose="020B0604020202020204" pitchFamily="34" charset="0"/>
              <a:ea typeface="Open Sans Extrabold" panose="020B0606030504020204" pitchFamily="34" charset="0"/>
              <a:cs typeface="Arial Black" panose="020B0604020202020204" pitchFamily="34" charset="0"/>
              <a:sym typeface="Roboto Light"/>
            </a:endParaRPr>
          </a:p>
          <a:p>
            <a:pPr lvl="0">
              <a:lnSpc>
                <a:spcPct val="114000"/>
              </a:lnSpc>
              <a:spcAft>
                <a:spcPts val="1200"/>
              </a:spcAft>
              <a:defRPr sz="1800" b="0">
                <a:solidFill>
                  <a:srgbClr val="53585F"/>
                </a:solidFill>
                <a:latin typeface="Roboto Light"/>
                <a:ea typeface="Roboto Light"/>
                <a:cs typeface="Roboto Light"/>
                <a:sym typeface="Roboto Light"/>
              </a:defRPr>
            </a:pPr>
            <a:r>
              <a:rPr lang="en-US" sz="1400">
                <a:solidFill>
                  <a:srgbClr val="000000">
                    <a:lumMod val="65000"/>
                    <a:lumOff val="35000"/>
                  </a:srgbClr>
                </a:solidFill>
                <a:latin typeface="Arial" panose="020B0604020202020204" pitchFamily="34" charset="0"/>
                <a:ea typeface="Open Sans Light" panose="020B0306030504020204" pitchFamily="34" charset="0"/>
                <a:cs typeface="Arial" panose="020B0604020202020204" pitchFamily="34" charset="0"/>
                <a:sym typeface="Roboto Light"/>
              </a:rPr>
              <a:t>Delivering services, programming, and products that inspire solutions for healthier communities.</a:t>
            </a:r>
            <a:endParaRPr lang="en-US" sz="1400">
              <a:solidFill>
                <a:srgbClr val="000000">
                  <a:lumMod val="65000"/>
                  <a:lumOff val="35000"/>
                </a:srgbClr>
              </a:solidFill>
              <a:latin typeface="Arial" panose="020B0604020202020204" pitchFamily="34" charset="0"/>
              <a:ea typeface="Open Sans" panose="020B0606030504020204" pitchFamily="34" charset="0"/>
              <a:cs typeface="Arial" panose="020B0604020202020204" pitchFamily="34" charset="0"/>
              <a:sym typeface="Roboto Light"/>
            </a:endParaRPr>
          </a:p>
        </p:txBody>
      </p:sp>
    </p:spTree>
    <p:extLst>
      <p:ext uri="{BB962C8B-B14F-4D97-AF65-F5344CB8AC3E}">
        <p14:creationId xmlns:p14="http://schemas.microsoft.com/office/powerpoint/2010/main" val="79840640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20562F-C863-3749-B309-CC2D3A9F49F7}"/>
              </a:ext>
            </a:extLst>
          </p:cNvPr>
          <p:cNvSpPr txBox="1"/>
          <p:nvPr/>
        </p:nvSpPr>
        <p:spPr>
          <a:xfrm>
            <a:off x="4501408" y="3614058"/>
            <a:ext cx="184730" cy="254044"/>
          </a:xfrm>
          <a:prstGeom prst="rect">
            <a:avLst/>
          </a:prstGeom>
          <a:noFill/>
        </p:spPr>
        <p:txBody>
          <a:bodyPr wrap="none" rtlCol="0">
            <a:spAutoFit/>
          </a:bodyPr>
          <a:lstStyle/>
          <a:p>
            <a:endParaRPr lang="en-US" sz="1051">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8351D44-3149-E64B-9177-50CC88D1ACEF}"/>
              </a:ext>
            </a:extLst>
          </p:cNvPr>
          <p:cNvSpPr txBox="1"/>
          <p:nvPr/>
        </p:nvSpPr>
        <p:spPr>
          <a:xfrm>
            <a:off x="3710380" y="341087"/>
            <a:ext cx="184730" cy="254044"/>
          </a:xfrm>
          <a:prstGeom prst="rect">
            <a:avLst/>
          </a:prstGeom>
          <a:noFill/>
        </p:spPr>
        <p:txBody>
          <a:bodyPr wrap="none" rtlCol="0">
            <a:spAutoFit/>
          </a:bodyPr>
          <a:lstStyle/>
          <a:p>
            <a:endParaRPr lang="en-US" sz="1051">
              <a:latin typeface="Arial" panose="020B0604020202020204" pitchFamily="34" charset="0"/>
              <a:cs typeface="Arial" panose="020B0604020202020204" pitchFamily="34" charset="0"/>
            </a:endParaRPr>
          </a:p>
        </p:txBody>
      </p:sp>
      <p:sp>
        <p:nvSpPr>
          <p:cNvPr id="27" name="Subtitle Here…">
            <a:extLst>
              <a:ext uri="{FF2B5EF4-FFF2-40B4-BE49-F238E27FC236}">
                <a16:creationId xmlns:a16="http://schemas.microsoft.com/office/drawing/2014/main" id="{8EB61F57-A85C-524D-BB11-1405AB34A76D}"/>
              </a:ext>
            </a:extLst>
          </p:cNvPr>
          <p:cNvSpPr txBox="1"/>
          <p:nvPr/>
        </p:nvSpPr>
        <p:spPr>
          <a:xfrm>
            <a:off x="4686138" y="873303"/>
            <a:ext cx="6826437" cy="3830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p>
            <a:pPr algn="l" hangingPunct="1">
              <a:lnSpc>
                <a:spcPct val="114000"/>
              </a:lnSpc>
              <a:spcAft>
                <a:spcPts val="1200"/>
              </a:spcAft>
              <a:defRPr sz="1800" b="0">
                <a:solidFill>
                  <a:srgbClr val="53585F"/>
                </a:solidFill>
                <a:latin typeface="Roboto Light"/>
                <a:ea typeface="Roboto Light"/>
                <a:cs typeface="Roboto Light"/>
                <a:sym typeface="Roboto Light"/>
              </a:defRPr>
            </a:pPr>
            <a:r>
              <a:rPr lang="en-US" sz="2000" dirty="0">
                <a:solidFill>
                  <a:srgbClr val="595959"/>
                </a:solidFill>
                <a:latin typeface="+mn-lt"/>
              </a:rPr>
              <a:t>The Office of Institutional Integrity and Awareness envisions itself as the </a:t>
            </a:r>
            <a:r>
              <a:rPr lang="en-US" sz="2000" b="1" dirty="0">
                <a:solidFill>
                  <a:srgbClr val="595959"/>
                </a:solidFill>
                <a:latin typeface="+mn-lt"/>
              </a:rPr>
              <a:t>premier leader in the practical application of the integrity framework</a:t>
            </a:r>
            <a:r>
              <a:rPr lang="en-US" sz="2000" dirty="0">
                <a:solidFill>
                  <a:srgbClr val="595959"/>
                </a:solidFill>
                <a:latin typeface="+mn-lt"/>
              </a:rPr>
              <a:t>. We recognize that prioritizing our values is paramount to upholding integrity. In an era </a:t>
            </a:r>
            <a:r>
              <a:rPr lang="en-US" sz="2000" b="1" dirty="0">
                <a:solidFill>
                  <a:srgbClr val="595959"/>
                </a:solidFill>
                <a:latin typeface="+mn-lt"/>
              </a:rPr>
              <a:t>marked by rapid evolution in health care and education</a:t>
            </a:r>
            <a:r>
              <a:rPr lang="en-US" sz="2000" dirty="0">
                <a:solidFill>
                  <a:srgbClr val="595959"/>
                </a:solidFill>
                <a:latin typeface="+mn-lt"/>
              </a:rPr>
              <a:t>, our aim is to empower both our campus and community with the requisite tools and guidance </a:t>
            </a:r>
            <a:r>
              <a:rPr lang="en-US" sz="2000" b="1" dirty="0">
                <a:solidFill>
                  <a:srgbClr val="595959"/>
                </a:solidFill>
                <a:latin typeface="+mn-lt"/>
              </a:rPr>
              <a:t>to navigate these changes ethically and effectively</a:t>
            </a:r>
            <a:r>
              <a:rPr lang="en-US" sz="2000" dirty="0">
                <a:solidFill>
                  <a:srgbClr val="595959"/>
                </a:solidFill>
                <a:latin typeface="+mn-lt"/>
              </a:rPr>
              <a:t>. Our </a:t>
            </a:r>
            <a:r>
              <a:rPr lang="en-US" sz="2000" b="1" dirty="0">
                <a:solidFill>
                  <a:srgbClr val="595959"/>
                </a:solidFill>
                <a:latin typeface="+mn-lt"/>
              </a:rPr>
              <a:t>enduring legacy </a:t>
            </a:r>
            <a:r>
              <a:rPr lang="en-US" sz="2000" dirty="0">
                <a:solidFill>
                  <a:srgbClr val="595959"/>
                </a:solidFill>
                <a:latin typeface="+mn-lt"/>
              </a:rPr>
              <a:t>lies in </a:t>
            </a:r>
            <a:r>
              <a:rPr lang="en-US" sz="2000" b="1" dirty="0">
                <a:solidFill>
                  <a:srgbClr val="595959"/>
                </a:solidFill>
                <a:latin typeface="+mn-lt"/>
              </a:rPr>
              <a:t>cultivating transformative integrity leaders</a:t>
            </a:r>
            <a:r>
              <a:rPr lang="en-US" sz="2000" dirty="0">
                <a:solidFill>
                  <a:srgbClr val="595959"/>
                </a:solidFill>
                <a:latin typeface="+mn-lt"/>
              </a:rPr>
              <a:t> and facilitating enhanced health care outcomes, thereby </a:t>
            </a:r>
            <a:r>
              <a:rPr lang="en-US" sz="2000" b="1" dirty="0">
                <a:solidFill>
                  <a:srgbClr val="595959"/>
                </a:solidFill>
                <a:latin typeface="+mn-lt"/>
              </a:rPr>
              <a:t>fostering a culture rooted in trust, accountability, and excellence</a:t>
            </a:r>
            <a:r>
              <a:rPr lang="en-US" sz="2000" dirty="0">
                <a:solidFill>
                  <a:srgbClr val="595959"/>
                </a:solidFill>
                <a:latin typeface="+mn-lt"/>
              </a:rPr>
              <a:t>.</a:t>
            </a:r>
            <a:endParaRPr lang="en-US" sz="2000" kern="1200" dirty="0">
              <a:solidFill>
                <a:srgbClr val="595959"/>
              </a:solidFill>
              <a:latin typeface="+mn-lt"/>
              <a:ea typeface="Lato" panose="020F0502020204030203" pitchFamily="34" charset="0"/>
              <a:cs typeface="Arial" panose="020B0604020202020204" pitchFamily="34" charset="0"/>
            </a:endParaRPr>
          </a:p>
        </p:txBody>
      </p:sp>
      <p:sp>
        <p:nvSpPr>
          <p:cNvPr id="3" name="Title 2">
            <a:extLst>
              <a:ext uri="{FF2B5EF4-FFF2-40B4-BE49-F238E27FC236}">
                <a16:creationId xmlns:a16="http://schemas.microsoft.com/office/drawing/2014/main" id="{197EF8ED-133D-E34D-A595-7F5F057D8264}"/>
              </a:ext>
            </a:extLst>
          </p:cNvPr>
          <p:cNvSpPr>
            <a:spLocks noGrp="1"/>
          </p:cNvSpPr>
          <p:nvPr>
            <p:ph type="title"/>
          </p:nvPr>
        </p:nvSpPr>
        <p:spPr>
          <a:xfrm>
            <a:off x="313867" y="3330218"/>
            <a:ext cx="3100780" cy="3330219"/>
          </a:xfrm>
        </p:spPr>
        <p:txBody>
          <a:bodyPr lIns="91440" tIns="45720" rIns="91440" bIns="45720" anchor="t"/>
          <a:lstStyle/>
          <a:p>
            <a:pPr algn="ctr"/>
            <a:br>
              <a:rPr lang="en-US" dirty="0"/>
            </a:br>
            <a:r>
              <a:rPr lang="en-US" sz="2400" dirty="0">
                <a:latin typeface="Arial"/>
                <a:cs typeface="Arial"/>
              </a:rPr>
              <a:t>Vision Statement:</a:t>
            </a:r>
            <a:br>
              <a:rPr lang="en-US" sz="2400" dirty="0">
                <a:latin typeface="Arial"/>
                <a:cs typeface="Arial"/>
              </a:rPr>
            </a:br>
            <a:br>
              <a:rPr lang="en-US" sz="2400" dirty="0">
                <a:latin typeface="Arial"/>
                <a:cs typeface="Arial"/>
              </a:rPr>
            </a:br>
            <a:r>
              <a:rPr lang="en-US" sz="2400" dirty="0">
                <a:latin typeface="Arial"/>
                <a:cs typeface="Arial"/>
              </a:rPr>
              <a:t>Cultivate transformative integrity leaders for dynamic healthcare.</a:t>
            </a:r>
            <a:br>
              <a:rPr lang="en-US" dirty="0"/>
            </a:br>
            <a:br>
              <a:rPr lang="en-US" dirty="0"/>
            </a:br>
            <a:br>
              <a:rPr lang="en-US" dirty="0"/>
            </a:br>
            <a:endParaRPr lang="en-US" dirty="0"/>
          </a:p>
        </p:txBody>
      </p:sp>
      <p:sp>
        <p:nvSpPr>
          <p:cNvPr id="5" name="Title 2">
            <a:extLst>
              <a:ext uri="{FF2B5EF4-FFF2-40B4-BE49-F238E27FC236}">
                <a16:creationId xmlns:a16="http://schemas.microsoft.com/office/drawing/2014/main" id="{CA672233-9A92-BC7C-2CD6-0E37B453033E}"/>
              </a:ext>
            </a:extLst>
          </p:cNvPr>
          <p:cNvSpPr txBox="1">
            <a:spLocks/>
          </p:cNvSpPr>
          <p:nvPr/>
        </p:nvSpPr>
        <p:spPr>
          <a:xfrm>
            <a:off x="93173" y="1658133"/>
            <a:ext cx="3963227" cy="1349472"/>
          </a:xfrm>
          <a:prstGeom prst="rect">
            <a:avLst/>
          </a:prstGeom>
        </p:spPr>
        <p:txBody>
          <a:bodyPr lIns="91440" tIns="45720" rIns="91440" bIns="45720" anchor="t"/>
          <a:lstStyle>
            <a:lvl1pPr algn="l" defTabSz="914400" rtl="0" eaLnBrk="1" latinLnBrk="0" hangingPunct="1">
              <a:lnSpc>
                <a:spcPct val="90000"/>
              </a:lnSpc>
              <a:spcBef>
                <a:spcPct val="0"/>
              </a:spcBef>
              <a:buNone/>
              <a:defRPr sz="4000" b="1" i="0" kern="1200">
                <a:solidFill>
                  <a:schemeClr val="bg1"/>
                </a:solidFill>
                <a:latin typeface="Arial" panose="020B0604020202020204" pitchFamily="34" charset="0"/>
                <a:ea typeface="+mj-ea"/>
                <a:cs typeface="Arial" panose="020B0604020202020204" pitchFamily="34" charset="0"/>
              </a:defRPr>
            </a:lvl1pPr>
          </a:lstStyle>
          <a:p>
            <a:br>
              <a:rPr lang="en-US" dirty="0"/>
            </a:br>
            <a:r>
              <a:rPr lang="en-US" sz="4500" dirty="0">
                <a:solidFill>
                  <a:srgbClr val="DFF2F5"/>
                </a:solidFill>
              </a:rPr>
              <a:t>  </a:t>
            </a:r>
            <a:r>
              <a:rPr lang="en-US" sz="4500" dirty="0">
                <a:solidFill>
                  <a:srgbClr val="DFF2F5"/>
                </a:solidFill>
                <a:latin typeface="Arial"/>
                <a:cs typeface="Arial"/>
              </a:rPr>
              <a:t>Expanded</a:t>
            </a:r>
            <a:br>
              <a:rPr lang="en-US" dirty="0"/>
            </a:br>
            <a:br>
              <a:rPr lang="en-US" dirty="0"/>
            </a:br>
            <a:br>
              <a:rPr lang="en-US" dirty="0"/>
            </a:br>
            <a:br>
              <a:rPr lang="en-US" dirty="0"/>
            </a:br>
            <a:endParaRPr lang="en-US" dirty="0"/>
          </a:p>
        </p:txBody>
      </p:sp>
      <p:sp>
        <p:nvSpPr>
          <p:cNvPr id="6" name="TextBox 5">
            <a:extLst>
              <a:ext uri="{FF2B5EF4-FFF2-40B4-BE49-F238E27FC236}">
                <a16:creationId xmlns:a16="http://schemas.microsoft.com/office/drawing/2014/main" id="{B4CF1547-0C05-F00A-0485-5AD9805441B3}"/>
              </a:ext>
            </a:extLst>
          </p:cNvPr>
          <p:cNvSpPr txBox="1"/>
          <p:nvPr/>
        </p:nvSpPr>
        <p:spPr>
          <a:xfrm>
            <a:off x="93173" y="873303"/>
            <a:ext cx="6963506" cy="784830"/>
          </a:xfrm>
          <a:prstGeom prst="rect">
            <a:avLst/>
          </a:prstGeom>
          <a:noFill/>
        </p:spPr>
        <p:txBody>
          <a:bodyPr wrap="square">
            <a:spAutoFit/>
          </a:bodyPr>
          <a:lstStyle/>
          <a:p>
            <a:pPr algn="l"/>
            <a:r>
              <a:rPr lang="en-US" sz="4500" b="1" dirty="0">
                <a:solidFill>
                  <a:srgbClr val="DFF2F5"/>
                </a:solidFill>
                <a:latin typeface="Arial"/>
                <a:cs typeface="Arial"/>
              </a:rPr>
              <a:t> Our Vision</a:t>
            </a:r>
            <a:endParaRPr lang="en-US" sz="4500" b="1" dirty="0"/>
          </a:p>
        </p:txBody>
      </p:sp>
      <p:sp>
        <p:nvSpPr>
          <p:cNvPr id="7" name="agenda.">
            <a:extLst>
              <a:ext uri="{FF2B5EF4-FFF2-40B4-BE49-F238E27FC236}">
                <a16:creationId xmlns:a16="http://schemas.microsoft.com/office/drawing/2014/main" id="{D0D90918-9564-B25C-78FC-42A8C95A1378}"/>
              </a:ext>
            </a:extLst>
          </p:cNvPr>
          <p:cNvSpPr txBox="1"/>
          <p:nvPr/>
        </p:nvSpPr>
        <p:spPr>
          <a:xfrm>
            <a:off x="484217" y="1627004"/>
            <a:ext cx="2760080" cy="551305"/>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0" tIns="0" rIns="0" bIns="0">
            <a:spAutoFit/>
          </a:bodyPr>
          <a:lstStyle>
            <a:lvl1pPr algn="l">
              <a:lnSpc>
                <a:spcPct val="150000"/>
              </a:lnSpc>
              <a:defRPr sz="6000" b="0">
                <a:solidFill>
                  <a:srgbClr val="53585F"/>
                </a:solidFill>
                <a:latin typeface="Roboto Black"/>
                <a:ea typeface="Roboto Black"/>
                <a:cs typeface="Roboto Black"/>
                <a:sym typeface="Roboto Black"/>
              </a:defRPr>
            </a:lvl1pPr>
          </a:lstStyle>
          <a:p>
            <a:pPr algn="ctr">
              <a:lnSpc>
                <a:spcPct val="120000"/>
              </a:lnSpc>
              <a:spcAft>
                <a:spcPts val="3200"/>
              </a:spcAft>
              <a:defRPr sz="7000" b="0">
                <a:solidFill>
                  <a:srgbClr val="2C2E3C"/>
                </a:solidFill>
                <a:latin typeface="Lato Black"/>
                <a:ea typeface="Lato Black"/>
                <a:cs typeface="Lato Black"/>
                <a:sym typeface="Lato Black"/>
              </a:defRPr>
            </a:pPr>
            <a:r>
              <a:rPr lang="en-US" sz="3200" b="1" dirty="0">
                <a:solidFill>
                  <a:srgbClr val="00B050"/>
                </a:solidFill>
                <a:effectLst>
                  <a:outerShdw blurRad="38100" dist="38100" dir="2700000" algn="tl">
                    <a:srgbClr val="000000">
                      <a:alpha val="43137"/>
                    </a:srgbClr>
                  </a:outerShdw>
                </a:effectLst>
                <a:latin typeface="Arial Black" panose="020B0604020202020204" pitchFamily="34" charset="0"/>
                <a:ea typeface="Open Sans Extrabold" panose="020B0606030504020204" pitchFamily="34" charset="0"/>
                <a:cs typeface="Arial Black" panose="020B0604020202020204" pitchFamily="34" charset="0"/>
              </a:rPr>
              <a:t>Our Bold </a:t>
            </a:r>
          </a:p>
        </p:txBody>
      </p:sp>
      <p:sp>
        <p:nvSpPr>
          <p:cNvPr id="8" name="TextBox 7">
            <a:extLst>
              <a:ext uri="{FF2B5EF4-FFF2-40B4-BE49-F238E27FC236}">
                <a16:creationId xmlns:a16="http://schemas.microsoft.com/office/drawing/2014/main" id="{A66D51B0-67A5-43C5-0E47-0058968E34D3}"/>
              </a:ext>
            </a:extLst>
          </p:cNvPr>
          <p:cNvSpPr txBox="1"/>
          <p:nvPr/>
        </p:nvSpPr>
        <p:spPr>
          <a:xfrm>
            <a:off x="849768" y="2822387"/>
            <a:ext cx="2028978" cy="1015663"/>
          </a:xfrm>
          <a:prstGeom prst="rect">
            <a:avLst/>
          </a:prstGeom>
          <a:noFill/>
        </p:spPr>
        <p:txBody>
          <a:bodyPr wrap="square" rtlCol="0">
            <a:spAutoFit/>
          </a:bodyPr>
          <a:lstStyle/>
          <a:p>
            <a:r>
              <a:rPr lang="en-US" sz="3200" b="1" dirty="0">
                <a:solidFill>
                  <a:srgbClr val="00B050"/>
                </a:solidFill>
                <a:effectLst>
                  <a:outerShdw blurRad="38100" dist="38100" dir="2700000" algn="tl">
                    <a:srgbClr val="000000">
                      <a:alpha val="43137"/>
                    </a:srgbClr>
                  </a:outerShdw>
                </a:effectLst>
                <a:latin typeface="Arial Black" panose="020B0604020202020204" pitchFamily="34" charset="0"/>
                <a:ea typeface="Open Sans Extrabold" panose="020B0606030504020204" pitchFamily="34" charset="0"/>
                <a:cs typeface="Arial Black" panose="020B0604020202020204" pitchFamily="34" charset="0"/>
              </a:rPr>
              <a:t>Vision</a:t>
            </a:r>
          </a:p>
          <a:p>
            <a:endParaRPr lang="en-US" dirty="0"/>
          </a:p>
        </p:txBody>
      </p:sp>
    </p:spTree>
    <p:extLst>
      <p:ext uri="{BB962C8B-B14F-4D97-AF65-F5344CB8AC3E}">
        <p14:creationId xmlns:p14="http://schemas.microsoft.com/office/powerpoint/2010/main" val="2746009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EA40FEDF-039D-4225-ADC2-09F6AA965EC0}"/>
              </a:ext>
            </a:extLst>
          </p:cNvPr>
          <p:cNvSpPr/>
          <p:nvPr/>
        </p:nvSpPr>
        <p:spPr>
          <a:xfrm>
            <a:off x="1301496" y="957515"/>
            <a:ext cx="9589008" cy="276999"/>
          </a:xfrm>
          <a:prstGeom prst="rect">
            <a:avLst/>
          </a:prstGeom>
        </p:spPr>
        <p:txBody>
          <a:bodyPr wrap="square">
            <a:spAutoFit/>
          </a:bodyPr>
          <a:lstStyle/>
          <a:p>
            <a:pPr marL="0" marR="0" lvl="0" indent="0" algn="ctr" defTabSz="412750" rtl="0" eaLnBrk="1" fontAlgn="auto" latinLnBrk="0" hangingPunct="0">
              <a:lnSpc>
                <a:spcPct val="100000"/>
              </a:lnSpc>
              <a:spcBef>
                <a:spcPts val="0"/>
              </a:spcBef>
              <a:spcAft>
                <a:spcPts val="0"/>
              </a:spcAft>
              <a:buClrTx/>
              <a:buSzTx/>
              <a:buFontTx/>
              <a:buNone/>
              <a:tabLst/>
              <a:defRPr/>
            </a:pPr>
            <a:r>
              <a:rPr kumimoji="0" lang="en-GB" sz="1200" u="none" strike="noStrike" kern="0" cap="none" spc="0" normalizeH="0" baseline="0" noProof="0">
                <a:ln>
                  <a:noFill/>
                </a:ln>
                <a:solidFill>
                  <a:srgbClr val="FFFFFF">
                    <a:lumMod val="50000"/>
                  </a:srgbClr>
                </a:solidFill>
                <a:effectLst/>
                <a:uLnTx/>
                <a:uFillTx/>
                <a:latin typeface="Arial" panose="020B0604020202020204" pitchFamily="34" charset="0"/>
                <a:ea typeface="Lato" panose="020F0502020204030203" pitchFamily="34" charset="0"/>
                <a:cs typeface="Arial" panose="020B0604020202020204" pitchFamily="34" charset="0"/>
                <a:sym typeface="Helvetica Neue UltraLight"/>
              </a:rPr>
              <a:t>If you use this site regularly the great business and would like to the best design professional  help keep the site on the Internet.</a:t>
            </a:r>
            <a:endParaRPr kumimoji="0" lang="en-US" sz="1200" u="none" strike="noStrike" kern="0" cap="none" spc="0" normalizeH="0" baseline="0" noProof="0">
              <a:ln>
                <a:noFill/>
              </a:ln>
              <a:solidFill>
                <a:srgbClr val="FFFFFF">
                  <a:lumMod val="50000"/>
                </a:srgbClr>
              </a:solidFill>
              <a:effectLst/>
              <a:uLnTx/>
              <a:uFillTx/>
              <a:latin typeface="Arial" panose="020B0604020202020204" pitchFamily="34" charset="0"/>
              <a:ea typeface="Lato" panose="020F0502020204030203" pitchFamily="34" charset="0"/>
              <a:cs typeface="Arial" panose="020B0604020202020204" pitchFamily="34" charset="0"/>
              <a:sym typeface="Helvetica Neue UltraLight"/>
            </a:endParaRPr>
          </a:p>
        </p:txBody>
      </p:sp>
      <p:cxnSp>
        <p:nvCxnSpPr>
          <p:cNvPr id="57" name="Straight Connector 56">
            <a:extLst>
              <a:ext uri="{FF2B5EF4-FFF2-40B4-BE49-F238E27FC236}">
                <a16:creationId xmlns:a16="http://schemas.microsoft.com/office/drawing/2014/main" id="{B70874DF-1841-4FEF-995D-49689CE111C1}"/>
              </a:ext>
            </a:extLst>
          </p:cNvPr>
          <p:cNvCxnSpPr/>
          <p:nvPr/>
        </p:nvCxnSpPr>
        <p:spPr>
          <a:xfrm>
            <a:off x="5939258" y="1340768"/>
            <a:ext cx="313487" cy="0"/>
          </a:xfrm>
          <a:prstGeom prst="line">
            <a:avLst/>
          </a:prstGeom>
          <a:ln w="508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8" name="Shape 77">
            <a:extLst>
              <a:ext uri="{FF2B5EF4-FFF2-40B4-BE49-F238E27FC236}">
                <a16:creationId xmlns:a16="http://schemas.microsoft.com/office/drawing/2014/main" id="{CC83559B-EAB0-C044-82B1-A665FADECAAB}"/>
              </a:ext>
            </a:extLst>
          </p:cNvPr>
          <p:cNvSpPr/>
          <p:nvPr/>
        </p:nvSpPr>
        <p:spPr>
          <a:xfrm>
            <a:off x="1622425" y="469388"/>
            <a:ext cx="8947151" cy="454292"/>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defTabSz="1155700">
              <a:lnSpc>
                <a:spcPct val="80000"/>
              </a:lnSpc>
              <a:defRPr sz="7200" cap="all">
                <a:solidFill>
                  <a:srgbClr val="323C40"/>
                </a:solidFill>
                <a:latin typeface="Montserrat Regular"/>
                <a:ea typeface="Montserrat Regular"/>
                <a:cs typeface="Montserrat Regular"/>
                <a:sym typeface="Montserrat Regular"/>
              </a:defRPr>
            </a:lvl1pPr>
          </a:lstStyle>
          <a:p>
            <a:pPr marL="0" marR="0" lvl="0" indent="0" algn="ctr" defTabSz="577850" rtl="0" eaLnBrk="1" fontAlgn="auto" latinLnBrk="0" hangingPunct="0">
              <a:lnSpc>
                <a:spcPct val="80000"/>
              </a:lnSpc>
              <a:spcBef>
                <a:spcPts val="0"/>
              </a:spcBef>
              <a:spcAft>
                <a:spcPts val="0"/>
              </a:spcAft>
              <a:buClrTx/>
              <a:buSzTx/>
              <a:buFontTx/>
              <a:buNone/>
              <a:tabLst/>
              <a:defRPr/>
            </a:pPr>
            <a:r>
              <a:rPr kumimoji="0" sz="3600" u="none" strike="noStrike" kern="0" cap="all" spc="0" normalizeH="0" baseline="0" noProof="0">
                <a:ln>
                  <a:noFill/>
                </a:ln>
                <a:solidFill>
                  <a:srgbClr val="323C40"/>
                </a:solidFill>
                <a:effectLst/>
                <a:uLnTx/>
                <a:uFillTx/>
                <a:latin typeface="Arial" panose="020B0604020202020204" pitchFamily="34" charset="0"/>
                <a:cs typeface="Arial" panose="020B0604020202020204" pitchFamily="34" charset="0"/>
                <a:sym typeface="Montserrat Regular"/>
              </a:rPr>
              <a:t>Strategic Goals and Objectives </a:t>
            </a:r>
          </a:p>
        </p:txBody>
      </p:sp>
      <p:sp>
        <p:nvSpPr>
          <p:cNvPr id="55" name="Rectangle 54">
            <a:extLst>
              <a:ext uri="{FF2B5EF4-FFF2-40B4-BE49-F238E27FC236}">
                <a16:creationId xmlns:a16="http://schemas.microsoft.com/office/drawing/2014/main" id="{AC9F389E-2840-DA4C-91FE-F3C7D4BC8D43}"/>
              </a:ext>
            </a:extLst>
          </p:cNvPr>
          <p:cNvSpPr/>
          <p:nvPr/>
        </p:nvSpPr>
        <p:spPr>
          <a:xfrm>
            <a:off x="0" y="297654"/>
            <a:ext cx="12192000" cy="1444917"/>
          </a:xfrm>
          <a:prstGeom prst="rect">
            <a:avLst/>
          </a:prstGeom>
          <a:solidFill>
            <a:srgbClr val="0077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a:ln>
                <a:noFill/>
              </a:ln>
              <a:solidFill>
                <a:srgbClr val="00778B"/>
              </a:solidFill>
              <a:effectLst/>
              <a:uLnTx/>
              <a:uFillTx/>
              <a:latin typeface="Arial" panose="020B0604020202020204" pitchFamily="34" charset="0"/>
              <a:ea typeface="+mn-ea"/>
              <a:cs typeface="+mn-cs"/>
              <a:sym typeface="Helvetica Neue UltraLight"/>
            </a:endParaRPr>
          </a:p>
        </p:txBody>
      </p:sp>
      <p:sp>
        <p:nvSpPr>
          <p:cNvPr id="68" name="Title 18">
            <a:extLst>
              <a:ext uri="{FF2B5EF4-FFF2-40B4-BE49-F238E27FC236}">
                <a16:creationId xmlns:a16="http://schemas.microsoft.com/office/drawing/2014/main" id="{33E3FDE3-EAF9-9A49-8F3B-81C33225DBE9}"/>
              </a:ext>
            </a:extLst>
          </p:cNvPr>
          <p:cNvSpPr txBox="1">
            <a:spLocks/>
          </p:cNvSpPr>
          <p:nvPr/>
        </p:nvSpPr>
        <p:spPr>
          <a:xfrm>
            <a:off x="635000" y="497777"/>
            <a:ext cx="10922000" cy="50274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2800" kern="1200">
                <a:solidFill>
                  <a:schemeClr val="tx1"/>
                </a:solidFill>
                <a:latin typeface="Raleway Black" panose="020B0A03030101060003"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500" b="1" u="none" strike="noStrike" kern="1200" cap="none" spc="0" normalizeH="0" baseline="0" noProof="0">
                <a:ln>
                  <a:noFill/>
                </a:ln>
                <a:solidFill>
                  <a:srgbClr val="FFFFFF"/>
                </a:solidFill>
                <a:effectLst/>
                <a:uLnTx/>
                <a:uFillTx/>
                <a:latin typeface="Arial" panose="020B0604020202020204" pitchFamily="34" charset="0"/>
                <a:ea typeface="Open Sans Extrabold" panose="020B0606030504020204" pitchFamily="34" charset="0"/>
                <a:cs typeface="Arial" panose="020B0604020202020204" pitchFamily="34" charset="0"/>
                <a:sym typeface="Helvetica Neue UltraLight"/>
              </a:rPr>
              <a:t>Strategic </a:t>
            </a:r>
            <a:r>
              <a:rPr lang="en-US" sz="3500" b="1">
                <a:solidFill>
                  <a:srgbClr val="FFFFFF"/>
                </a:solidFill>
                <a:latin typeface="Arial" panose="020B0604020202020204" pitchFamily="34" charset="0"/>
                <a:ea typeface="Open Sans Extrabold" panose="020B0606030504020204" pitchFamily="34" charset="0"/>
                <a:cs typeface="Arial" panose="020B0604020202020204" pitchFamily="34" charset="0"/>
              </a:rPr>
              <a:t>Goals</a:t>
            </a:r>
            <a:endParaRPr kumimoji="0" lang="en-US" sz="35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Helvetica Neue UltraLight"/>
            </a:endParaRPr>
          </a:p>
        </p:txBody>
      </p:sp>
      <p:sp>
        <p:nvSpPr>
          <p:cNvPr id="69" name="Rectangle 68">
            <a:extLst>
              <a:ext uri="{FF2B5EF4-FFF2-40B4-BE49-F238E27FC236}">
                <a16:creationId xmlns:a16="http://schemas.microsoft.com/office/drawing/2014/main" id="{29782DCC-BB1E-A444-8719-421C0AC5CAC8}"/>
              </a:ext>
            </a:extLst>
          </p:cNvPr>
          <p:cNvSpPr/>
          <p:nvPr/>
        </p:nvSpPr>
        <p:spPr>
          <a:xfrm>
            <a:off x="1301496" y="927387"/>
            <a:ext cx="9589008" cy="323165"/>
          </a:xfrm>
          <a:prstGeom prst="rect">
            <a:avLst/>
          </a:prstGeom>
        </p:spPr>
        <p:txBody>
          <a:bodyPr wrap="square" lIns="91440" tIns="45720" rIns="91440" bIns="45720" anchor="t">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500" u="none" strike="noStrike" kern="1200" cap="none" spc="0" normalizeH="0" baseline="0" noProof="0">
                <a:ln>
                  <a:noFill/>
                </a:ln>
                <a:solidFill>
                  <a:srgbClr val="FFFFFF"/>
                </a:solidFill>
                <a:effectLst/>
                <a:uLnTx/>
                <a:uFillTx/>
                <a:latin typeface="Arial"/>
                <a:ea typeface="Lato"/>
                <a:cs typeface="Arial"/>
                <a:sym typeface="Helvetica Neue UltraLight"/>
              </a:rPr>
              <a:t>What the key areas of focus to achieve our vision?</a:t>
            </a:r>
            <a:endParaRPr kumimoji="0" lang="en-US" sz="1500" u="none" strike="noStrike" kern="1200" cap="none" spc="0" normalizeH="0" baseline="0" noProof="0">
              <a:ln>
                <a:noFill/>
              </a:ln>
              <a:solidFill>
                <a:srgbClr val="FFFFFF"/>
              </a:solidFill>
              <a:effectLst/>
              <a:uLnTx/>
              <a:uFillTx/>
              <a:latin typeface="Arial"/>
              <a:ea typeface="Lato"/>
              <a:cs typeface="Arial"/>
              <a:sym typeface="Helvetica Neue UltraLight"/>
            </a:endParaRPr>
          </a:p>
        </p:txBody>
      </p:sp>
      <p:cxnSp>
        <p:nvCxnSpPr>
          <p:cNvPr id="70" name="Straight Connector 69">
            <a:extLst>
              <a:ext uri="{FF2B5EF4-FFF2-40B4-BE49-F238E27FC236}">
                <a16:creationId xmlns:a16="http://schemas.microsoft.com/office/drawing/2014/main" id="{540907A2-AC60-AA42-B8AF-C6114B8B5880}"/>
              </a:ext>
            </a:extLst>
          </p:cNvPr>
          <p:cNvCxnSpPr/>
          <p:nvPr/>
        </p:nvCxnSpPr>
        <p:spPr>
          <a:xfrm>
            <a:off x="5939258" y="1310639"/>
            <a:ext cx="313487"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0A150EDB-EE1D-3E43-B334-AC1F51C80693}"/>
              </a:ext>
            </a:extLst>
          </p:cNvPr>
          <p:cNvGrpSpPr/>
          <p:nvPr/>
        </p:nvGrpSpPr>
        <p:grpSpPr>
          <a:xfrm>
            <a:off x="555912" y="1793515"/>
            <a:ext cx="11205164" cy="5026883"/>
            <a:chOff x="1066382" y="1793515"/>
            <a:chExt cx="11205164" cy="5026883"/>
          </a:xfrm>
        </p:grpSpPr>
        <p:grpSp>
          <p:nvGrpSpPr>
            <p:cNvPr id="5" name="Group 4">
              <a:extLst>
                <a:ext uri="{FF2B5EF4-FFF2-40B4-BE49-F238E27FC236}">
                  <a16:creationId xmlns:a16="http://schemas.microsoft.com/office/drawing/2014/main" id="{219829C1-074C-674D-8135-3E3DE450BABD}"/>
                </a:ext>
              </a:extLst>
            </p:cNvPr>
            <p:cNvGrpSpPr/>
            <p:nvPr/>
          </p:nvGrpSpPr>
          <p:grpSpPr>
            <a:xfrm>
              <a:off x="1066382" y="1831721"/>
              <a:ext cx="5380431" cy="2554545"/>
              <a:chOff x="913982" y="4113453"/>
              <a:chExt cx="5380431" cy="2554545"/>
            </a:xfrm>
          </p:grpSpPr>
          <p:sp>
            <p:nvSpPr>
              <p:cNvPr id="51" name="Rectangle 50"/>
              <p:cNvSpPr/>
              <p:nvPr/>
            </p:nvSpPr>
            <p:spPr>
              <a:xfrm>
                <a:off x="913982" y="4520915"/>
                <a:ext cx="1494950" cy="1617238"/>
              </a:xfrm>
              <a:prstGeom prst="rect">
                <a:avLst/>
              </a:prstGeom>
              <a:solidFill>
                <a:srgbClr val="0077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lang="en-US" sz="5600" u="none" strike="noStrike" kern="0" cap="none" spc="0" normalizeH="0" baseline="0" noProof="0">
                  <a:ln>
                    <a:noFill/>
                  </a:ln>
                  <a:solidFill>
                    <a:srgbClr val="FFFFFF"/>
                  </a:solidFill>
                  <a:effectLst/>
                  <a:uLnTx/>
                  <a:uFillTx/>
                  <a:latin typeface="Arial" panose="020B0604020202020204" pitchFamily="34" charset="0"/>
                  <a:ea typeface="+mn-ea"/>
                  <a:cs typeface="+mn-cs"/>
                  <a:sym typeface="Helvetica Neue UltraLight"/>
                </a:endParaRPr>
              </a:p>
            </p:txBody>
          </p:sp>
          <p:sp>
            <p:nvSpPr>
              <p:cNvPr id="56" name="TextBox 55">
                <a:extLst>
                  <a:ext uri="{FF2B5EF4-FFF2-40B4-BE49-F238E27FC236}">
                    <a16:creationId xmlns:a16="http://schemas.microsoft.com/office/drawing/2014/main" id="{B3B19D52-3D86-413E-B195-CBCCD0584BE9}"/>
                  </a:ext>
                </a:extLst>
              </p:cNvPr>
              <p:cNvSpPr txBox="1"/>
              <p:nvPr/>
            </p:nvSpPr>
            <p:spPr>
              <a:xfrm>
                <a:off x="1888664" y="4113453"/>
                <a:ext cx="911101" cy="2554545"/>
              </a:xfrm>
              <a:prstGeom prst="rect">
                <a:avLst/>
              </a:prstGeom>
              <a:noFill/>
            </p:spPr>
            <p:txBody>
              <a:bodyPr wrap="square" rtlCol="0">
                <a:spAutoFit/>
              </a:bodyPr>
              <a:lstStyle/>
              <a:p>
                <a:pPr marL="0" marR="0" lvl="0" indent="0" algn="ctr" defTabSz="412750" rtl="0" eaLnBrk="1" fontAlgn="auto" latinLnBrk="0" hangingPunct="0">
                  <a:lnSpc>
                    <a:spcPct val="100000"/>
                  </a:lnSpc>
                  <a:spcBef>
                    <a:spcPts val="0"/>
                  </a:spcBef>
                  <a:spcAft>
                    <a:spcPts val="0"/>
                  </a:spcAft>
                  <a:buClrTx/>
                  <a:buSzTx/>
                  <a:buFontTx/>
                  <a:buNone/>
                  <a:tabLst/>
                  <a:defRPr/>
                </a:pPr>
                <a:r>
                  <a:rPr lang="en-US" sz="16000" spc="2000">
                    <a:solidFill>
                      <a:srgbClr val="FFFFFF"/>
                    </a:solidFill>
                    <a:latin typeface="Arial Black" panose="020B0604020202020204" pitchFamily="34" charset="0"/>
                    <a:ea typeface="Lato" panose="020F0502020204030203" pitchFamily="34" charset="0"/>
                    <a:cs typeface="Arial" panose="020B0604020202020204" pitchFamily="34" charset="0"/>
                  </a:rPr>
                  <a:t>1</a:t>
                </a:r>
                <a:endParaRPr kumimoji="0" lang="en-US" sz="16000" u="none" strike="noStrike" kern="0" cap="none" spc="2000" normalizeH="0" baseline="0" noProof="0">
                  <a:ln>
                    <a:noFill/>
                  </a:ln>
                  <a:solidFill>
                    <a:srgbClr val="FFFFFF"/>
                  </a:solidFill>
                  <a:effectLst/>
                  <a:uLnTx/>
                  <a:uFillTx/>
                  <a:latin typeface="Arial Black" panose="020B0604020202020204" pitchFamily="34" charset="0"/>
                  <a:ea typeface="Lato" panose="020F0502020204030203" pitchFamily="34" charset="0"/>
                  <a:cs typeface="Arial" panose="020B0604020202020204" pitchFamily="34" charset="0"/>
                  <a:sym typeface="Helvetica Neue UltraLight"/>
                </a:endParaRPr>
              </a:p>
            </p:txBody>
          </p:sp>
          <p:sp>
            <p:nvSpPr>
              <p:cNvPr id="72" name="Shape 414">
                <a:extLst>
                  <a:ext uri="{FF2B5EF4-FFF2-40B4-BE49-F238E27FC236}">
                    <a16:creationId xmlns:a16="http://schemas.microsoft.com/office/drawing/2014/main" id="{93F13E23-8605-0F42-B1E5-5C2C916A14BC}"/>
                  </a:ext>
                </a:extLst>
              </p:cNvPr>
              <p:cNvSpPr/>
              <p:nvPr/>
            </p:nvSpPr>
            <p:spPr>
              <a:xfrm>
                <a:off x="2631587" y="4487012"/>
                <a:ext cx="3662826" cy="1186885"/>
              </a:xfrm>
              <a:prstGeom prst="rect">
                <a:avLst/>
              </a:prstGeom>
              <a:ln w="12700"/>
              <a:extLst>
                <a:ext uri="{C572A759-6A51-4108-AA02-DFA0A04FC94B}">
                  <ma14:wrappingTextBoxFlag xmlns="" xmlns:ma14="http://schemas.microsoft.com/office/mac/drawingml/2011/main" val="1"/>
                </a:ext>
              </a:extLst>
            </p:spPr>
            <p:txBody>
              <a:bodyPr lIns="0" tIns="0" rIns="0" bIns="0" anchor="t"/>
              <a:lstStyle>
                <a:lvl1pPr algn="r" defTabSz="952500">
                  <a:lnSpc>
                    <a:spcPct val="130000"/>
                  </a:lnSpc>
                  <a:buClr>
                    <a:srgbClr val="E9F6FA"/>
                  </a:buClr>
                  <a:buFont typeface="Helvetica Neue UltraLight"/>
                  <a:defRPr sz="3000">
                    <a:solidFill>
                      <a:srgbClr val="323C40"/>
                    </a:solidFill>
                    <a:uFill>
                      <a:solidFill>
                        <a:srgbClr val="323C40"/>
                      </a:solidFill>
                    </a:uFill>
                    <a:latin typeface="Helvetica Neue"/>
                    <a:ea typeface="Helvetica Neue"/>
                    <a:cs typeface="Helvetica Neue"/>
                    <a:sym typeface="Helvetica Neue"/>
                  </a:defRPr>
                </a:lvl1pPr>
              </a:lstStyle>
              <a:p>
                <a:pPr algn="l">
                  <a:lnSpc>
                    <a:spcPct val="114000"/>
                  </a:lnSpc>
                  <a:spcAft>
                    <a:spcPts val="400"/>
                  </a:spcAft>
                  <a:defRPr sz="1800" b="0">
                    <a:solidFill>
                      <a:srgbClr val="53585F"/>
                    </a:solidFill>
                    <a:latin typeface="Roboto Light"/>
                    <a:ea typeface="Roboto Light"/>
                    <a:cs typeface="Roboto Light"/>
                    <a:sym typeface="Roboto Light"/>
                  </a:defRPr>
                </a:pPr>
                <a:r>
                  <a:rPr lang="en-US" sz="2000" b="1" dirty="0">
                    <a:solidFill>
                      <a:srgbClr val="595959"/>
                    </a:solidFill>
                    <a:latin typeface="Arial"/>
                    <a:ea typeface="Open Sans Extrabold"/>
                    <a:cs typeface="Arial"/>
                    <a:sym typeface="Roboto Light"/>
                  </a:rPr>
                  <a:t>Enhance Core Services</a:t>
                </a:r>
              </a:p>
              <a:p>
                <a:pPr algn="l">
                  <a:lnSpc>
                    <a:spcPct val="113999"/>
                  </a:lnSpc>
                  <a:spcAft>
                    <a:spcPts val="1200"/>
                  </a:spcAft>
                  <a:defRPr sz="1800" b="0">
                    <a:solidFill>
                      <a:srgbClr val="53585F"/>
                    </a:solidFill>
                    <a:latin typeface="Roboto Light"/>
                    <a:ea typeface="Roboto Light"/>
                    <a:cs typeface="Roboto Light"/>
                    <a:sym typeface="Roboto Light"/>
                  </a:defRPr>
                </a:pPr>
                <a:r>
                  <a:rPr lang="en-US" sz="1400" b="1" dirty="0">
                    <a:solidFill>
                      <a:srgbClr val="595959"/>
                    </a:solidFill>
                    <a:latin typeface="+mn-lt"/>
                    <a:ea typeface="Open Sans Light"/>
                    <a:cs typeface="Arial"/>
                    <a:sym typeface="Roboto Light"/>
                  </a:rPr>
                  <a:t>Provide paramount services and ethical leadership with excellence. </a:t>
                </a:r>
                <a:br>
                  <a:rPr kumimoji="0" lang="en-US" sz="1400" u="none" strike="noStrike" kern="0" cap="none" spc="0" normalizeH="0" baseline="0" noProof="0" dirty="0">
                    <a:ln>
                      <a:noFill/>
                    </a:ln>
                    <a:solidFill>
                      <a:srgbClr val="000000"/>
                    </a:solidFill>
                    <a:effectLst/>
                    <a:uLnTx/>
                    <a:uFill>
                      <a:solidFill>
                        <a:srgbClr val="323C40"/>
                      </a:solidFill>
                    </a:uFill>
                    <a:latin typeface="+mn-lt"/>
                    <a:ea typeface="Open Sans Light"/>
                    <a:cs typeface="Arial"/>
                    <a:sym typeface="Roboto Light"/>
                  </a:rPr>
                </a:br>
                <a:br>
                  <a:rPr kumimoji="0" lang="en-US" sz="1400" u="none" strike="noStrike" kern="0" cap="none" spc="0" normalizeH="0" baseline="0" noProof="0" dirty="0">
                    <a:ln>
                      <a:noFill/>
                    </a:ln>
                    <a:solidFill>
                      <a:srgbClr val="000000"/>
                    </a:solidFill>
                    <a:effectLst/>
                    <a:uLnTx/>
                    <a:uFill>
                      <a:solidFill>
                        <a:srgbClr val="323C40"/>
                      </a:solidFill>
                    </a:uFill>
                    <a:latin typeface="+mn-lt"/>
                    <a:ea typeface="Open Sans Light"/>
                    <a:cs typeface="Arial"/>
                    <a:sym typeface="Roboto Light"/>
                  </a:rPr>
                </a:br>
                <a:r>
                  <a:rPr kumimoji="0" lang="en-US" sz="1000" u="none" strike="noStrike" kern="0" cap="none" spc="0" normalizeH="0" baseline="0" noProof="0" dirty="0">
                    <a:ln>
                      <a:noFill/>
                    </a:ln>
                    <a:solidFill>
                      <a:srgbClr val="C00000"/>
                    </a:solidFill>
                    <a:effectLst/>
                    <a:uLnTx/>
                    <a:uFill>
                      <a:solidFill>
                        <a:srgbClr val="323C40"/>
                      </a:solidFill>
                    </a:uFill>
                    <a:latin typeface="+mn-lt"/>
                    <a:ea typeface="Open Sans Light"/>
                    <a:cs typeface="Arial"/>
                    <a:sym typeface="Roboto Light"/>
                  </a:rPr>
                  <a:t>Success looks like…</a:t>
                </a:r>
                <a:r>
                  <a:rPr lang="en-US" sz="1000" dirty="0">
                    <a:solidFill>
                      <a:srgbClr val="C00000"/>
                    </a:solidFill>
                    <a:latin typeface="+mn-lt"/>
                    <a:ea typeface="Open Sans Light"/>
                    <a:cs typeface="Arial"/>
                    <a:sym typeface="Roboto Light"/>
                  </a:rPr>
                  <a:t>Integrating the integrity framework into all our work to be an effective partner and to ensure stability in the institutional culture </a:t>
                </a:r>
                <a:r>
                  <a:rPr kumimoji="0" lang="en-US" sz="1000" u="none" strike="noStrike" kern="0" cap="none" spc="0" normalizeH="0" baseline="0" noProof="0" dirty="0">
                    <a:ln>
                      <a:noFill/>
                    </a:ln>
                    <a:solidFill>
                      <a:srgbClr val="C00000"/>
                    </a:solidFill>
                    <a:effectLst/>
                    <a:uLnTx/>
                    <a:uFill>
                      <a:solidFill>
                        <a:srgbClr val="323C40"/>
                      </a:solidFill>
                    </a:uFill>
                    <a:latin typeface="+mn-lt"/>
                    <a:ea typeface="Open Sans Light"/>
                    <a:cs typeface="Arial"/>
                    <a:sym typeface="Roboto Light"/>
                  </a:rPr>
                  <a:t>and </a:t>
                </a:r>
                <a:r>
                  <a:rPr lang="en-US" sz="1000" dirty="0">
                    <a:solidFill>
                      <a:srgbClr val="C00000"/>
                    </a:solidFill>
                    <a:latin typeface="+mn-lt"/>
                    <a:ea typeface="Open Sans Light"/>
                    <a:cs typeface="Arial"/>
                    <a:sym typeface="Roboto Light"/>
                  </a:rPr>
                  <a:t>environment.</a:t>
                </a:r>
                <a:endParaRPr lang="en-US" sz="1000" dirty="0">
                  <a:solidFill>
                    <a:srgbClr val="C00000"/>
                  </a:solidFill>
                  <a:latin typeface="+mn-lt"/>
                  <a:ea typeface="Open Sans Light"/>
                  <a:cs typeface="Arial"/>
                </a:endParaRPr>
              </a:p>
              <a:p>
                <a:pPr marL="0" marR="0" lvl="0" indent="0" algn="l" defTabSz="952500" rtl="0" eaLnBrk="1" fontAlgn="auto" latinLnBrk="0" hangingPunct="0">
                  <a:lnSpc>
                    <a:spcPct val="114000"/>
                  </a:lnSpc>
                  <a:spcBef>
                    <a:spcPts val="0"/>
                  </a:spcBef>
                  <a:spcAft>
                    <a:spcPts val="1200"/>
                  </a:spcAft>
                  <a:buClr>
                    <a:srgbClr val="E9F6FA"/>
                  </a:buClr>
                  <a:buSzTx/>
                  <a:buFont typeface="Helvetica Neue UltraLight"/>
                  <a:buNone/>
                  <a:tabLst/>
                  <a:defRPr sz="1800" b="0">
                    <a:solidFill>
                      <a:srgbClr val="53585F"/>
                    </a:solidFill>
                    <a:latin typeface="Roboto Light"/>
                    <a:ea typeface="Roboto Light"/>
                    <a:cs typeface="Roboto Light"/>
                    <a:sym typeface="Roboto Light"/>
                  </a:defRPr>
                </a:pPr>
                <a:endParaRPr kumimoji="0" lang="en-US" sz="1400" u="none" strike="noStrike" kern="0" cap="none" spc="0" normalizeH="0" baseline="0" noProof="0" dirty="0">
                  <a:ln>
                    <a:noFill/>
                  </a:ln>
                  <a:solidFill>
                    <a:srgbClr val="000000">
                      <a:lumMod val="65000"/>
                      <a:lumOff val="35000"/>
                    </a:srgbClr>
                  </a:solidFill>
                  <a:effectLst/>
                  <a:uLnTx/>
                  <a:uFill>
                    <a:solidFill>
                      <a:srgbClr val="323C40"/>
                    </a:solidFill>
                  </a:uFill>
                  <a:latin typeface="Arial" panose="020B0604020202020204" pitchFamily="34" charset="0"/>
                  <a:ea typeface="Open Sans Light" panose="020B0306030504020204" pitchFamily="34" charset="0"/>
                  <a:cs typeface="Arial" panose="020B0604020202020204" pitchFamily="34" charset="0"/>
                  <a:sym typeface="Roboto Light"/>
                </a:endParaRPr>
              </a:p>
              <a:p>
                <a:pPr marL="0" marR="0" lvl="0" indent="0" algn="l" defTabSz="952500" rtl="0" eaLnBrk="1" fontAlgn="auto" latinLnBrk="0" hangingPunct="0">
                  <a:lnSpc>
                    <a:spcPct val="114000"/>
                  </a:lnSpc>
                  <a:spcBef>
                    <a:spcPts val="0"/>
                  </a:spcBef>
                  <a:spcAft>
                    <a:spcPts val="1200"/>
                  </a:spcAft>
                  <a:buClr>
                    <a:srgbClr val="E9F6FA"/>
                  </a:buClr>
                  <a:buSzTx/>
                  <a:buFont typeface="Helvetica Neue UltraLight"/>
                  <a:buNone/>
                  <a:tabLst/>
                  <a:defRPr sz="1800" b="0">
                    <a:solidFill>
                      <a:srgbClr val="53585F"/>
                    </a:solidFill>
                    <a:latin typeface="Roboto Light"/>
                    <a:ea typeface="Roboto Light"/>
                    <a:cs typeface="Roboto Light"/>
                    <a:sym typeface="Roboto Light"/>
                  </a:defRPr>
                </a:pPr>
                <a:endParaRPr kumimoji="0" lang="en-US" sz="1100" u="none" strike="noStrike" kern="0" cap="none" spc="0" normalizeH="0" baseline="0" noProof="0" dirty="0">
                  <a:ln>
                    <a:noFill/>
                  </a:ln>
                  <a:solidFill>
                    <a:srgbClr val="000000">
                      <a:lumMod val="65000"/>
                      <a:lumOff val="35000"/>
                    </a:srgbClr>
                  </a:solidFill>
                  <a:effectLst/>
                  <a:uLnTx/>
                  <a:uFill>
                    <a:solidFill>
                      <a:srgbClr val="323C40"/>
                    </a:solidFill>
                  </a:uFill>
                  <a:latin typeface="Arial" panose="020B0604020202020204" pitchFamily="34" charset="0"/>
                  <a:ea typeface="Open Sans Light" panose="020B0306030504020204" pitchFamily="34" charset="0"/>
                  <a:cs typeface="Arial" panose="020B0604020202020204" pitchFamily="34" charset="0"/>
                  <a:sym typeface="Roboto Light"/>
                </a:endParaRPr>
              </a:p>
              <a:p>
                <a:pPr marL="0" marR="0" lvl="0" indent="0" algn="l" defTabSz="952500" rtl="0" eaLnBrk="1" fontAlgn="auto" latinLnBrk="0" hangingPunct="0">
                  <a:lnSpc>
                    <a:spcPct val="114000"/>
                  </a:lnSpc>
                  <a:spcBef>
                    <a:spcPts val="0"/>
                  </a:spcBef>
                  <a:spcAft>
                    <a:spcPts val="1200"/>
                  </a:spcAft>
                  <a:buClr>
                    <a:srgbClr val="E9F6FA"/>
                  </a:buClr>
                  <a:buSzTx/>
                  <a:buFont typeface="Helvetica Neue UltraLight"/>
                  <a:buNone/>
                  <a:tabLst/>
                  <a:defRPr sz="1800" b="0">
                    <a:solidFill>
                      <a:srgbClr val="53585F"/>
                    </a:solidFill>
                    <a:latin typeface="Roboto Light"/>
                    <a:ea typeface="Roboto Light"/>
                    <a:cs typeface="Roboto Light"/>
                    <a:sym typeface="Roboto Light"/>
                  </a:defRPr>
                </a:pPr>
                <a:endParaRPr kumimoji="0" lang="en-US" sz="1200" u="none" strike="noStrike" kern="0" cap="none" spc="0" normalizeH="0" baseline="0" noProof="0" dirty="0">
                  <a:ln>
                    <a:noFill/>
                  </a:ln>
                  <a:solidFill>
                    <a:srgbClr val="000000">
                      <a:lumMod val="65000"/>
                      <a:lumOff val="35000"/>
                    </a:srgbClr>
                  </a:solidFill>
                  <a:effectLst/>
                  <a:uLnTx/>
                  <a:uFill>
                    <a:solidFill>
                      <a:srgbClr val="323C40"/>
                    </a:solidFill>
                  </a:uFill>
                  <a:latin typeface="Arial" panose="020B0604020202020204" pitchFamily="34" charset="0"/>
                  <a:ea typeface="Open Sans" panose="020B0606030504020204" pitchFamily="34" charset="0"/>
                  <a:cs typeface="Arial" panose="020B0604020202020204" pitchFamily="34" charset="0"/>
                  <a:sym typeface="Roboto Light"/>
                </a:endParaRPr>
              </a:p>
            </p:txBody>
          </p:sp>
        </p:grpSp>
        <p:grpSp>
          <p:nvGrpSpPr>
            <p:cNvPr id="30" name="Group 29">
              <a:extLst>
                <a:ext uri="{FF2B5EF4-FFF2-40B4-BE49-F238E27FC236}">
                  <a16:creationId xmlns:a16="http://schemas.microsoft.com/office/drawing/2014/main" id="{6A258941-77F2-3343-9FE3-FD7D7D715436}"/>
                </a:ext>
              </a:extLst>
            </p:cNvPr>
            <p:cNvGrpSpPr/>
            <p:nvPr/>
          </p:nvGrpSpPr>
          <p:grpSpPr>
            <a:xfrm>
              <a:off x="1066382" y="4265853"/>
              <a:ext cx="5477090" cy="2554545"/>
              <a:chOff x="913982" y="4113453"/>
              <a:chExt cx="5477090" cy="2554545"/>
            </a:xfrm>
          </p:grpSpPr>
          <p:sp>
            <p:nvSpPr>
              <p:cNvPr id="31" name="Rectangle 30">
                <a:extLst>
                  <a:ext uri="{FF2B5EF4-FFF2-40B4-BE49-F238E27FC236}">
                    <a16:creationId xmlns:a16="http://schemas.microsoft.com/office/drawing/2014/main" id="{ADF55D30-4EED-4C4F-8C9B-BDDB2CD92441}"/>
                  </a:ext>
                </a:extLst>
              </p:cNvPr>
              <p:cNvSpPr/>
              <p:nvPr/>
            </p:nvSpPr>
            <p:spPr>
              <a:xfrm>
                <a:off x="913982" y="4520915"/>
                <a:ext cx="1494950" cy="1617238"/>
              </a:xfrm>
              <a:prstGeom prst="rect">
                <a:avLst/>
              </a:prstGeom>
              <a:solidFill>
                <a:srgbClr val="0077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lang="en-US" sz="5600" u="none" strike="noStrike" kern="0" cap="none" spc="0" normalizeH="0" baseline="0" noProof="0">
                  <a:ln>
                    <a:noFill/>
                  </a:ln>
                  <a:solidFill>
                    <a:srgbClr val="FFFFFF"/>
                  </a:solidFill>
                  <a:effectLst/>
                  <a:uLnTx/>
                  <a:uFillTx/>
                  <a:latin typeface="Arial" panose="020B0604020202020204" pitchFamily="34" charset="0"/>
                  <a:ea typeface="+mn-ea"/>
                  <a:cs typeface="+mn-cs"/>
                  <a:sym typeface="Helvetica Neue UltraLight"/>
                </a:endParaRPr>
              </a:p>
            </p:txBody>
          </p:sp>
          <p:sp>
            <p:nvSpPr>
              <p:cNvPr id="32" name="TextBox 31">
                <a:extLst>
                  <a:ext uri="{FF2B5EF4-FFF2-40B4-BE49-F238E27FC236}">
                    <a16:creationId xmlns:a16="http://schemas.microsoft.com/office/drawing/2014/main" id="{B5140A85-97C0-144E-8D6E-85B328118A74}"/>
                  </a:ext>
                </a:extLst>
              </p:cNvPr>
              <p:cNvSpPr txBox="1"/>
              <p:nvPr/>
            </p:nvSpPr>
            <p:spPr>
              <a:xfrm>
                <a:off x="1947031" y="4113453"/>
                <a:ext cx="911101" cy="2554545"/>
              </a:xfrm>
              <a:prstGeom prst="rect">
                <a:avLst/>
              </a:prstGeom>
              <a:noFill/>
            </p:spPr>
            <p:txBody>
              <a:bodyPr wrap="square" rtlCol="0">
                <a:spAutoFit/>
              </a:bodyPr>
              <a:lstStyle/>
              <a:p>
                <a:pPr marL="0" marR="0" lvl="0" indent="0" algn="ctr" defTabSz="412750" rtl="0" eaLnBrk="1" fontAlgn="auto" latinLnBrk="0" hangingPunct="0">
                  <a:lnSpc>
                    <a:spcPct val="100000"/>
                  </a:lnSpc>
                  <a:spcBef>
                    <a:spcPts val="0"/>
                  </a:spcBef>
                  <a:spcAft>
                    <a:spcPts val="0"/>
                  </a:spcAft>
                  <a:buClrTx/>
                  <a:buSzTx/>
                  <a:buFontTx/>
                  <a:buNone/>
                  <a:tabLst/>
                  <a:defRPr/>
                </a:pPr>
                <a:r>
                  <a:rPr kumimoji="0" lang="en-US" sz="16000" u="none" strike="noStrike" kern="0" cap="none" spc="2000" normalizeH="0" baseline="0" noProof="0">
                    <a:ln>
                      <a:noFill/>
                    </a:ln>
                    <a:solidFill>
                      <a:srgbClr val="FFFFFF"/>
                    </a:solidFill>
                    <a:effectLst/>
                    <a:uLnTx/>
                    <a:uFillTx/>
                    <a:latin typeface="Arial Black" panose="020B0604020202020204" pitchFamily="34" charset="0"/>
                    <a:ea typeface="Lato" panose="020F0502020204030203" pitchFamily="34" charset="0"/>
                    <a:cs typeface="Arial" panose="020B0604020202020204" pitchFamily="34" charset="0"/>
                    <a:sym typeface="Helvetica Neue UltraLight"/>
                  </a:rPr>
                  <a:t>3</a:t>
                </a:r>
              </a:p>
            </p:txBody>
          </p:sp>
          <p:sp>
            <p:nvSpPr>
              <p:cNvPr id="33" name="Shape 414">
                <a:extLst>
                  <a:ext uri="{FF2B5EF4-FFF2-40B4-BE49-F238E27FC236}">
                    <a16:creationId xmlns:a16="http://schemas.microsoft.com/office/drawing/2014/main" id="{1896CAF7-EDD8-3742-8B99-ECE4C2D3417B}"/>
                  </a:ext>
                </a:extLst>
              </p:cNvPr>
              <p:cNvSpPr/>
              <p:nvPr/>
            </p:nvSpPr>
            <p:spPr>
              <a:xfrm>
                <a:off x="2631587" y="4520915"/>
                <a:ext cx="3759485" cy="1212285"/>
              </a:xfrm>
              <a:prstGeom prst="rect">
                <a:avLst/>
              </a:prstGeom>
              <a:ln w="12700"/>
              <a:extLst>
                <a:ext uri="{C572A759-6A51-4108-AA02-DFA0A04FC94B}">
                  <ma14:wrappingTextBoxFlag xmlns="" xmlns:ma14="http://schemas.microsoft.com/office/mac/drawingml/2011/main" val="1"/>
                </a:ext>
              </a:extLst>
            </p:spPr>
            <p:txBody>
              <a:bodyPr lIns="0" tIns="0" rIns="0" bIns="0" anchor="t"/>
              <a:lstStyle>
                <a:lvl1pPr algn="r" defTabSz="952500">
                  <a:lnSpc>
                    <a:spcPct val="130000"/>
                  </a:lnSpc>
                  <a:buClr>
                    <a:srgbClr val="E9F6FA"/>
                  </a:buClr>
                  <a:buFont typeface="Helvetica Neue UltraLight"/>
                  <a:defRPr sz="3000">
                    <a:solidFill>
                      <a:srgbClr val="323C40"/>
                    </a:solidFill>
                    <a:uFill>
                      <a:solidFill>
                        <a:srgbClr val="323C40"/>
                      </a:solidFill>
                    </a:uFill>
                    <a:latin typeface="Helvetica Neue"/>
                    <a:ea typeface="Helvetica Neue"/>
                    <a:cs typeface="Helvetica Neue"/>
                    <a:sym typeface="Helvetica Neue"/>
                  </a:defRPr>
                </a:lvl1pPr>
              </a:lstStyle>
              <a:p>
                <a:pPr lvl="0" algn="l">
                  <a:lnSpc>
                    <a:spcPct val="114000"/>
                  </a:lnSpc>
                  <a:spcAft>
                    <a:spcPts val="400"/>
                  </a:spcAft>
                  <a:defRPr sz="1800" b="0">
                    <a:solidFill>
                      <a:srgbClr val="53585F"/>
                    </a:solidFill>
                    <a:latin typeface="Roboto Light"/>
                    <a:ea typeface="Roboto Light"/>
                    <a:cs typeface="Roboto Light"/>
                    <a:sym typeface="Roboto Light"/>
                  </a:defRPr>
                </a:pPr>
                <a:r>
                  <a:rPr lang="en-US" sz="2000" b="1">
                    <a:solidFill>
                      <a:srgbClr val="000000">
                        <a:lumMod val="65000"/>
                        <a:lumOff val="35000"/>
                      </a:srgbClr>
                    </a:solidFill>
                    <a:latin typeface="Arial" panose="020B0604020202020204" pitchFamily="34" charset="0"/>
                    <a:ea typeface="Open Sans Extrabold" panose="020B0606030504020204" pitchFamily="34" charset="0"/>
                    <a:cs typeface="Arial" panose="020B0604020202020204" pitchFamily="34" charset="0"/>
                    <a:sym typeface="Roboto Light"/>
                  </a:rPr>
                  <a:t>Remarkable Team</a:t>
                </a:r>
              </a:p>
              <a:p>
                <a:pPr algn="l">
                  <a:lnSpc>
                    <a:spcPct val="113999"/>
                  </a:lnSpc>
                  <a:spcAft>
                    <a:spcPts val="1200"/>
                  </a:spcAft>
                  <a:defRPr sz="1800" b="0">
                    <a:solidFill>
                      <a:srgbClr val="53585F"/>
                    </a:solidFill>
                    <a:latin typeface="Roboto Light"/>
                    <a:ea typeface="Roboto Light"/>
                    <a:cs typeface="Roboto Light"/>
                    <a:sym typeface="Roboto Light"/>
                  </a:defRPr>
                </a:pPr>
                <a:r>
                  <a:rPr lang="en-US" sz="1400" b="1">
                    <a:solidFill>
                      <a:srgbClr val="595959"/>
                    </a:solidFill>
                    <a:latin typeface="+mn-lt"/>
                    <a:ea typeface="Open Sans Light"/>
                    <a:cs typeface="Arial"/>
                    <a:sym typeface="Roboto Light"/>
                  </a:rPr>
                  <a:t>Define a transformative team that thrives together </a:t>
                </a:r>
                <a:r>
                  <a:rPr kumimoji="0" lang="en-US" sz="1400" b="1" u="none" strike="noStrike" kern="0" cap="none" spc="0" normalizeH="0" baseline="0" noProof="0">
                    <a:ln>
                      <a:noFill/>
                    </a:ln>
                    <a:solidFill>
                      <a:srgbClr val="595959"/>
                    </a:solidFill>
                    <a:effectLst/>
                    <a:uLnTx/>
                    <a:uFill>
                      <a:solidFill>
                        <a:srgbClr val="323C40"/>
                      </a:solidFill>
                    </a:uFill>
                    <a:latin typeface="+mn-lt"/>
                    <a:ea typeface="Open Sans Light"/>
                    <a:cs typeface="Arial"/>
                    <a:sym typeface="Roboto Light"/>
                  </a:rPr>
                  <a:t>and </a:t>
                </a:r>
                <a:r>
                  <a:rPr lang="en-US" sz="1400" b="1">
                    <a:solidFill>
                      <a:srgbClr val="595959"/>
                    </a:solidFill>
                    <a:latin typeface="+mn-lt"/>
                    <a:ea typeface="Open Sans Light"/>
                    <a:cs typeface="Arial"/>
                    <a:sym typeface="Roboto Light"/>
                  </a:rPr>
                  <a:t>delivers positive impact. </a:t>
                </a:r>
                <a:br>
                  <a:rPr lang="en-US" sz="1400" b="1">
                    <a:solidFill>
                      <a:srgbClr val="000000"/>
                    </a:solidFill>
                    <a:latin typeface="+mn-lt"/>
                    <a:ea typeface="Open Sans Light"/>
                    <a:cs typeface="Arial"/>
                    <a:sym typeface="Roboto Light"/>
                  </a:rPr>
                </a:br>
                <a:br>
                  <a:rPr lang="en-US" sz="1400" b="1">
                    <a:solidFill>
                      <a:srgbClr val="000000"/>
                    </a:solidFill>
                    <a:latin typeface="+mn-lt"/>
                    <a:ea typeface="Open Sans Light"/>
                    <a:cs typeface="Arial"/>
                    <a:sym typeface="Roboto Light"/>
                  </a:rPr>
                </a:br>
                <a:r>
                  <a:rPr lang="en-US" sz="1000">
                    <a:solidFill>
                      <a:srgbClr val="C00000"/>
                    </a:solidFill>
                    <a:latin typeface="+mn-lt"/>
                    <a:ea typeface="Open Sans Light"/>
                    <a:cs typeface="Arial"/>
                    <a:sym typeface="Roboto Light"/>
                  </a:rPr>
                  <a:t>Success looks like…Create a team that is proactively developing and working together to drive strategic goals effectively and efficiently.</a:t>
                </a:r>
                <a:endParaRPr lang="en-US" sz="1000">
                  <a:solidFill>
                    <a:srgbClr val="C00000"/>
                  </a:solidFill>
                  <a:latin typeface="+mn-lt"/>
                </a:endParaRPr>
              </a:p>
              <a:p>
                <a:pPr marL="0" marR="0" lvl="0" indent="0" algn="l" defTabSz="952500" rtl="0" eaLnBrk="1" fontAlgn="auto" latinLnBrk="0" hangingPunct="0">
                  <a:lnSpc>
                    <a:spcPct val="114000"/>
                  </a:lnSpc>
                  <a:spcBef>
                    <a:spcPts val="0"/>
                  </a:spcBef>
                  <a:spcAft>
                    <a:spcPts val="1200"/>
                  </a:spcAft>
                  <a:buClr>
                    <a:srgbClr val="E9F6FA"/>
                  </a:buClr>
                  <a:buSzTx/>
                  <a:buFont typeface="Helvetica Neue UltraLight"/>
                  <a:buNone/>
                  <a:tabLst/>
                  <a:defRPr sz="1800" b="0">
                    <a:solidFill>
                      <a:srgbClr val="53585F"/>
                    </a:solidFill>
                    <a:latin typeface="Roboto Light"/>
                    <a:ea typeface="Roboto Light"/>
                    <a:cs typeface="Roboto Light"/>
                    <a:sym typeface="Roboto Light"/>
                  </a:defRPr>
                </a:pPr>
                <a:endParaRPr kumimoji="0" lang="en-US" sz="1400" u="none" strike="noStrike" kern="0" cap="none" spc="0" normalizeH="0" baseline="0" noProof="0">
                  <a:ln>
                    <a:noFill/>
                  </a:ln>
                  <a:solidFill>
                    <a:srgbClr val="000000">
                      <a:lumMod val="65000"/>
                      <a:lumOff val="35000"/>
                    </a:srgbClr>
                  </a:solidFill>
                  <a:effectLst/>
                  <a:uLnTx/>
                  <a:uFill>
                    <a:solidFill>
                      <a:srgbClr val="323C40"/>
                    </a:solidFill>
                  </a:uFill>
                  <a:latin typeface="Arial" panose="020B0604020202020204" pitchFamily="34" charset="0"/>
                  <a:ea typeface="Open Sans Light" panose="020B0306030504020204" pitchFamily="34" charset="0"/>
                  <a:cs typeface="Arial" panose="020B0604020202020204" pitchFamily="34" charset="0"/>
                  <a:sym typeface="Roboto Light"/>
                </a:endParaRPr>
              </a:p>
              <a:p>
                <a:pPr marL="0" marR="0" lvl="0" indent="0" algn="l" defTabSz="952500" rtl="0" eaLnBrk="1" fontAlgn="auto" latinLnBrk="0" hangingPunct="0">
                  <a:lnSpc>
                    <a:spcPct val="114000"/>
                  </a:lnSpc>
                  <a:spcBef>
                    <a:spcPts val="0"/>
                  </a:spcBef>
                  <a:spcAft>
                    <a:spcPts val="1200"/>
                  </a:spcAft>
                  <a:buClr>
                    <a:srgbClr val="E9F6FA"/>
                  </a:buClr>
                  <a:buSzTx/>
                  <a:buFont typeface="Helvetica Neue UltraLight"/>
                  <a:buNone/>
                  <a:tabLst/>
                  <a:defRPr sz="1800" b="0">
                    <a:solidFill>
                      <a:srgbClr val="53585F"/>
                    </a:solidFill>
                    <a:latin typeface="Roboto Light"/>
                    <a:ea typeface="Roboto Light"/>
                    <a:cs typeface="Roboto Light"/>
                    <a:sym typeface="Roboto Light"/>
                  </a:defRPr>
                </a:pPr>
                <a:endParaRPr kumimoji="0" lang="en-US" sz="1100" u="none" strike="noStrike" kern="0" cap="none" spc="0" normalizeH="0" baseline="0" noProof="0">
                  <a:ln>
                    <a:noFill/>
                  </a:ln>
                  <a:solidFill>
                    <a:srgbClr val="000000">
                      <a:lumMod val="65000"/>
                      <a:lumOff val="35000"/>
                    </a:srgbClr>
                  </a:solidFill>
                  <a:effectLst/>
                  <a:uLnTx/>
                  <a:uFill>
                    <a:solidFill>
                      <a:srgbClr val="323C40"/>
                    </a:solidFill>
                  </a:uFill>
                  <a:latin typeface="Arial" panose="020B0604020202020204" pitchFamily="34" charset="0"/>
                  <a:ea typeface="Open Sans Light" panose="020B0306030504020204" pitchFamily="34" charset="0"/>
                  <a:cs typeface="Arial" panose="020B0604020202020204" pitchFamily="34" charset="0"/>
                  <a:sym typeface="Roboto Light"/>
                </a:endParaRPr>
              </a:p>
              <a:p>
                <a:pPr marL="0" marR="0" lvl="0" indent="0" algn="l" defTabSz="952500" rtl="0" eaLnBrk="1" fontAlgn="auto" latinLnBrk="0" hangingPunct="0">
                  <a:lnSpc>
                    <a:spcPct val="114000"/>
                  </a:lnSpc>
                  <a:spcBef>
                    <a:spcPts val="0"/>
                  </a:spcBef>
                  <a:spcAft>
                    <a:spcPts val="1200"/>
                  </a:spcAft>
                  <a:buClr>
                    <a:srgbClr val="E9F6FA"/>
                  </a:buClr>
                  <a:buSzTx/>
                  <a:buFont typeface="Helvetica Neue UltraLight"/>
                  <a:buNone/>
                  <a:tabLst/>
                  <a:defRPr sz="1800" b="0">
                    <a:solidFill>
                      <a:srgbClr val="53585F"/>
                    </a:solidFill>
                    <a:latin typeface="Roboto Light"/>
                    <a:ea typeface="Roboto Light"/>
                    <a:cs typeface="Roboto Light"/>
                    <a:sym typeface="Roboto Light"/>
                  </a:defRPr>
                </a:pPr>
                <a:endParaRPr kumimoji="0" lang="en-US" sz="1200" u="none" strike="noStrike" kern="0" cap="none" spc="0" normalizeH="0" baseline="0" noProof="0">
                  <a:ln>
                    <a:noFill/>
                  </a:ln>
                  <a:solidFill>
                    <a:srgbClr val="000000">
                      <a:lumMod val="65000"/>
                      <a:lumOff val="35000"/>
                    </a:srgbClr>
                  </a:solidFill>
                  <a:effectLst/>
                  <a:uLnTx/>
                  <a:uFill>
                    <a:solidFill>
                      <a:srgbClr val="323C40"/>
                    </a:solidFill>
                  </a:uFill>
                  <a:latin typeface="Arial" panose="020B0604020202020204" pitchFamily="34" charset="0"/>
                  <a:ea typeface="Open Sans" panose="020B0606030504020204" pitchFamily="34" charset="0"/>
                  <a:cs typeface="Arial" panose="020B0604020202020204" pitchFamily="34" charset="0"/>
                  <a:sym typeface="Roboto Light"/>
                </a:endParaRPr>
              </a:p>
            </p:txBody>
          </p:sp>
        </p:grpSp>
        <p:grpSp>
          <p:nvGrpSpPr>
            <p:cNvPr id="34" name="Group 33">
              <a:extLst>
                <a:ext uri="{FF2B5EF4-FFF2-40B4-BE49-F238E27FC236}">
                  <a16:creationId xmlns:a16="http://schemas.microsoft.com/office/drawing/2014/main" id="{CE0DECD5-8F4A-324F-9486-2D4B5C01817E}"/>
                </a:ext>
              </a:extLst>
            </p:cNvPr>
            <p:cNvGrpSpPr/>
            <p:nvPr/>
          </p:nvGrpSpPr>
          <p:grpSpPr>
            <a:xfrm>
              <a:off x="6669468" y="1793515"/>
              <a:ext cx="5477090" cy="2554545"/>
              <a:chOff x="913982" y="4113453"/>
              <a:chExt cx="5477090" cy="2554545"/>
            </a:xfrm>
          </p:grpSpPr>
          <p:sp>
            <p:nvSpPr>
              <p:cNvPr id="35" name="Rectangle 34">
                <a:extLst>
                  <a:ext uri="{FF2B5EF4-FFF2-40B4-BE49-F238E27FC236}">
                    <a16:creationId xmlns:a16="http://schemas.microsoft.com/office/drawing/2014/main" id="{1E20B8DE-655D-D243-BE08-8B0CC2103422}"/>
                  </a:ext>
                </a:extLst>
              </p:cNvPr>
              <p:cNvSpPr/>
              <p:nvPr/>
            </p:nvSpPr>
            <p:spPr>
              <a:xfrm>
                <a:off x="913982" y="4520915"/>
                <a:ext cx="1494950" cy="1617238"/>
              </a:xfrm>
              <a:prstGeom prst="rect">
                <a:avLst/>
              </a:prstGeom>
              <a:solidFill>
                <a:srgbClr val="0077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lang="en-US" sz="5600" u="none" strike="noStrike" kern="0" cap="none" spc="0" normalizeH="0" baseline="0" noProof="0">
                  <a:ln>
                    <a:noFill/>
                  </a:ln>
                  <a:solidFill>
                    <a:srgbClr val="FFFFFF"/>
                  </a:solidFill>
                  <a:effectLst/>
                  <a:uLnTx/>
                  <a:uFillTx/>
                  <a:latin typeface="Arial" panose="020B0604020202020204" pitchFamily="34" charset="0"/>
                  <a:ea typeface="+mn-ea"/>
                  <a:cs typeface="+mn-cs"/>
                  <a:sym typeface="Helvetica Neue UltraLight"/>
                </a:endParaRPr>
              </a:p>
            </p:txBody>
          </p:sp>
          <p:sp>
            <p:nvSpPr>
              <p:cNvPr id="36" name="TextBox 35">
                <a:extLst>
                  <a:ext uri="{FF2B5EF4-FFF2-40B4-BE49-F238E27FC236}">
                    <a16:creationId xmlns:a16="http://schemas.microsoft.com/office/drawing/2014/main" id="{EA4E1F41-4858-5E4F-A7CE-8A12FE4F84AF}"/>
                  </a:ext>
                </a:extLst>
              </p:cNvPr>
              <p:cNvSpPr txBox="1"/>
              <p:nvPr/>
            </p:nvSpPr>
            <p:spPr>
              <a:xfrm>
                <a:off x="1888664" y="4113453"/>
                <a:ext cx="911101" cy="2554545"/>
              </a:xfrm>
              <a:prstGeom prst="rect">
                <a:avLst/>
              </a:prstGeom>
              <a:noFill/>
            </p:spPr>
            <p:txBody>
              <a:bodyPr wrap="square" rtlCol="0">
                <a:spAutoFit/>
              </a:bodyPr>
              <a:lstStyle/>
              <a:p>
                <a:pPr marL="0" marR="0" lvl="0" indent="0" algn="ctr" defTabSz="412750" rtl="0" eaLnBrk="1" fontAlgn="auto" latinLnBrk="0" hangingPunct="0">
                  <a:lnSpc>
                    <a:spcPct val="100000"/>
                  </a:lnSpc>
                  <a:spcBef>
                    <a:spcPts val="0"/>
                  </a:spcBef>
                  <a:spcAft>
                    <a:spcPts val="0"/>
                  </a:spcAft>
                  <a:buClrTx/>
                  <a:buSzTx/>
                  <a:buFontTx/>
                  <a:buNone/>
                  <a:tabLst/>
                  <a:defRPr/>
                </a:pPr>
                <a:r>
                  <a:rPr lang="en-US" sz="16000" spc="2000">
                    <a:solidFill>
                      <a:srgbClr val="FFFFFF"/>
                    </a:solidFill>
                    <a:latin typeface="Arial Black" panose="020B0604020202020204" pitchFamily="34" charset="0"/>
                    <a:ea typeface="Lato" panose="020F0502020204030203" pitchFamily="34" charset="0"/>
                    <a:cs typeface="Arial" panose="020B0604020202020204" pitchFamily="34" charset="0"/>
                  </a:rPr>
                  <a:t>2</a:t>
                </a:r>
                <a:endParaRPr kumimoji="0" lang="en-US" sz="16000" u="none" strike="noStrike" kern="0" cap="none" spc="2000" normalizeH="0" baseline="0" noProof="0">
                  <a:ln>
                    <a:noFill/>
                  </a:ln>
                  <a:solidFill>
                    <a:srgbClr val="FFFFFF"/>
                  </a:solidFill>
                  <a:effectLst/>
                  <a:uLnTx/>
                  <a:uFillTx/>
                  <a:latin typeface="Arial Black" panose="020B0604020202020204" pitchFamily="34" charset="0"/>
                  <a:ea typeface="Lato" panose="020F0502020204030203" pitchFamily="34" charset="0"/>
                  <a:cs typeface="Arial" panose="020B0604020202020204" pitchFamily="34" charset="0"/>
                  <a:sym typeface="Helvetica Neue UltraLight"/>
                </a:endParaRPr>
              </a:p>
            </p:txBody>
          </p:sp>
          <p:sp>
            <p:nvSpPr>
              <p:cNvPr id="37" name="Shape 414">
                <a:extLst>
                  <a:ext uri="{FF2B5EF4-FFF2-40B4-BE49-F238E27FC236}">
                    <a16:creationId xmlns:a16="http://schemas.microsoft.com/office/drawing/2014/main" id="{A44C9E8E-C0F8-8E4C-A60B-15EC90F9D899}"/>
                  </a:ext>
                </a:extLst>
              </p:cNvPr>
              <p:cNvSpPr/>
              <p:nvPr/>
            </p:nvSpPr>
            <p:spPr>
              <a:xfrm>
                <a:off x="2631587" y="4520915"/>
                <a:ext cx="3759485" cy="1212285"/>
              </a:xfrm>
              <a:prstGeom prst="rect">
                <a:avLst/>
              </a:prstGeom>
              <a:ln w="12700"/>
              <a:extLst>
                <a:ext uri="{C572A759-6A51-4108-AA02-DFA0A04FC94B}">
                  <ma14:wrappingTextBoxFlag xmlns="" xmlns:ma14="http://schemas.microsoft.com/office/mac/drawingml/2011/main" val="1"/>
                </a:ext>
              </a:extLst>
            </p:spPr>
            <p:txBody>
              <a:bodyPr lIns="0" tIns="0" rIns="0" bIns="0" anchor="t"/>
              <a:lstStyle>
                <a:lvl1pPr algn="r" defTabSz="952500">
                  <a:lnSpc>
                    <a:spcPct val="130000"/>
                  </a:lnSpc>
                  <a:buClr>
                    <a:srgbClr val="E9F6FA"/>
                  </a:buClr>
                  <a:buFont typeface="Helvetica Neue UltraLight"/>
                  <a:defRPr sz="3000">
                    <a:solidFill>
                      <a:srgbClr val="323C40"/>
                    </a:solidFill>
                    <a:uFill>
                      <a:solidFill>
                        <a:srgbClr val="323C40"/>
                      </a:solidFill>
                    </a:uFill>
                    <a:latin typeface="Helvetica Neue"/>
                    <a:ea typeface="Helvetica Neue"/>
                    <a:cs typeface="Helvetica Neue"/>
                    <a:sym typeface="Helvetica Neue"/>
                  </a:defRPr>
                </a:lvl1pPr>
              </a:lstStyle>
              <a:p>
                <a:pPr algn="l">
                  <a:lnSpc>
                    <a:spcPct val="114000"/>
                  </a:lnSpc>
                  <a:spcAft>
                    <a:spcPts val="400"/>
                  </a:spcAft>
                  <a:defRPr sz="1800" b="0">
                    <a:solidFill>
                      <a:srgbClr val="53585F"/>
                    </a:solidFill>
                    <a:latin typeface="Roboto Light"/>
                    <a:ea typeface="Roboto Light"/>
                    <a:cs typeface="Roboto Light"/>
                    <a:sym typeface="Roboto Light"/>
                  </a:defRPr>
                </a:pPr>
                <a:r>
                  <a:rPr lang="en-US" sz="2000" b="1">
                    <a:solidFill>
                      <a:srgbClr val="595959"/>
                    </a:solidFill>
                    <a:latin typeface="Arial"/>
                    <a:ea typeface="Open Sans Extrabold"/>
                    <a:cs typeface="Arial"/>
                    <a:sym typeface="Roboto Light"/>
                  </a:rPr>
                  <a:t>Innovative Solutions</a:t>
                </a:r>
                <a:endParaRPr lang="en-US" sz="2000" b="1">
                  <a:solidFill>
                    <a:srgbClr val="595959"/>
                  </a:solidFill>
                  <a:latin typeface="Arial" panose="020B0604020202020204" pitchFamily="34" charset="0"/>
                  <a:ea typeface="Open Sans Extrabold" panose="020B0606030504020204" pitchFamily="34" charset="0"/>
                  <a:cs typeface="Arial" panose="020B0604020202020204" pitchFamily="34" charset="0"/>
                </a:endParaRPr>
              </a:p>
              <a:p>
                <a:pPr algn="l">
                  <a:lnSpc>
                    <a:spcPct val="113999"/>
                  </a:lnSpc>
                  <a:spcAft>
                    <a:spcPts val="1200"/>
                  </a:spcAft>
                  <a:defRPr sz="1800" b="0">
                    <a:solidFill>
                      <a:srgbClr val="53585F"/>
                    </a:solidFill>
                    <a:latin typeface="Roboto Light"/>
                    <a:ea typeface="Roboto Light"/>
                    <a:cs typeface="Roboto Light"/>
                    <a:sym typeface="Roboto Light"/>
                  </a:defRPr>
                </a:pPr>
                <a:r>
                  <a:rPr lang="en-US" sz="1400" b="1">
                    <a:solidFill>
                      <a:srgbClr val="595959"/>
                    </a:solidFill>
                    <a:latin typeface="+mn-lt"/>
                    <a:ea typeface="Open Sans Light"/>
                    <a:cs typeface="Arial"/>
                    <a:sym typeface="Roboto Light"/>
                  </a:rPr>
                  <a:t>Deliver new services and expanded leadership for better healthcare.</a:t>
                </a:r>
                <a:br>
                  <a:rPr lang="en-US" sz="1400" b="1">
                    <a:solidFill>
                      <a:srgbClr val="000000"/>
                    </a:solidFill>
                    <a:latin typeface="+mn-lt"/>
                    <a:ea typeface="Open Sans Light"/>
                    <a:cs typeface="Arial"/>
                    <a:sym typeface="Roboto Light"/>
                  </a:rPr>
                </a:br>
                <a:br>
                  <a:rPr lang="en-US" sz="1400" b="1">
                    <a:solidFill>
                      <a:srgbClr val="000000"/>
                    </a:solidFill>
                    <a:latin typeface="+mn-lt"/>
                    <a:ea typeface="Open Sans Light"/>
                    <a:cs typeface="Arial"/>
                    <a:sym typeface="Roboto Light"/>
                  </a:rPr>
                </a:br>
                <a:r>
                  <a:rPr lang="en-US" sz="1000">
                    <a:solidFill>
                      <a:srgbClr val="C00000"/>
                    </a:solidFill>
                    <a:latin typeface="+mn-lt"/>
                    <a:ea typeface="Open Sans Light"/>
                    <a:cs typeface="Arial"/>
                    <a:sym typeface="Roboto Light"/>
                  </a:rPr>
                  <a:t>Success looks like…Proactively address emerging trends and risks and ensure compliance utilizing advanced technologies and immersive educational solutions.</a:t>
                </a:r>
                <a:endParaRPr lang="en-US" sz="1000">
                  <a:solidFill>
                    <a:srgbClr val="C00000"/>
                  </a:solidFill>
                  <a:latin typeface="+mn-lt"/>
                </a:endParaRPr>
              </a:p>
              <a:p>
                <a:pPr marL="0" marR="0" lvl="0" indent="0" algn="l" defTabSz="952500" rtl="0" eaLnBrk="1" fontAlgn="auto" latinLnBrk="0" hangingPunct="0">
                  <a:lnSpc>
                    <a:spcPct val="114000"/>
                  </a:lnSpc>
                  <a:spcBef>
                    <a:spcPts val="0"/>
                  </a:spcBef>
                  <a:spcAft>
                    <a:spcPts val="1200"/>
                  </a:spcAft>
                  <a:buClr>
                    <a:srgbClr val="E9F6FA"/>
                  </a:buClr>
                  <a:buSzTx/>
                  <a:buFont typeface="Helvetica Neue UltraLight"/>
                  <a:buNone/>
                  <a:tabLst/>
                  <a:defRPr sz="1800" b="0">
                    <a:solidFill>
                      <a:srgbClr val="53585F"/>
                    </a:solidFill>
                    <a:latin typeface="Roboto Light"/>
                    <a:ea typeface="Roboto Light"/>
                    <a:cs typeface="Roboto Light"/>
                    <a:sym typeface="Roboto Light"/>
                  </a:defRPr>
                </a:pPr>
                <a:endParaRPr kumimoji="0" lang="en-US" sz="1400" u="none" strike="noStrike" kern="0" cap="none" spc="0" normalizeH="0" baseline="0" noProof="0">
                  <a:ln>
                    <a:noFill/>
                  </a:ln>
                  <a:solidFill>
                    <a:srgbClr val="000000">
                      <a:lumMod val="65000"/>
                      <a:lumOff val="35000"/>
                    </a:srgbClr>
                  </a:solidFill>
                  <a:effectLst/>
                  <a:uLnTx/>
                  <a:uFill>
                    <a:solidFill>
                      <a:srgbClr val="323C40"/>
                    </a:solidFill>
                  </a:uFill>
                  <a:latin typeface="Arial" panose="020B0604020202020204" pitchFamily="34" charset="0"/>
                  <a:ea typeface="Open Sans Light" panose="020B0306030504020204" pitchFamily="34" charset="0"/>
                  <a:cs typeface="Arial" panose="020B0604020202020204" pitchFamily="34" charset="0"/>
                  <a:sym typeface="Roboto Light"/>
                </a:endParaRPr>
              </a:p>
              <a:p>
                <a:pPr marL="0" marR="0" lvl="0" indent="0" algn="l" defTabSz="952500" rtl="0" eaLnBrk="1" fontAlgn="auto" latinLnBrk="0" hangingPunct="0">
                  <a:lnSpc>
                    <a:spcPct val="114000"/>
                  </a:lnSpc>
                  <a:spcBef>
                    <a:spcPts val="0"/>
                  </a:spcBef>
                  <a:spcAft>
                    <a:spcPts val="1200"/>
                  </a:spcAft>
                  <a:buClr>
                    <a:srgbClr val="E9F6FA"/>
                  </a:buClr>
                  <a:buSzTx/>
                  <a:buFont typeface="Helvetica Neue UltraLight"/>
                  <a:buNone/>
                  <a:tabLst/>
                  <a:defRPr sz="1800" b="0">
                    <a:solidFill>
                      <a:srgbClr val="53585F"/>
                    </a:solidFill>
                    <a:latin typeface="Roboto Light"/>
                    <a:ea typeface="Roboto Light"/>
                    <a:cs typeface="Roboto Light"/>
                    <a:sym typeface="Roboto Light"/>
                  </a:defRPr>
                </a:pPr>
                <a:endParaRPr kumimoji="0" lang="en-US" sz="1100" u="none" strike="noStrike" kern="0" cap="none" spc="0" normalizeH="0" baseline="0" noProof="0">
                  <a:ln>
                    <a:noFill/>
                  </a:ln>
                  <a:solidFill>
                    <a:srgbClr val="000000">
                      <a:lumMod val="65000"/>
                      <a:lumOff val="35000"/>
                    </a:srgbClr>
                  </a:solidFill>
                  <a:effectLst/>
                  <a:uLnTx/>
                  <a:uFill>
                    <a:solidFill>
                      <a:srgbClr val="323C40"/>
                    </a:solidFill>
                  </a:uFill>
                  <a:latin typeface="Arial" panose="020B0604020202020204" pitchFamily="34" charset="0"/>
                  <a:ea typeface="Open Sans Light" panose="020B0306030504020204" pitchFamily="34" charset="0"/>
                  <a:cs typeface="Arial" panose="020B0604020202020204" pitchFamily="34" charset="0"/>
                  <a:sym typeface="Roboto Light"/>
                </a:endParaRPr>
              </a:p>
              <a:p>
                <a:pPr marL="0" marR="0" lvl="0" indent="0" algn="l" defTabSz="952500" rtl="0" eaLnBrk="1" fontAlgn="auto" latinLnBrk="0" hangingPunct="0">
                  <a:lnSpc>
                    <a:spcPct val="114000"/>
                  </a:lnSpc>
                  <a:spcBef>
                    <a:spcPts val="0"/>
                  </a:spcBef>
                  <a:spcAft>
                    <a:spcPts val="1200"/>
                  </a:spcAft>
                  <a:buClr>
                    <a:srgbClr val="E9F6FA"/>
                  </a:buClr>
                  <a:buSzTx/>
                  <a:buFont typeface="Helvetica Neue UltraLight"/>
                  <a:buNone/>
                  <a:tabLst/>
                  <a:defRPr sz="1800" b="0">
                    <a:solidFill>
                      <a:srgbClr val="53585F"/>
                    </a:solidFill>
                    <a:latin typeface="Roboto Light"/>
                    <a:ea typeface="Roboto Light"/>
                    <a:cs typeface="Roboto Light"/>
                    <a:sym typeface="Roboto Light"/>
                  </a:defRPr>
                </a:pPr>
                <a:endParaRPr kumimoji="0" lang="en-US" sz="1200" u="none" strike="noStrike" kern="0" cap="none" spc="0" normalizeH="0" baseline="0" noProof="0">
                  <a:ln>
                    <a:noFill/>
                  </a:ln>
                  <a:solidFill>
                    <a:srgbClr val="000000">
                      <a:lumMod val="65000"/>
                      <a:lumOff val="35000"/>
                    </a:srgbClr>
                  </a:solidFill>
                  <a:effectLst/>
                  <a:uLnTx/>
                  <a:uFill>
                    <a:solidFill>
                      <a:srgbClr val="323C40"/>
                    </a:solidFill>
                  </a:uFill>
                  <a:latin typeface="Arial" panose="020B0604020202020204" pitchFamily="34" charset="0"/>
                  <a:ea typeface="Open Sans" panose="020B0606030504020204" pitchFamily="34" charset="0"/>
                  <a:cs typeface="Arial" panose="020B0604020202020204" pitchFamily="34" charset="0"/>
                  <a:sym typeface="Roboto Light"/>
                </a:endParaRPr>
              </a:p>
            </p:txBody>
          </p:sp>
        </p:grpSp>
        <p:grpSp>
          <p:nvGrpSpPr>
            <p:cNvPr id="38" name="Group 37">
              <a:extLst>
                <a:ext uri="{FF2B5EF4-FFF2-40B4-BE49-F238E27FC236}">
                  <a16:creationId xmlns:a16="http://schemas.microsoft.com/office/drawing/2014/main" id="{1AAE3660-B7EF-7141-927B-CC9E61EF7468}"/>
                </a:ext>
              </a:extLst>
            </p:cNvPr>
            <p:cNvGrpSpPr/>
            <p:nvPr/>
          </p:nvGrpSpPr>
          <p:grpSpPr>
            <a:xfrm>
              <a:off x="6669468" y="4208835"/>
              <a:ext cx="5602078" cy="2554545"/>
              <a:chOff x="913982" y="4113453"/>
              <a:chExt cx="5602078" cy="2554545"/>
            </a:xfrm>
          </p:grpSpPr>
          <p:sp>
            <p:nvSpPr>
              <p:cNvPr id="39" name="Rectangle 38">
                <a:extLst>
                  <a:ext uri="{FF2B5EF4-FFF2-40B4-BE49-F238E27FC236}">
                    <a16:creationId xmlns:a16="http://schemas.microsoft.com/office/drawing/2014/main" id="{7A79770C-E052-9C4E-8416-501DBECD810D}"/>
                  </a:ext>
                </a:extLst>
              </p:cNvPr>
              <p:cNvSpPr/>
              <p:nvPr/>
            </p:nvSpPr>
            <p:spPr>
              <a:xfrm>
                <a:off x="913982" y="4520915"/>
                <a:ext cx="1494950" cy="1617238"/>
              </a:xfrm>
              <a:prstGeom prst="rect">
                <a:avLst/>
              </a:prstGeom>
              <a:solidFill>
                <a:srgbClr val="0077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lang="en-US" sz="5600" u="none" strike="noStrike" kern="0" cap="none" spc="0" normalizeH="0" baseline="0" noProof="0">
                  <a:ln>
                    <a:noFill/>
                  </a:ln>
                  <a:solidFill>
                    <a:srgbClr val="FFFFFF"/>
                  </a:solidFill>
                  <a:effectLst/>
                  <a:uLnTx/>
                  <a:uFillTx/>
                  <a:latin typeface="Arial" panose="020B0604020202020204" pitchFamily="34" charset="0"/>
                  <a:ea typeface="+mn-ea"/>
                  <a:cs typeface="+mn-cs"/>
                  <a:sym typeface="Helvetica Neue UltraLight"/>
                </a:endParaRPr>
              </a:p>
            </p:txBody>
          </p:sp>
          <p:sp>
            <p:nvSpPr>
              <p:cNvPr id="40" name="TextBox 39">
                <a:extLst>
                  <a:ext uri="{FF2B5EF4-FFF2-40B4-BE49-F238E27FC236}">
                    <a16:creationId xmlns:a16="http://schemas.microsoft.com/office/drawing/2014/main" id="{F99FB973-C2E0-0849-8823-8EE80E50A0F3}"/>
                  </a:ext>
                </a:extLst>
              </p:cNvPr>
              <p:cNvSpPr txBox="1"/>
              <p:nvPr/>
            </p:nvSpPr>
            <p:spPr>
              <a:xfrm>
                <a:off x="1713563" y="4113453"/>
                <a:ext cx="911101" cy="2554545"/>
              </a:xfrm>
              <a:prstGeom prst="rect">
                <a:avLst/>
              </a:prstGeom>
              <a:noFill/>
            </p:spPr>
            <p:txBody>
              <a:bodyPr wrap="square" rtlCol="0">
                <a:spAutoFit/>
              </a:bodyPr>
              <a:lstStyle/>
              <a:p>
                <a:pPr marL="0" marR="0" lvl="0" indent="0" algn="ctr" defTabSz="412750" rtl="0" eaLnBrk="1" fontAlgn="auto" latinLnBrk="0" hangingPunct="0">
                  <a:lnSpc>
                    <a:spcPct val="100000"/>
                  </a:lnSpc>
                  <a:spcBef>
                    <a:spcPts val="0"/>
                  </a:spcBef>
                  <a:spcAft>
                    <a:spcPts val="0"/>
                  </a:spcAft>
                  <a:buClrTx/>
                  <a:buSzTx/>
                  <a:buFontTx/>
                  <a:buNone/>
                  <a:tabLst/>
                  <a:defRPr/>
                </a:pPr>
                <a:r>
                  <a:rPr lang="en-US" sz="16000" spc="2000">
                    <a:solidFill>
                      <a:srgbClr val="FFFFFF"/>
                    </a:solidFill>
                    <a:latin typeface="Arial Black" panose="020B0604020202020204" pitchFamily="34" charset="0"/>
                    <a:ea typeface="Lato" panose="020F0502020204030203" pitchFamily="34" charset="0"/>
                    <a:cs typeface="Arial" panose="020B0604020202020204" pitchFamily="34" charset="0"/>
                  </a:rPr>
                  <a:t>4</a:t>
                </a:r>
                <a:endParaRPr kumimoji="0" lang="en-US" sz="16000" u="none" strike="noStrike" kern="0" cap="none" spc="2000" normalizeH="0" baseline="0" noProof="0">
                  <a:ln>
                    <a:noFill/>
                  </a:ln>
                  <a:solidFill>
                    <a:srgbClr val="FFFFFF"/>
                  </a:solidFill>
                  <a:effectLst/>
                  <a:uLnTx/>
                  <a:uFillTx/>
                  <a:latin typeface="Arial Black" panose="020B0604020202020204" pitchFamily="34" charset="0"/>
                  <a:ea typeface="Lato" panose="020F0502020204030203" pitchFamily="34" charset="0"/>
                  <a:cs typeface="Arial" panose="020B0604020202020204" pitchFamily="34" charset="0"/>
                  <a:sym typeface="Helvetica Neue UltraLight"/>
                </a:endParaRPr>
              </a:p>
            </p:txBody>
          </p:sp>
          <p:sp>
            <p:nvSpPr>
              <p:cNvPr id="41" name="Shape 414">
                <a:extLst>
                  <a:ext uri="{FF2B5EF4-FFF2-40B4-BE49-F238E27FC236}">
                    <a16:creationId xmlns:a16="http://schemas.microsoft.com/office/drawing/2014/main" id="{331E17CD-88D5-014C-9E95-444EF5A5FFB4}"/>
                  </a:ext>
                </a:extLst>
              </p:cNvPr>
              <p:cNvSpPr/>
              <p:nvPr/>
            </p:nvSpPr>
            <p:spPr>
              <a:xfrm>
                <a:off x="2631587" y="4517011"/>
                <a:ext cx="3884473" cy="1739082"/>
              </a:xfrm>
              <a:prstGeom prst="rect">
                <a:avLst/>
              </a:prstGeom>
              <a:ln w="12700"/>
              <a:extLst>
                <a:ext uri="{C572A759-6A51-4108-AA02-DFA0A04FC94B}">
                  <ma14:wrappingTextBoxFlag xmlns="" xmlns:ma14="http://schemas.microsoft.com/office/mac/drawingml/2011/main" val="1"/>
                </a:ext>
              </a:extLst>
            </p:spPr>
            <p:txBody>
              <a:bodyPr lIns="0" tIns="0" rIns="0" bIns="0" anchor="t"/>
              <a:lstStyle>
                <a:lvl1pPr algn="r" defTabSz="952500">
                  <a:lnSpc>
                    <a:spcPct val="130000"/>
                  </a:lnSpc>
                  <a:buClr>
                    <a:srgbClr val="E9F6FA"/>
                  </a:buClr>
                  <a:buFont typeface="Helvetica Neue UltraLight"/>
                  <a:defRPr sz="3000">
                    <a:solidFill>
                      <a:srgbClr val="323C40"/>
                    </a:solidFill>
                    <a:uFill>
                      <a:solidFill>
                        <a:srgbClr val="323C40"/>
                      </a:solidFill>
                    </a:uFill>
                    <a:latin typeface="Helvetica Neue"/>
                    <a:ea typeface="Helvetica Neue"/>
                    <a:cs typeface="Helvetica Neue"/>
                    <a:sym typeface="Helvetica Neue"/>
                  </a:defRPr>
                </a:lvl1pPr>
              </a:lstStyle>
              <a:p>
                <a:pPr lvl="0" algn="l">
                  <a:lnSpc>
                    <a:spcPct val="114000"/>
                  </a:lnSpc>
                  <a:spcAft>
                    <a:spcPts val="400"/>
                  </a:spcAft>
                  <a:defRPr sz="1800" b="0">
                    <a:solidFill>
                      <a:srgbClr val="53585F"/>
                    </a:solidFill>
                    <a:latin typeface="Roboto Light"/>
                    <a:ea typeface="Roboto Light"/>
                    <a:cs typeface="Roboto Light"/>
                    <a:sym typeface="Roboto Light"/>
                  </a:defRPr>
                </a:pPr>
                <a:r>
                  <a:rPr lang="en-US" sz="2000" b="1">
                    <a:solidFill>
                      <a:srgbClr val="000000">
                        <a:lumMod val="65000"/>
                        <a:lumOff val="35000"/>
                      </a:srgbClr>
                    </a:solidFill>
                    <a:latin typeface="Arial" panose="020B0604020202020204" pitchFamily="34" charset="0"/>
                    <a:ea typeface="Open Sans Extrabold" panose="020B0606030504020204" pitchFamily="34" charset="0"/>
                    <a:cs typeface="Arial" panose="020B0604020202020204" pitchFamily="34" charset="0"/>
                    <a:sym typeface="Roboto Light"/>
                  </a:rPr>
                  <a:t>Awareness &amp; Influence</a:t>
                </a:r>
              </a:p>
              <a:p>
                <a:pPr algn="l">
                  <a:lnSpc>
                    <a:spcPct val="113999"/>
                  </a:lnSpc>
                  <a:spcAft>
                    <a:spcPts val="1200"/>
                  </a:spcAft>
                  <a:defRPr sz="1800" b="0">
                    <a:solidFill>
                      <a:srgbClr val="53585F"/>
                    </a:solidFill>
                    <a:latin typeface="Roboto Light"/>
                    <a:ea typeface="Roboto Light"/>
                    <a:cs typeface="Roboto Light"/>
                    <a:sym typeface="Roboto Light"/>
                  </a:defRPr>
                </a:pPr>
                <a:r>
                  <a:rPr lang="en-US" sz="1400" b="1">
                    <a:solidFill>
                      <a:srgbClr val="595959"/>
                    </a:solidFill>
                    <a:latin typeface="+mn-lt"/>
                    <a:ea typeface="Open Sans Light"/>
                    <a:cs typeface="Arial"/>
                    <a:sym typeface="Roboto Light"/>
                  </a:rPr>
                  <a:t>World renowned for integrity practices</a:t>
                </a:r>
                <a:r>
                  <a:rPr kumimoji="0" lang="en-US" sz="1400" b="1" u="none" strike="noStrike" kern="0" cap="none" spc="0" normalizeH="0" baseline="0" noProof="0">
                    <a:ln>
                      <a:noFill/>
                    </a:ln>
                    <a:solidFill>
                      <a:srgbClr val="595959"/>
                    </a:solidFill>
                    <a:effectLst/>
                    <a:uLnTx/>
                    <a:uFill>
                      <a:solidFill>
                        <a:srgbClr val="323C40"/>
                      </a:solidFill>
                    </a:uFill>
                    <a:latin typeface="+mn-lt"/>
                    <a:ea typeface="Open Sans Light"/>
                    <a:cs typeface="Arial"/>
                    <a:sym typeface="Roboto Light"/>
                  </a:rPr>
                  <a:t>, </a:t>
                </a:r>
                <a:r>
                  <a:rPr lang="en-US" sz="1400" b="1">
                    <a:solidFill>
                      <a:srgbClr val="595959"/>
                    </a:solidFill>
                    <a:latin typeface="+mn-lt"/>
                    <a:ea typeface="Open Sans Light"/>
                    <a:cs typeface="Arial"/>
                    <a:sym typeface="Roboto Light"/>
                  </a:rPr>
                  <a:t>leadership</a:t>
                </a:r>
                <a:r>
                  <a:rPr kumimoji="0" lang="en-US" sz="1400" b="1" u="none" strike="noStrike" kern="0" cap="none" spc="0" normalizeH="0" baseline="0" noProof="0">
                    <a:ln>
                      <a:noFill/>
                    </a:ln>
                    <a:solidFill>
                      <a:srgbClr val="595959"/>
                    </a:solidFill>
                    <a:effectLst/>
                    <a:uLnTx/>
                    <a:uFill>
                      <a:solidFill>
                        <a:srgbClr val="323C40"/>
                      </a:solidFill>
                    </a:uFill>
                    <a:latin typeface="+mn-lt"/>
                    <a:ea typeface="Open Sans Light"/>
                    <a:cs typeface="Arial"/>
                    <a:sym typeface="Roboto Light"/>
                  </a:rPr>
                  <a:t>, and </a:t>
                </a:r>
                <a:r>
                  <a:rPr lang="en-US" sz="1400" b="1">
                    <a:solidFill>
                      <a:srgbClr val="595959"/>
                    </a:solidFill>
                    <a:latin typeface="+mn-lt"/>
                    <a:ea typeface="Open Sans Light"/>
                    <a:cs typeface="Arial"/>
                    <a:sym typeface="Roboto Light"/>
                  </a:rPr>
                  <a:t>support.</a:t>
                </a:r>
                <a:br>
                  <a:rPr lang="en-US" sz="1400" b="1">
                    <a:solidFill>
                      <a:srgbClr val="000000"/>
                    </a:solidFill>
                    <a:latin typeface="+mn-lt"/>
                    <a:ea typeface="Open Sans Light"/>
                    <a:cs typeface="Arial"/>
                    <a:sym typeface="Roboto Light"/>
                  </a:rPr>
                </a:br>
                <a:br>
                  <a:rPr lang="en-US" sz="1400" b="1">
                    <a:solidFill>
                      <a:srgbClr val="000000"/>
                    </a:solidFill>
                    <a:latin typeface="+mn-lt"/>
                    <a:ea typeface="Open Sans Light"/>
                    <a:cs typeface="Arial"/>
                    <a:sym typeface="Roboto Light"/>
                  </a:rPr>
                </a:br>
                <a:r>
                  <a:rPr lang="en-US" sz="1000">
                    <a:solidFill>
                      <a:srgbClr val="C00000"/>
                    </a:solidFill>
                    <a:latin typeface="+mn-lt"/>
                    <a:ea typeface="Open Sans Light"/>
                    <a:cs typeface="Arial"/>
                    <a:sym typeface="Roboto Light"/>
                  </a:rPr>
                  <a:t>Success looks like…Distinguished strategic partner in ethical decision-making and increase visibility and importance of integrity programs to the campus, nationally and globally</a:t>
                </a:r>
                <a:r>
                  <a:rPr lang="en-US" sz="1400">
                    <a:solidFill>
                      <a:srgbClr val="C00000"/>
                    </a:solidFill>
                    <a:latin typeface="+mn-lt"/>
                    <a:ea typeface="Open Sans Light"/>
                    <a:cs typeface="Arial"/>
                    <a:sym typeface="Roboto Light"/>
                  </a:rPr>
                  <a:t>.</a:t>
                </a:r>
                <a:endParaRPr lang="en-US">
                  <a:solidFill>
                    <a:srgbClr val="C00000"/>
                  </a:solidFill>
                  <a:latin typeface="+mn-lt"/>
                  <a:ea typeface="Open Sans Light"/>
                  <a:cs typeface="Arial"/>
                </a:endParaRPr>
              </a:p>
              <a:p>
                <a:pPr marL="0" marR="0" lvl="0" indent="0" algn="l" defTabSz="952500" rtl="0" eaLnBrk="1" fontAlgn="auto" latinLnBrk="0" hangingPunct="0">
                  <a:lnSpc>
                    <a:spcPct val="114000"/>
                  </a:lnSpc>
                  <a:spcBef>
                    <a:spcPts val="0"/>
                  </a:spcBef>
                  <a:spcAft>
                    <a:spcPts val="1200"/>
                  </a:spcAft>
                  <a:buClr>
                    <a:srgbClr val="E9F6FA"/>
                  </a:buClr>
                  <a:buSzTx/>
                  <a:buFont typeface="Helvetica Neue UltraLight"/>
                  <a:buNone/>
                  <a:tabLst/>
                  <a:defRPr sz="1800" b="0">
                    <a:solidFill>
                      <a:srgbClr val="53585F"/>
                    </a:solidFill>
                    <a:latin typeface="Roboto Light"/>
                    <a:ea typeface="Roboto Light"/>
                    <a:cs typeface="Roboto Light"/>
                    <a:sym typeface="Roboto Light"/>
                  </a:defRPr>
                </a:pPr>
                <a:endParaRPr kumimoji="0" lang="en-US" sz="1400" u="none" strike="noStrike" kern="0" cap="none" spc="0" normalizeH="0" baseline="0" noProof="0">
                  <a:ln>
                    <a:noFill/>
                  </a:ln>
                  <a:solidFill>
                    <a:srgbClr val="000000">
                      <a:lumMod val="65000"/>
                      <a:lumOff val="35000"/>
                    </a:srgbClr>
                  </a:solidFill>
                  <a:effectLst/>
                  <a:uLnTx/>
                  <a:uFill>
                    <a:solidFill>
                      <a:srgbClr val="323C40"/>
                    </a:solidFill>
                  </a:uFill>
                  <a:latin typeface="Arial" panose="020B0604020202020204" pitchFamily="34" charset="0"/>
                  <a:ea typeface="Open Sans Light" panose="020B0306030504020204" pitchFamily="34" charset="0"/>
                  <a:cs typeface="Arial" panose="020B0604020202020204" pitchFamily="34" charset="0"/>
                  <a:sym typeface="Roboto Light"/>
                </a:endParaRPr>
              </a:p>
              <a:p>
                <a:pPr marL="0" marR="0" lvl="0" indent="0" algn="l" defTabSz="952500" rtl="0" eaLnBrk="1" fontAlgn="auto" latinLnBrk="0" hangingPunct="0">
                  <a:lnSpc>
                    <a:spcPct val="114000"/>
                  </a:lnSpc>
                  <a:spcBef>
                    <a:spcPts val="0"/>
                  </a:spcBef>
                  <a:spcAft>
                    <a:spcPts val="1200"/>
                  </a:spcAft>
                  <a:buClr>
                    <a:srgbClr val="E9F6FA"/>
                  </a:buClr>
                  <a:buSzTx/>
                  <a:buFont typeface="Helvetica Neue UltraLight"/>
                  <a:buNone/>
                  <a:tabLst/>
                  <a:defRPr sz="1800" b="0">
                    <a:solidFill>
                      <a:srgbClr val="53585F"/>
                    </a:solidFill>
                    <a:latin typeface="Roboto Light"/>
                    <a:ea typeface="Roboto Light"/>
                    <a:cs typeface="Roboto Light"/>
                    <a:sym typeface="Roboto Light"/>
                  </a:defRPr>
                </a:pPr>
                <a:endParaRPr kumimoji="0" lang="en-US" sz="1100" u="none" strike="noStrike" kern="0" cap="none" spc="0" normalizeH="0" baseline="0" noProof="0">
                  <a:ln>
                    <a:noFill/>
                  </a:ln>
                  <a:solidFill>
                    <a:srgbClr val="000000">
                      <a:lumMod val="65000"/>
                      <a:lumOff val="35000"/>
                    </a:srgbClr>
                  </a:solidFill>
                  <a:effectLst/>
                  <a:uLnTx/>
                  <a:uFill>
                    <a:solidFill>
                      <a:srgbClr val="323C40"/>
                    </a:solidFill>
                  </a:uFill>
                  <a:latin typeface="Arial" panose="020B0604020202020204" pitchFamily="34" charset="0"/>
                  <a:ea typeface="Open Sans Light" panose="020B0306030504020204" pitchFamily="34" charset="0"/>
                  <a:cs typeface="Arial" panose="020B0604020202020204" pitchFamily="34" charset="0"/>
                  <a:sym typeface="Roboto Light"/>
                </a:endParaRPr>
              </a:p>
              <a:p>
                <a:pPr marL="0" marR="0" lvl="0" indent="0" algn="l" defTabSz="952500" rtl="0" eaLnBrk="1" fontAlgn="auto" latinLnBrk="0" hangingPunct="0">
                  <a:lnSpc>
                    <a:spcPct val="114000"/>
                  </a:lnSpc>
                  <a:spcBef>
                    <a:spcPts val="0"/>
                  </a:spcBef>
                  <a:spcAft>
                    <a:spcPts val="1200"/>
                  </a:spcAft>
                  <a:buClr>
                    <a:srgbClr val="E9F6FA"/>
                  </a:buClr>
                  <a:buSzTx/>
                  <a:buFont typeface="Helvetica Neue UltraLight"/>
                  <a:buNone/>
                  <a:tabLst/>
                  <a:defRPr sz="1800" b="0">
                    <a:solidFill>
                      <a:srgbClr val="53585F"/>
                    </a:solidFill>
                    <a:latin typeface="Roboto Light"/>
                    <a:ea typeface="Roboto Light"/>
                    <a:cs typeface="Roboto Light"/>
                    <a:sym typeface="Roboto Light"/>
                  </a:defRPr>
                </a:pPr>
                <a:endParaRPr kumimoji="0" lang="en-US" sz="1200" u="none" strike="noStrike" kern="0" cap="none" spc="0" normalizeH="0" baseline="0" noProof="0">
                  <a:ln>
                    <a:noFill/>
                  </a:ln>
                  <a:solidFill>
                    <a:srgbClr val="000000">
                      <a:lumMod val="65000"/>
                      <a:lumOff val="35000"/>
                    </a:srgbClr>
                  </a:solidFill>
                  <a:effectLst/>
                  <a:uLnTx/>
                  <a:uFill>
                    <a:solidFill>
                      <a:srgbClr val="323C40"/>
                    </a:solidFill>
                  </a:uFill>
                  <a:latin typeface="Arial" panose="020B0604020202020204" pitchFamily="34" charset="0"/>
                  <a:ea typeface="Open Sans" panose="020B0606030504020204" pitchFamily="34" charset="0"/>
                  <a:cs typeface="Arial" panose="020B0604020202020204" pitchFamily="34" charset="0"/>
                  <a:sym typeface="Roboto Light"/>
                </a:endParaRPr>
              </a:p>
            </p:txBody>
          </p:sp>
        </p:grpSp>
      </p:grpSp>
    </p:spTree>
    <p:extLst>
      <p:ext uri="{BB962C8B-B14F-4D97-AF65-F5344CB8AC3E}">
        <p14:creationId xmlns:p14="http://schemas.microsoft.com/office/powerpoint/2010/main" val="2025959825"/>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FB63B6-698D-E9F9-3826-01403B06B1B7}"/>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7548F653-13D4-765B-ECA4-9F0056E58C0A}"/>
              </a:ext>
            </a:extLst>
          </p:cNvPr>
          <p:cNvSpPr/>
          <p:nvPr/>
        </p:nvSpPr>
        <p:spPr>
          <a:xfrm>
            <a:off x="6602528" y="1875714"/>
            <a:ext cx="5589471" cy="4982286"/>
          </a:xfrm>
          <a:prstGeom prst="rect">
            <a:avLst/>
          </a:prstGeom>
          <a:gradFill flip="none" rotWithShape="1">
            <a:gsLst>
              <a:gs pos="45000">
                <a:srgbClr val="D0DEE6">
                  <a:alpha val="45000"/>
                </a:srgbClr>
              </a:gs>
              <a:gs pos="16000">
                <a:srgbClr val="F4F4EC">
                  <a:alpha val="32828"/>
                </a:srgbClr>
              </a:gs>
              <a:gs pos="100000">
                <a:srgbClr val="5DA3D6">
                  <a:alpha val="14000"/>
                </a:srgbClr>
              </a:gs>
              <a:gs pos="73000">
                <a:srgbClr val="EEEEF3">
                  <a:alpha val="78725"/>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5297F4B-82D5-57EA-225A-943E4643F6F6}"/>
              </a:ext>
            </a:extLst>
          </p:cNvPr>
          <p:cNvSpPr/>
          <p:nvPr/>
        </p:nvSpPr>
        <p:spPr>
          <a:xfrm>
            <a:off x="-3466" y="-46118"/>
            <a:ext cx="12195465" cy="1924926"/>
          </a:xfrm>
          <a:prstGeom prst="rect">
            <a:avLst/>
          </a:prstGeom>
          <a:solidFill>
            <a:srgbClr val="0077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hangingPunct="1"/>
            <a:endParaRPr lang="en-US" sz="1800" kern="1200">
              <a:solidFill>
                <a:srgbClr val="FFFFFF"/>
              </a:solidFill>
              <a:latin typeface="Arial" panose="020B0604020202020204" pitchFamily="34" charset="0"/>
            </a:endParaRPr>
          </a:p>
        </p:txBody>
      </p:sp>
      <p:sp>
        <p:nvSpPr>
          <p:cNvPr id="54" name="TextBox 53">
            <a:extLst>
              <a:ext uri="{FF2B5EF4-FFF2-40B4-BE49-F238E27FC236}">
                <a16:creationId xmlns:a16="http://schemas.microsoft.com/office/drawing/2014/main" id="{0097ED99-AF05-5012-4874-C7429732C39A}"/>
              </a:ext>
            </a:extLst>
          </p:cNvPr>
          <p:cNvSpPr txBox="1"/>
          <p:nvPr/>
        </p:nvSpPr>
        <p:spPr>
          <a:xfrm>
            <a:off x="1133220" y="1502113"/>
            <a:ext cx="911101" cy="2246769"/>
          </a:xfrm>
          <a:prstGeom prst="rect">
            <a:avLst/>
          </a:prstGeom>
          <a:noFill/>
        </p:spPr>
        <p:txBody>
          <a:bodyPr wrap="square" rtlCol="0">
            <a:spAutoFit/>
          </a:bodyPr>
          <a:lstStyle/>
          <a:p>
            <a:pPr algn="ctr"/>
            <a:r>
              <a:rPr lang="en-US" sz="14000" spc="2000">
                <a:solidFill>
                  <a:schemeClr val="bg1"/>
                </a:solidFill>
                <a:latin typeface="Arial Black" panose="020B0604020202020204" pitchFamily="34" charset="0"/>
                <a:ea typeface="Lato" panose="020F0502020204030203" pitchFamily="34" charset="0"/>
                <a:cs typeface="Arial" panose="020B0604020202020204" pitchFamily="34" charset="0"/>
              </a:rPr>
              <a:t>1</a:t>
            </a:r>
          </a:p>
        </p:txBody>
      </p:sp>
      <p:sp>
        <p:nvSpPr>
          <p:cNvPr id="165" name="TextBox 164">
            <a:extLst>
              <a:ext uri="{FF2B5EF4-FFF2-40B4-BE49-F238E27FC236}">
                <a16:creationId xmlns:a16="http://schemas.microsoft.com/office/drawing/2014/main" id="{96AEE0D7-2E05-F52C-BDDA-836171276CD0}"/>
              </a:ext>
            </a:extLst>
          </p:cNvPr>
          <p:cNvSpPr txBox="1"/>
          <p:nvPr/>
        </p:nvSpPr>
        <p:spPr>
          <a:xfrm>
            <a:off x="4834910" y="1502113"/>
            <a:ext cx="911101" cy="2246769"/>
          </a:xfrm>
          <a:prstGeom prst="rect">
            <a:avLst/>
          </a:prstGeom>
          <a:noFill/>
        </p:spPr>
        <p:txBody>
          <a:bodyPr wrap="square" rtlCol="0">
            <a:spAutoFit/>
          </a:bodyPr>
          <a:lstStyle/>
          <a:p>
            <a:pPr algn="ctr"/>
            <a:r>
              <a:rPr lang="en-US" sz="14000" spc="2000">
                <a:solidFill>
                  <a:schemeClr val="bg1"/>
                </a:solidFill>
                <a:latin typeface="Arial Black" panose="020B0604020202020204" pitchFamily="34" charset="0"/>
                <a:ea typeface="Lato" panose="020F0502020204030203" pitchFamily="34" charset="0"/>
                <a:cs typeface="Arial" panose="020B0604020202020204" pitchFamily="34" charset="0"/>
              </a:rPr>
              <a:t>2</a:t>
            </a:r>
          </a:p>
        </p:txBody>
      </p:sp>
      <p:sp>
        <p:nvSpPr>
          <p:cNvPr id="91" name="Shape">
            <a:extLst>
              <a:ext uri="{FF2B5EF4-FFF2-40B4-BE49-F238E27FC236}">
                <a16:creationId xmlns:a16="http://schemas.microsoft.com/office/drawing/2014/main" id="{0D5ED384-AE82-0FAE-D091-CC5741A17E50}"/>
              </a:ext>
            </a:extLst>
          </p:cNvPr>
          <p:cNvSpPr/>
          <p:nvPr/>
        </p:nvSpPr>
        <p:spPr>
          <a:xfrm>
            <a:off x="8571315" y="2764252"/>
            <a:ext cx="145471" cy="99185"/>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bg1"/>
          </a:solidFill>
          <a:ln w="19050">
            <a:noFill/>
            <a:miter lim="400000"/>
          </a:ln>
        </p:spPr>
        <p:txBody>
          <a:bodyPr lIns="19051" tIns="19051" rIns="19051" bIns="19051" anchor="ctr"/>
          <a:lstStyle/>
          <a:p>
            <a:pPr marL="0" marR="0" lvl="0" indent="0" algn="ctr" defTabSz="228594" rtl="0" eaLnBrk="1" fontAlgn="auto" latinLnBrk="0" hangingPunct="0">
              <a:lnSpc>
                <a:spcPct val="100000"/>
              </a:lnSpc>
              <a:spcBef>
                <a:spcPts val="0"/>
              </a:spcBef>
              <a:spcAft>
                <a:spcPts val="0"/>
              </a:spcAft>
              <a:buClrTx/>
              <a:buSzTx/>
              <a:buFontTx/>
              <a:buNone/>
              <a:tabLst/>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051"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cs typeface="Arial" panose="020B0604020202020204" pitchFamily="34" charset="0"/>
              <a:sym typeface="Gill Sans"/>
            </a:endParaRPr>
          </a:p>
        </p:txBody>
      </p:sp>
      <p:sp>
        <p:nvSpPr>
          <p:cNvPr id="99" name="Shape">
            <a:extLst>
              <a:ext uri="{FF2B5EF4-FFF2-40B4-BE49-F238E27FC236}">
                <a16:creationId xmlns:a16="http://schemas.microsoft.com/office/drawing/2014/main" id="{B3AED4A0-9957-8156-AF17-F0B33FD5535E}"/>
              </a:ext>
            </a:extLst>
          </p:cNvPr>
          <p:cNvSpPr/>
          <p:nvPr/>
        </p:nvSpPr>
        <p:spPr>
          <a:xfrm>
            <a:off x="4706652" y="2764252"/>
            <a:ext cx="145471" cy="99185"/>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bg1"/>
          </a:solidFill>
          <a:ln w="19050">
            <a:noFill/>
            <a:miter lim="400000"/>
          </a:ln>
        </p:spPr>
        <p:txBody>
          <a:bodyPr lIns="19051" tIns="19051" rIns="19051" bIns="19051" anchor="ctr"/>
          <a:lstStyle/>
          <a:p>
            <a:pPr marL="0" marR="0" lvl="0" indent="0" algn="ctr" defTabSz="228594" rtl="0" eaLnBrk="1" fontAlgn="auto" latinLnBrk="0" hangingPunct="0">
              <a:lnSpc>
                <a:spcPct val="100000"/>
              </a:lnSpc>
              <a:spcBef>
                <a:spcPts val="0"/>
              </a:spcBef>
              <a:spcAft>
                <a:spcPts val="0"/>
              </a:spcAft>
              <a:buClrTx/>
              <a:buSzTx/>
              <a:buFontTx/>
              <a:buNone/>
              <a:tabLst/>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051"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cs typeface="Arial" panose="020B0604020202020204" pitchFamily="34" charset="0"/>
              <a:sym typeface="Gill Sans"/>
            </a:endParaRPr>
          </a:p>
        </p:txBody>
      </p:sp>
      <p:sp>
        <p:nvSpPr>
          <p:cNvPr id="107" name="Shape">
            <a:extLst>
              <a:ext uri="{FF2B5EF4-FFF2-40B4-BE49-F238E27FC236}">
                <a16:creationId xmlns:a16="http://schemas.microsoft.com/office/drawing/2014/main" id="{B6188EF0-2A68-EA82-7663-BB41336529E1}"/>
              </a:ext>
            </a:extLst>
          </p:cNvPr>
          <p:cNvSpPr/>
          <p:nvPr/>
        </p:nvSpPr>
        <p:spPr>
          <a:xfrm>
            <a:off x="841988" y="2764252"/>
            <a:ext cx="145471" cy="99185"/>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bg1"/>
          </a:solidFill>
          <a:ln w="19050">
            <a:noFill/>
            <a:miter lim="400000"/>
          </a:ln>
        </p:spPr>
        <p:txBody>
          <a:bodyPr lIns="19051" tIns="19051" rIns="19051" bIns="19051" anchor="ctr"/>
          <a:lstStyle/>
          <a:p>
            <a:pPr marL="0" marR="0" lvl="0" indent="0" algn="ctr" defTabSz="228594" rtl="0" eaLnBrk="1" fontAlgn="auto" latinLnBrk="0" hangingPunct="0">
              <a:lnSpc>
                <a:spcPct val="100000"/>
              </a:lnSpc>
              <a:spcBef>
                <a:spcPts val="0"/>
              </a:spcBef>
              <a:spcAft>
                <a:spcPts val="0"/>
              </a:spcAft>
              <a:buClrTx/>
              <a:buSzTx/>
              <a:buFontTx/>
              <a:buNone/>
              <a:tabLst/>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051"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cs typeface="Arial" panose="020B0604020202020204" pitchFamily="34" charset="0"/>
              <a:sym typeface="Gill Sans"/>
            </a:endParaRPr>
          </a:p>
        </p:txBody>
      </p:sp>
      <p:sp>
        <p:nvSpPr>
          <p:cNvPr id="115" name="Shape">
            <a:extLst>
              <a:ext uri="{FF2B5EF4-FFF2-40B4-BE49-F238E27FC236}">
                <a16:creationId xmlns:a16="http://schemas.microsoft.com/office/drawing/2014/main" id="{C407BFF9-CB06-522A-2A18-C054261E6BE4}"/>
              </a:ext>
            </a:extLst>
          </p:cNvPr>
          <p:cNvSpPr/>
          <p:nvPr/>
        </p:nvSpPr>
        <p:spPr>
          <a:xfrm>
            <a:off x="825621" y="6700943"/>
            <a:ext cx="145471" cy="99185"/>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bg1"/>
          </a:solidFill>
          <a:ln w="19050">
            <a:noFill/>
            <a:miter lim="400000"/>
          </a:ln>
        </p:spPr>
        <p:txBody>
          <a:bodyPr lIns="19051" tIns="19051" rIns="19051" bIns="19051" anchor="ctr"/>
          <a:lstStyle/>
          <a:p>
            <a:pPr marL="0" marR="0" lvl="0" indent="0" algn="ctr" defTabSz="228594" rtl="0" eaLnBrk="1" fontAlgn="auto" latinLnBrk="0" hangingPunct="0">
              <a:lnSpc>
                <a:spcPct val="100000"/>
              </a:lnSpc>
              <a:spcBef>
                <a:spcPts val="0"/>
              </a:spcBef>
              <a:spcAft>
                <a:spcPts val="0"/>
              </a:spcAft>
              <a:buClrTx/>
              <a:buSzTx/>
              <a:buFontTx/>
              <a:buNone/>
              <a:tabLst/>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051"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cs typeface="Arial" panose="020B0604020202020204" pitchFamily="34" charset="0"/>
              <a:sym typeface="Gill Sans"/>
            </a:endParaRPr>
          </a:p>
        </p:txBody>
      </p:sp>
      <p:sp>
        <p:nvSpPr>
          <p:cNvPr id="116" name="Shape">
            <a:extLst>
              <a:ext uri="{FF2B5EF4-FFF2-40B4-BE49-F238E27FC236}">
                <a16:creationId xmlns:a16="http://schemas.microsoft.com/office/drawing/2014/main" id="{9F9E1783-E077-B44A-82D2-51255203570E}"/>
              </a:ext>
            </a:extLst>
          </p:cNvPr>
          <p:cNvSpPr/>
          <p:nvPr/>
        </p:nvSpPr>
        <p:spPr>
          <a:xfrm>
            <a:off x="825621" y="7848795"/>
            <a:ext cx="145471" cy="99185"/>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bg1"/>
          </a:solidFill>
          <a:ln w="19050">
            <a:noFill/>
            <a:miter lim="400000"/>
          </a:ln>
        </p:spPr>
        <p:txBody>
          <a:bodyPr lIns="19051" tIns="19051" rIns="19051" bIns="19051" anchor="ctr"/>
          <a:lstStyle/>
          <a:p>
            <a:pPr marL="0" marR="0" lvl="0" indent="0" algn="ctr" defTabSz="228594" rtl="0" eaLnBrk="1" fontAlgn="auto" latinLnBrk="0" hangingPunct="0">
              <a:lnSpc>
                <a:spcPct val="100000"/>
              </a:lnSpc>
              <a:spcBef>
                <a:spcPts val="0"/>
              </a:spcBef>
              <a:spcAft>
                <a:spcPts val="0"/>
              </a:spcAft>
              <a:buClrTx/>
              <a:buSzTx/>
              <a:buFontTx/>
              <a:buNone/>
              <a:tabLst/>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051"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cs typeface="Arial" panose="020B0604020202020204" pitchFamily="34" charset="0"/>
              <a:sym typeface="Gill Sans"/>
            </a:endParaRPr>
          </a:p>
        </p:txBody>
      </p:sp>
      <p:sp>
        <p:nvSpPr>
          <p:cNvPr id="117" name="Shape">
            <a:extLst>
              <a:ext uri="{FF2B5EF4-FFF2-40B4-BE49-F238E27FC236}">
                <a16:creationId xmlns:a16="http://schemas.microsoft.com/office/drawing/2014/main" id="{BE43C325-11EF-49E9-79FA-3845B983C9F4}"/>
              </a:ext>
            </a:extLst>
          </p:cNvPr>
          <p:cNvSpPr/>
          <p:nvPr/>
        </p:nvSpPr>
        <p:spPr>
          <a:xfrm>
            <a:off x="825621" y="8723500"/>
            <a:ext cx="145471" cy="99185"/>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bg1"/>
          </a:solidFill>
          <a:ln w="19050">
            <a:noFill/>
            <a:miter lim="400000"/>
          </a:ln>
        </p:spPr>
        <p:txBody>
          <a:bodyPr lIns="19051" tIns="19051" rIns="19051" bIns="19051" anchor="ctr"/>
          <a:lstStyle/>
          <a:p>
            <a:pPr marL="0" marR="0" lvl="0" indent="0" algn="ctr" defTabSz="228594" rtl="0" eaLnBrk="1" fontAlgn="auto" latinLnBrk="0" hangingPunct="0">
              <a:lnSpc>
                <a:spcPct val="100000"/>
              </a:lnSpc>
              <a:spcBef>
                <a:spcPts val="0"/>
              </a:spcBef>
              <a:spcAft>
                <a:spcPts val="0"/>
              </a:spcAft>
              <a:buClrTx/>
              <a:buSzTx/>
              <a:buFontTx/>
              <a:buNone/>
              <a:tabLst/>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051"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cs typeface="Arial" panose="020B0604020202020204" pitchFamily="34" charset="0"/>
              <a:sym typeface="Gill Sans"/>
            </a:endParaRPr>
          </a:p>
        </p:txBody>
      </p:sp>
      <p:sp>
        <p:nvSpPr>
          <p:cNvPr id="2" name="Title 18">
            <a:extLst>
              <a:ext uri="{FF2B5EF4-FFF2-40B4-BE49-F238E27FC236}">
                <a16:creationId xmlns:a16="http://schemas.microsoft.com/office/drawing/2014/main" id="{66D83144-6997-B04D-3C21-61737ACF2CC7}"/>
              </a:ext>
            </a:extLst>
          </p:cNvPr>
          <p:cNvSpPr txBox="1">
            <a:spLocks/>
          </p:cNvSpPr>
          <p:nvPr/>
        </p:nvSpPr>
        <p:spPr>
          <a:xfrm>
            <a:off x="7139749" y="-1694721"/>
            <a:ext cx="5276331" cy="131052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2800" kern="1200">
                <a:solidFill>
                  <a:schemeClr val="tx1"/>
                </a:solidFill>
                <a:latin typeface="Raleway Black" panose="020B0A03030101060003" pitchFamily="34" charset="0"/>
                <a:ea typeface="+mj-ea"/>
                <a:cs typeface="+mj-cs"/>
              </a:defRPr>
            </a:lvl1pPr>
          </a:lstStyle>
          <a:p>
            <a:pPr algn="l">
              <a:spcAft>
                <a:spcPts val="1200"/>
              </a:spcAft>
            </a:pPr>
            <a:endParaRPr lang="en-US" sz="1800" kern="1200">
              <a:solidFill>
                <a:srgbClr val="FFFFFF"/>
              </a:solidFill>
              <a:latin typeface="Barlow Semi Condensed" pitchFamily="2" charset="77"/>
              <a:ea typeface="Lato" panose="020F0502020204030203" pitchFamily="34" charset="0"/>
              <a:cs typeface="Arial" panose="020B0604020202020204" pitchFamily="34" charset="0"/>
            </a:endParaRPr>
          </a:p>
        </p:txBody>
      </p:sp>
      <p:sp>
        <p:nvSpPr>
          <p:cNvPr id="9" name="TextBox 8">
            <a:extLst>
              <a:ext uri="{FF2B5EF4-FFF2-40B4-BE49-F238E27FC236}">
                <a16:creationId xmlns:a16="http://schemas.microsoft.com/office/drawing/2014/main" id="{C4C304D4-8CFC-6B3D-78BA-2B7D30D685E3}"/>
              </a:ext>
            </a:extLst>
          </p:cNvPr>
          <p:cNvSpPr txBox="1"/>
          <p:nvPr/>
        </p:nvSpPr>
        <p:spPr>
          <a:xfrm>
            <a:off x="509632" y="2151433"/>
            <a:ext cx="5760540" cy="4505529"/>
          </a:xfrm>
          <a:prstGeom prst="rect">
            <a:avLst/>
          </a:prstGeom>
          <a:noFill/>
        </p:spPr>
        <p:txBody>
          <a:bodyPr wrap="square" lIns="91440" tIns="45720" rIns="91440" bIns="45720" rtlCol="0" anchor="t">
            <a:spAutoFit/>
          </a:bodyPr>
          <a:lstStyle/>
          <a:p>
            <a:pPr algn="l" defTabSz="914400" hangingPunct="1">
              <a:spcAft>
                <a:spcPts val="800"/>
              </a:spcAft>
            </a:pPr>
            <a:r>
              <a:rPr lang="en-US" sz="1800" b="1" kern="1200" dirty="0">
                <a:solidFill>
                  <a:srgbClr val="00778B"/>
                </a:solidFill>
                <a:latin typeface="Arial Regular"/>
                <a:ea typeface="Lato"/>
                <a:cs typeface="Arial Black" panose="020B0604020202020204" pitchFamily="34" charset="0"/>
              </a:rPr>
              <a:t>OIIA Objectives </a:t>
            </a:r>
            <a:r>
              <a:rPr lang="en-US" sz="1050" b="1" kern="1200" dirty="0">
                <a:solidFill>
                  <a:srgbClr val="00778B"/>
                </a:solidFill>
                <a:latin typeface="Arial Regular"/>
                <a:ea typeface="Lato"/>
                <a:cs typeface="Arial Black" panose="020B0604020202020204" pitchFamily="34" charset="0"/>
              </a:rPr>
              <a:t>(We will achieve…)</a:t>
            </a:r>
          </a:p>
          <a:p>
            <a:pPr marL="228600" indent="-228600" algn="l" defTabSz="914400">
              <a:lnSpc>
                <a:spcPts val="1700"/>
              </a:lnSpc>
              <a:buAutoNum type="arabicPeriod"/>
            </a:pPr>
            <a:r>
              <a:rPr lang="en-US" sz="1400" b="1" kern="1200" dirty="0">
                <a:solidFill>
                  <a:srgbClr val="595959"/>
                </a:solidFill>
                <a:latin typeface="+mn-lt"/>
                <a:ea typeface="Lato"/>
                <a:cs typeface="Arial"/>
              </a:rPr>
              <a:t>Integrity Framework: </a:t>
            </a:r>
            <a:r>
              <a:rPr lang="en-US" sz="1400" kern="1200" dirty="0">
                <a:solidFill>
                  <a:srgbClr val="595959"/>
                </a:solidFill>
                <a:latin typeface="+mn-lt"/>
                <a:ea typeface="Lato"/>
                <a:cs typeface="Arial"/>
              </a:rPr>
              <a:t>Everyone is utilizing the integrity framework. </a:t>
            </a:r>
            <a:br>
              <a:rPr lang="en-US" sz="1400" kern="1200" dirty="0">
                <a:latin typeface="+mn-lt"/>
                <a:ea typeface="Lato"/>
                <a:cs typeface="Arial"/>
              </a:rPr>
            </a:br>
            <a:endParaRPr lang="en-US" sz="1400" kern="1200" dirty="0">
              <a:latin typeface="+mn-lt"/>
              <a:ea typeface="Lato"/>
              <a:cs typeface="Arial" panose="020B0604020202020204" pitchFamily="34" charset="0"/>
            </a:endParaRPr>
          </a:p>
          <a:p>
            <a:pPr marL="228600" indent="-228600" algn="l" defTabSz="914400">
              <a:lnSpc>
                <a:spcPts val="1700"/>
              </a:lnSpc>
              <a:buAutoNum type="arabicPeriod"/>
            </a:pPr>
            <a:r>
              <a:rPr lang="en-US" sz="1400" b="1" kern="1200" dirty="0">
                <a:solidFill>
                  <a:srgbClr val="595959"/>
                </a:solidFill>
                <a:latin typeface="+mn-lt"/>
                <a:ea typeface="Lato"/>
                <a:cs typeface="Arial"/>
              </a:rPr>
              <a:t>Engagement: </a:t>
            </a:r>
            <a:r>
              <a:rPr lang="en-US" sz="1400" kern="1200" dirty="0">
                <a:solidFill>
                  <a:srgbClr val="595959"/>
                </a:solidFill>
                <a:latin typeface="+mn-lt"/>
                <a:ea typeface="Lato"/>
                <a:cs typeface="Arial"/>
              </a:rPr>
              <a:t>All customer segments are highly engaged. </a:t>
            </a:r>
            <a:br>
              <a:rPr lang="en-US" sz="1400" kern="1200" dirty="0">
                <a:latin typeface="+mn-lt"/>
                <a:ea typeface="Lato"/>
                <a:cs typeface="Arial"/>
              </a:rPr>
            </a:br>
            <a:endParaRPr lang="en-US" sz="1400" kern="1200" dirty="0">
              <a:latin typeface="+mn-lt"/>
              <a:ea typeface="Lato"/>
              <a:cs typeface="Arial" panose="020B0604020202020204" pitchFamily="34" charset="0"/>
            </a:endParaRPr>
          </a:p>
          <a:p>
            <a:pPr marL="228600" indent="-228600" algn="l" defTabSz="914400">
              <a:lnSpc>
                <a:spcPts val="1700"/>
              </a:lnSpc>
              <a:buAutoNum type="arabicPeriod"/>
            </a:pPr>
            <a:r>
              <a:rPr lang="en-US" sz="1400" b="1" kern="1200" dirty="0">
                <a:solidFill>
                  <a:srgbClr val="595959"/>
                </a:solidFill>
                <a:latin typeface="+mn-lt"/>
                <a:ea typeface="Lato"/>
                <a:cs typeface="Arial"/>
              </a:rPr>
              <a:t>Risk Management: </a:t>
            </a:r>
            <a:r>
              <a:rPr lang="en-US" sz="1400" kern="1200" dirty="0">
                <a:solidFill>
                  <a:srgbClr val="595959"/>
                </a:solidFill>
                <a:latin typeface="+mn-lt"/>
                <a:ea typeface="Lato"/>
                <a:cs typeface="Arial"/>
              </a:rPr>
              <a:t>Compliance risk management processes are protecting all stakeholders. </a:t>
            </a:r>
          </a:p>
          <a:p>
            <a:pPr algn="l" defTabSz="914400">
              <a:lnSpc>
                <a:spcPts val="1700"/>
              </a:lnSpc>
            </a:pPr>
            <a:endParaRPr lang="en-US" sz="1400" kern="1200" dirty="0">
              <a:solidFill>
                <a:srgbClr val="595959"/>
              </a:solidFill>
              <a:highlight>
                <a:srgbClr val="FFFF00"/>
              </a:highlight>
              <a:latin typeface="+mn-lt"/>
              <a:ea typeface="Lato"/>
              <a:cs typeface="Arial"/>
            </a:endParaRPr>
          </a:p>
          <a:p>
            <a:pPr algn="l" defTabSz="914400">
              <a:lnSpc>
                <a:spcPts val="1700"/>
              </a:lnSpc>
            </a:pPr>
            <a:r>
              <a:rPr lang="en-US" sz="1400" b="1" kern="1200" dirty="0">
                <a:solidFill>
                  <a:srgbClr val="595959"/>
                </a:solidFill>
                <a:latin typeface="+mn-lt"/>
                <a:ea typeface="Lato"/>
                <a:cs typeface="Arial"/>
              </a:rPr>
              <a:t>4. Ethical Leadership: </a:t>
            </a:r>
            <a:r>
              <a:rPr lang="en-US" sz="1400" kern="1200" dirty="0">
                <a:solidFill>
                  <a:srgbClr val="595959"/>
                </a:solidFill>
                <a:latin typeface="+mn-lt"/>
                <a:ea typeface="Lato"/>
                <a:cs typeface="Arial"/>
              </a:rPr>
              <a:t>Establish an Institute of Ethical Wellness.</a:t>
            </a:r>
          </a:p>
          <a:p>
            <a:pPr algn="l" defTabSz="914400">
              <a:lnSpc>
                <a:spcPts val="1700"/>
              </a:lnSpc>
            </a:pPr>
            <a:endParaRPr lang="en-US" sz="1400" kern="1200" dirty="0">
              <a:solidFill>
                <a:srgbClr val="595959"/>
              </a:solidFill>
              <a:latin typeface="+mn-lt"/>
              <a:ea typeface="Lato"/>
              <a:cs typeface="Arial"/>
            </a:endParaRPr>
          </a:p>
          <a:p>
            <a:pPr algn="l" defTabSz="914400" hangingPunct="1">
              <a:spcAft>
                <a:spcPts val="800"/>
              </a:spcAft>
            </a:pPr>
            <a:r>
              <a:rPr lang="en-US" sz="1800" b="1" kern="1200" dirty="0">
                <a:solidFill>
                  <a:srgbClr val="00778B"/>
                </a:solidFill>
                <a:latin typeface="Arial Regular"/>
                <a:ea typeface="Lato"/>
                <a:cs typeface="Arial Black" panose="020B0604020202020204" pitchFamily="34" charset="0"/>
              </a:rPr>
              <a:t>Looking Ahead </a:t>
            </a:r>
            <a:r>
              <a:rPr lang="en-US" sz="1050" b="1" kern="1200" dirty="0">
                <a:solidFill>
                  <a:srgbClr val="00778B"/>
                </a:solidFill>
                <a:latin typeface="Arial Regular"/>
                <a:ea typeface="Lato"/>
                <a:cs typeface="Arial Black" panose="020B0604020202020204" pitchFamily="34" charset="0"/>
              </a:rPr>
              <a:t>(We will know we’re there when…)</a:t>
            </a:r>
          </a:p>
          <a:p>
            <a:pPr marL="285750" indent="-285750" algn="l" defTabSz="914400" hangingPunct="1">
              <a:spcAft>
                <a:spcPts val="800"/>
              </a:spcAft>
              <a:buFont typeface="Arial" panose="020B0604020202020204" pitchFamily="34" charset="0"/>
              <a:buChar char="•"/>
            </a:pPr>
            <a:r>
              <a:rPr lang="en-US" sz="1400" dirty="0">
                <a:solidFill>
                  <a:srgbClr val="595959"/>
                </a:solidFill>
                <a:latin typeface="+mn-lt"/>
                <a:ea typeface="Open Sans Light"/>
                <a:cs typeface="Arial"/>
                <a:sym typeface="Roboto Light"/>
              </a:rPr>
              <a:t>We have fully integrated the integrity framework into all of our work.</a:t>
            </a:r>
            <a:endParaRPr lang="en-US" sz="1400" dirty="0">
              <a:solidFill>
                <a:srgbClr val="595959"/>
              </a:solidFill>
              <a:latin typeface="+mn-lt"/>
              <a:ea typeface="Open Sans Light"/>
              <a:cs typeface="Arial"/>
            </a:endParaRPr>
          </a:p>
          <a:p>
            <a:pPr marL="285750" indent="-285750" algn="l" defTabSz="914400" hangingPunct="1">
              <a:spcAft>
                <a:spcPts val="800"/>
              </a:spcAft>
              <a:buFont typeface="Arial" panose="020B0604020202020204" pitchFamily="34" charset="0"/>
              <a:buChar char="•"/>
            </a:pPr>
            <a:r>
              <a:rPr lang="en-US" sz="1400" dirty="0">
                <a:solidFill>
                  <a:srgbClr val="595959"/>
                </a:solidFill>
                <a:latin typeface="+mn-lt"/>
                <a:ea typeface="Open Sans Light"/>
                <a:cs typeface="Arial"/>
                <a:sym typeface="Roboto Light"/>
              </a:rPr>
              <a:t>We have provided stability in the institutional culture </a:t>
            </a:r>
            <a:r>
              <a:rPr kumimoji="0" lang="en-US" sz="1400" u="none" strike="noStrike" kern="0" cap="none" spc="0" normalizeH="0" baseline="0" noProof="0" dirty="0">
                <a:ln>
                  <a:noFill/>
                </a:ln>
                <a:solidFill>
                  <a:srgbClr val="595959"/>
                </a:solidFill>
                <a:effectLst/>
                <a:uLnTx/>
                <a:uFill>
                  <a:solidFill>
                    <a:srgbClr val="323C40"/>
                  </a:solidFill>
                </a:uFill>
                <a:latin typeface="+mn-lt"/>
                <a:ea typeface="Open Sans Light"/>
                <a:cs typeface="Arial"/>
                <a:sym typeface="Roboto Light"/>
              </a:rPr>
              <a:t>and </a:t>
            </a:r>
            <a:r>
              <a:rPr lang="en-US" sz="1400" dirty="0">
                <a:solidFill>
                  <a:srgbClr val="595959"/>
                </a:solidFill>
                <a:latin typeface="+mn-lt"/>
                <a:ea typeface="Open Sans Light"/>
                <a:cs typeface="Arial"/>
                <a:sym typeface="Roboto Light"/>
              </a:rPr>
              <a:t>environment.</a:t>
            </a:r>
            <a:endParaRPr lang="en-US" sz="1400" kern="1200" dirty="0">
              <a:solidFill>
                <a:srgbClr val="2B2C28"/>
              </a:solidFill>
              <a:latin typeface="+mn-lt"/>
              <a:ea typeface="Open Sans Light"/>
              <a:cs typeface="Arial" panose="020B0604020202020204" pitchFamily="34" charset="0"/>
              <a:sym typeface="Roboto Light"/>
            </a:endParaRPr>
          </a:p>
          <a:p>
            <a:pPr marL="285750" indent="-285750" algn="l" defTabSz="914400" hangingPunct="1">
              <a:spcAft>
                <a:spcPts val="800"/>
              </a:spcAft>
              <a:buFont typeface="Arial" panose="020B0604020202020204" pitchFamily="34" charset="0"/>
              <a:buChar char="•"/>
            </a:pPr>
            <a:r>
              <a:rPr lang="en-US" sz="1400" kern="1200" dirty="0">
                <a:solidFill>
                  <a:srgbClr val="595959"/>
                </a:solidFill>
                <a:latin typeface="+mn-lt"/>
                <a:ea typeface="Open Sans Light"/>
                <a:cs typeface="Arial"/>
                <a:sym typeface="Roboto Light"/>
              </a:rPr>
              <a:t>We have de minimis investigations (risk mitigation).</a:t>
            </a:r>
            <a:endParaRPr lang="en-US" sz="1400" kern="1200" dirty="0">
              <a:solidFill>
                <a:srgbClr val="595959"/>
              </a:solidFill>
              <a:latin typeface="+mn-lt"/>
              <a:ea typeface="Open Sans Light"/>
              <a:cs typeface="Arial"/>
            </a:endParaRPr>
          </a:p>
          <a:p>
            <a:pPr marL="285750" indent="-285750" algn="l" defTabSz="914400">
              <a:spcAft>
                <a:spcPts val="800"/>
              </a:spcAft>
              <a:buFont typeface="Arial" panose="020B0604020202020204" pitchFamily="34" charset="0"/>
              <a:buChar char="•"/>
            </a:pPr>
            <a:r>
              <a:rPr lang="en-US" sz="1400" kern="1200" dirty="0">
                <a:solidFill>
                  <a:srgbClr val="595959"/>
                </a:solidFill>
                <a:latin typeface="+mn-lt"/>
                <a:ea typeface="Open Sans Light"/>
                <a:cs typeface="Arial"/>
              </a:rPr>
              <a:t>Ethical Wellness as a part of Whole Health.</a:t>
            </a:r>
          </a:p>
          <a:p>
            <a:pPr marL="228600" indent="-228600" algn="l" defTabSz="914400">
              <a:lnSpc>
                <a:spcPts val="1700"/>
              </a:lnSpc>
              <a:buAutoNum type="arabicPeriod"/>
            </a:pPr>
            <a:endParaRPr lang="en-US" sz="1400" dirty="0">
              <a:latin typeface="+mn-lt"/>
              <a:ea typeface="Lato"/>
            </a:endParaRPr>
          </a:p>
        </p:txBody>
      </p:sp>
      <p:graphicFrame>
        <p:nvGraphicFramePr>
          <p:cNvPr id="14" name="Table 13">
            <a:extLst>
              <a:ext uri="{FF2B5EF4-FFF2-40B4-BE49-F238E27FC236}">
                <a16:creationId xmlns:a16="http://schemas.microsoft.com/office/drawing/2014/main" id="{5EBF91EB-D681-A43B-BB00-35A57A5203C1}"/>
              </a:ext>
            </a:extLst>
          </p:cNvPr>
          <p:cNvGraphicFramePr>
            <a:graphicFrameLocks noGrp="1"/>
          </p:cNvGraphicFramePr>
          <p:nvPr>
            <p:extLst>
              <p:ext uri="{D42A27DB-BD31-4B8C-83A1-F6EECF244321}">
                <p14:modId xmlns:p14="http://schemas.microsoft.com/office/powerpoint/2010/main" val="2893195295"/>
              </p:ext>
            </p:extLst>
          </p:nvPr>
        </p:nvGraphicFramePr>
        <p:xfrm>
          <a:off x="176732" y="235898"/>
          <a:ext cx="11074459" cy="1524000"/>
        </p:xfrm>
        <a:graphic>
          <a:graphicData uri="http://schemas.openxmlformats.org/drawingml/2006/table">
            <a:tbl>
              <a:tblPr firstRow="1" bandRow="1">
                <a:tableStyleId>{5940675A-B579-460E-94D1-54222C63F5DA}</a:tableStyleId>
              </a:tblPr>
              <a:tblGrid>
                <a:gridCol w="1553416">
                  <a:extLst>
                    <a:ext uri="{9D8B030D-6E8A-4147-A177-3AD203B41FA5}">
                      <a16:colId xmlns:a16="http://schemas.microsoft.com/office/drawing/2014/main" val="1027571994"/>
                    </a:ext>
                  </a:extLst>
                </a:gridCol>
                <a:gridCol w="9521043">
                  <a:extLst>
                    <a:ext uri="{9D8B030D-6E8A-4147-A177-3AD203B41FA5}">
                      <a16:colId xmlns:a16="http://schemas.microsoft.com/office/drawing/2014/main" val="2860984014"/>
                    </a:ext>
                  </a:extLst>
                </a:gridCol>
              </a:tblGrid>
              <a:tr h="1461191">
                <a:tc>
                  <a:txBody>
                    <a:bodyPr/>
                    <a:lstStyle/>
                    <a:p>
                      <a:pPr algn="ctr"/>
                      <a:r>
                        <a:rPr lang="en-US" sz="10000" b="1" i="0">
                          <a:solidFill>
                            <a:schemeClr val="bg1"/>
                          </a:solidFill>
                          <a:latin typeface="+mj-lt"/>
                        </a:rPr>
                        <a:t>1</a:t>
                      </a:r>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eaLnBrk="1" fontAlgn="auto" latinLnBrk="0" hangingPunct="1">
                        <a:lnSpc>
                          <a:spcPct val="100000"/>
                        </a:lnSpc>
                        <a:spcBef>
                          <a:spcPts val="300"/>
                        </a:spcBef>
                        <a:spcAft>
                          <a:spcPts val="300"/>
                        </a:spcAft>
                        <a:buClrTx/>
                        <a:buSzTx/>
                        <a:buFontTx/>
                        <a:buNone/>
                      </a:pPr>
                      <a:r>
                        <a:rPr lang="en-US" sz="3000" b="1">
                          <a:solidFill>
                            <a:schemeClr val="bg1"/>
                          </a:solidFill>
                          <a:effectLst/>
                          <a:latin typeface="Arial Regular"/>
                          <a:cs typeface="Arial"/>
                        </a:rPr>
                        <a:t>Enhance Core Services</a:t>
                      </a:r>
                    </a:p>
                    <a:p>
                      <a:pPr marL="0" marR="0" lvl="0" indent="0" algn="l" defTabSz="914400" rtl="0" eaLnBrk="1" fontAlgn="auto" latinLnBrk="0" hangingPunct="1">
                        <a:lnSpc>
                          <a:spcPct val="100000"/>
                        </a:lnSpc>
                        <a:spcBef>
                          <a:spcPts val="300"/>
                        </a:spcBef>
                        <a:spcAft>
                          <a:spcPts val="300"/>
                        </a:spcAft>
                        <a:buClrTx/>
                        <a:buSzTx/>
                        <a:buFontTx/>
                        <a:buNone/>
                        <a:tabLst/>
                        <a:defRPr/>
                      </a:pPr>
                      <a:r>
                        <a:rPr lang="en-US" sz="1600" b="0" i="0" u="none" strike="noStrike" noProof="0">
                          <a:solidFill>
                            <a:schemeClr val="bg1"/>
                          </a:solidFill>
                          <a:latin typeface="+mn-lt"/>
                        </a:rPr>
                        <a:t>Provide paramount services and ethical leadership with excellence.</a:t>
                      </a:r>
                    </a:p>
                    <a:p>
                      <a:pPr marL="0" marR="0" lvl="0" indent="0" algn="l" defTabSz="914400" rtl="0" eaLnBrk="1" fontAlgn="auto" latinLnBrk="0" hangingPunct="1">
                        <a:lnSpc>
                          <a:spcPct val="100000"/>
                        </a:lnSpc>
                        <a:spcBef>
                          <a:spcPts val="300"/>
                        </a:spcBef>
                        <a:spcAft>
                          <a:spcPts val="300"/>
                        </a:spcAft>
                        <a:buClrTx/>
                        <a:buSzTx/>
                        <a:buFontTx/>
                        <a:buNone/>
                        <a:tabLst/>
                        <a:defRPr/>
                      </a:pPr>
                      <a:r>
                        <a:rPr lang="en-US" sz="1600" b="1" i="1" u="none" strike="noStrike" noProof="0">
                          <a:solidFill>
                            <a:schemeClr val="bg1"/>
                          </a:solidFill>
                          <a:latin typeface="+mn-lt"/>
                        </a:rPr>
                        <a:t>Success looks like… </a:t>
                      </a:r>
                      <a:r>
                        <a:rPr lang="en-US" sz="1600" b="1" i="1" u="none" strike="noStrike" noProof="0">
                          <a:solidFill>
                            <a:schemeClr val="bg1"/>
                          </a:solidFill>
                          <a:latin typeface="Arial Regular"/>
                        </a:rPr>
                        <a:t>E</a:t>
                      </a:r>
                      <a:r>
                        <a:rPr lang="en-US" sz="1600" b="1" i="1">
                          <a:solidFill>
                            <a:schemeClr val="bg1"/>
                          </a:solidFill>
                          <a:latin typeface="Arial Regular"/>
                        </a:rPr>
                        <a:t>stablishing ethical leaders in education and healthcare.</a:t>
                      </a:r>
                      <a:endParaRPr lang="en-US" sz="1600" b="1" i="1">
                        <a:solidFill>
                          <a:schemeClr val="bg1"/>
                        </a:solidFill>
                        <a:latin typeface="Arial Regular"/>
                        <a:cs typeface="Arial"/>
                      </a:endParaRPr>
                    </a:p>
                  </a:txBody>
                  <a:tcPr marL="137160" marR="137160" marT="137160" marB="137160" anchor="ctr">
                    <a:lnL w="12700" cmpd="sng">
                      <a:noFill/>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2044950"/>
                  </a:ext>
                </a:extLst>
              </a:tr>
            </a:tbl>
          </a:graphicData>
        </a:graphic>
      </p:graphicFrame>
      <p:sp>
        <p:nvSpPr>
          <p:cNvPr id="10" name="Oval 9">
            <a:extLst>
              <a:ext uri="{FF2B5EF4-FFF2-40B4-BE49-F238E27FC236}">
                <a16:creationId xmlns:a16="http://schemas.microsoft.com/office/drawing/2014/main" id="{A9B0515F-6DEC-D423-5A77-958D7C716441}"/>
              </a:ext>
            </a:extLst>
          </p:cNvPr>
          <p:cNvSpPr/>
          <p:nvPr/>
        </p:nvSpPr>
        <p:spPr>
          <a:xfrm>
            <a:off x="7224286" y="2739265"/>
            <a:ext cx="453104" cy="453104"/>
          </a:xfrm>
          <a:prstGeom prst="ellipse">
            <a:avLst/>
          </a:prstGeom>
          <a:solidFill>
            <a:srgbClr val="00778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solidFill>
                <a:latin typeface="Arial" panose="020B0604020202020204" pitchFamily="34" charset="0"/>
              </a:rPr>
              <a:t>1</a:t>
            </a:r>
          </a:p>
        </p:txBody>
      </p:sp>
      <p:sp>
        <p:nvSpPr>
          <p:cNvPr id="26" name="Oval 25">
            <a:extLst>
              <a:ext uri="{FF2B5EF4-FFF2-40B4-BE49-F238E27FC236}">
                <a16:creationId xmlns:a16="http://schemas.microsoft.com/office/drawing/2014/main" id="{F4B73D3A-603B-7550-F0EE-D1E7B661B113}"/>
              </a:ext>
            </a:extLst>
          </p:cNvPr>
          <p:cNvSpPr/>
          <p:nvPr/>
        </p:nvSpPr>
        <p:spPr>
          <a:xfrm>
            <a:off x="7218462" y="3594321"/>
            <a:ext cx="453104" cy="453104"/>
          </a:xfrm>
          <a:prstGeom prst="ellipse">
            <a:avLst/>
          </a:prstGeom>
          <a:solidFill>
            <a:srgbClr val="00778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solidFill>
                <a:latin typeface="Arial" panose="020B0604020202020204" pitchFamily="34" charset="0"/>
              </a:rPr>
              <a:t>2</a:t>
            </a:r>
          </a:p>
        </p:txBody>
      </p:sp>
      <p:sp>
        <p:nvSpPr>
          <p:cNvPr id="7" name="TextBox 6">
            <a:extLst>
              <a:ext uri="{FF2B5EF4-FFF2-40B4-BE49-F238E27FC236}">
                <a16:creationId xmlns:a16="http://schemas.microsoft.com/office/drawing/2014/main" id="{EB445889-04FF-D694-6B56-0328FB3CE75B}"/>
              </a:ext>
            </a:extLst>
          </p:cNvPr>
          <p:cNvSpPr txBox="1"/>
          <p:nvPr/>
        </p:nvSpPr>
        <p:spPr>
          <a:xfrm>
            <a:off x="7913070" y="2641619"/>
            <a:ext cx="4073189" cy="4039567"/>
          </a:xfrm>
          <a:prstGeom prst="rect">
            <a:avLst/>
          </a:prstGeom>
          <a:noFill/>
        </p:spPr>
        <p:txBody>
          <a:bodyPr wrap="square" lIns="91440" tIns="45720" rIns="91440" bIns="45720" anchor="t">
            <a:spAutoFit/>
          </a:bodyPr>
          <a:lstStyle/>
          <a:p>
            <a:pPr algn="l" defTabSz="914400">
              <a:spcBef>
                <a:spcPts val="300"/>
              </a:spcBef>
            </a:pPr>
            <a:r>
              <a:rPr lang="en-US" sz="1600" b="1" kern="1200" dirty="0">
                <a:solidFill>
                  <a:srgbClr val="00778B"/>
                </a:solidFill>
                <a:latin typeface="+mn-lt"/>
                <a:ea typeface="Lato"/>
                <a:cs typeface="Arial"/>
              </a:rPr>
              <a:t>Integration of Integrity Framework</a:t>
            </a:r>
            <a:endParaRPr lang="en-US" sz="1600" kern="1200" dirty="0">
              <a:solidFill>
                <a:srgbClr val="595959"/>
              </a:solidFill>
              <a:latin typeface="+mn-lt"/>
              <a:ea typeface="Lato"/>
              <a:cs typeface="Arial"/>
            </a:endParaRPr>
          </a:p>
          <a:p>
            <a:pPr algn="l" defTabSz="914400">
              <a:spcBef>
                <a:spcPts val="300"/>
              </a:spcBef>
              <a:spcAft>
                <a:spcPts val="300"/>
              </a:spcAft>
            </a:pPr>
            <a:r>
              <a:rPr lang="en-US" sz="1400" kern="1200" dirty="0">
                <a:solidFill>
                  <a:srgbClr val="595959"/>
                </a:solidFill>
                <a:latin typeface="+mn-lt"/>
                <a:ea typeface="Lato"/>
                <a:cs typeface="Arial"/>
              </a:rPr>
              <a:t>Greater investment in the integration of the integrity framework.</a:t>
            </a:r>
            <a:br>
              <a:rPr lang="en-US" sz="1400" kern="1200" dirty="0">
                <a:solidFill>
                  <a:srgbClr val="595959"/>
                </a:solidFill>
                <a:latin typeface="+mn-lt"/>
                <a:ea typeface="Lato"/>
                <a:cs typeface="Arial"/>
              </a:rPr>
            </a:br>
            <a:r>
              <a:rPr lang="en-US" sz="800" kern="1200" dirty="0">
                <a:solidFill>
                  <a:srgbClr val="F8F9F8"/>
                </a:solidFill>
                <a:latin typeface="+mn-lt"/>
                <a:ea typeface="Lato"/>
                <a:cs typeface="Arial"/>
              </a:rPr>
              <a:t>_</a:t>
            </a:r>
          </a:p>
          <a:p>
            <a:pPr algn="l" defTabSz="914400">
              <a:spcBef>
                <a:spcPts val="300"/>
              </a:spcBef>
              <a:spcAft>
                <a:spcPts val="300"/>
              </a:spcAft>
            </a:pPr>
            <a:r>
              <a:rPr lang="en-US" sz="1600" b="1" kern="1200" dirty="0">
                <a:solidFill>
                  <a:srgbClr val="00778B"/>
                </a:solidFill>
                <a:latin typeface="+mn-lt"/>
                <a:ea typeface="Lato"/>
                <a:cs typeface="Arial"/>
              </a:rPr>
              <a:t>Risk Management</a:t>
            </a:r>
            <a:endParaRPr lang="en-US" sz="1400" b="1" kern="1200" dirty="0">
              <a:solidFill>
                <a:srgbClr val="595959"/>
              </a:solidFill>
              <a:latin typeface="+mn-lt"/>
              <a:ea typeface="Lato"/>
              <a:cs typeface="Arial"/>
            </a:endParaRPr>
          </a:p>
          <a:p>
            <a:pPr algn="l" defTabSz="914400">
              <a:spcBef>
                <a:spcPts val="300"/>
              </a:spcBef>
              <a:spcAft>
                <a:spcPts val="300"/>
              </a:spcAft>
            </a:pPr>
            <a:r>
              <a:rPr lang="en-US" sz="1400" kern="1200" dirty="0">
                <a:solidFill>
                  <a:srgbClr val="595959"/>
                </a:solidFill>
                <a:latin typeface="+mn-lt"/>
                <a:ea typeface="Lato"/>
                <a:cs typeface="Arial"/>
              </a:rPr>
              <a:t>Greater focus on risk management practices.</a:t>
            </a:r>
            <a:br>
              <a:rPr lang="en-US" sz="1400" kern="1200" dirty="0">
                <a:solidFill>
                  <a:srgbClr val="595959"/>
                </a:solidFill>
                <a:latin typeface="+mn-lt"/>
                <a:ea typeface="Lato"/>
                <a:cs typeface="Arial"/>
              </a:rPr>
            </a:br>
            <a:r>
              <a:rPr lang="en-US" sz="800" kern="1200" dirty="0">
                <a:solidFill>
                  <a:srgbClr val="F2F6F7"/>
                </a:solidFill>
                <a:latin typeface="+mn-lt"/>
                <a:ea typeface="Lato"/>
                <a:cs typeface="Arial"/>
              </a:rPr>
              <a:t>_</a:t>
            </a:r>
          </a:p>
          <a:p>
            <a:pPr algn="l" defTabSz="914400">
              <a:spcBef>
                <a:spcPts val="300"/>
              </a:spcBef>
            </a:pPr>
            <a:r>
              <a:rPr lang="en-US" sz="1600" b="1" kern="1200" dirty="0">
                <a:solidFill>
                  <a:srgbClr val="00778B"/>
                </a:solidFill>
                <a:latin typeface="+mn-lt"/>
                <a:ea typeface="Lato"/>
                <a:cs typeface="Arial"/>
              </a:rPr>
              <a:t>Customer Engagement</a:t>
            </a:r>
            <a:endParaRPr lang="en-US" sz="1600" kern="1200" dirty="0">
              <a:solidFill>
                <a:srgbClr val="595959"/>
              </a:solidFill>
              <a:latin typeface="+mn-lt"/>
              <a:ea typeface="Lato"/>
              <a:cs typeface="Arial"/>
            </a:endParaRPr>
          </a:p>
          <a:p>
            <a:pPr algn="l" defTabSz="914400">
              <a:spcBef>
                <a:spcPts val="300"/>
              </a:spcBef>
              <a:spcAft>
                <a:spcPts val="300"/>
              </a:spcAft>
            </a:pPr>
            <a:r>
              <a:rPr lang="en-US" sz="1400" kern="1200" dirty="0">
                <a:solidFill>
                  <a:srgbClr val="595959"/>
                </a:solidFill>
                <a:latin typeface="+mn-lt"/>
                <a:ea typeface="Lato"/>
                <a:cs typeface="Arial"/>
              </a:rPr>
              <a:t>Greater engagement efforts with primary customer segments.</a:t>
            </a:r>
            <a:br>
              <a:rPr lang="en-US" sz="1400" kern="1200" dirty="0">
                <a:solidFill>
                  <a:srgbClr val="595959"/>
                </a:solidFill>
                <a:latin typeface="+mn-lt"/>
                <a:ea typeface="Lato"/>
                <a:cs typeface="Arial"/>
              </a:rPr>
            </a:br>
            <a:r>
              <a:rPr lang="en-US" sz="800" kern="1200" dirty="0">
                <a:solidFill>
                  <a:srgbClr val="F2F6F7"/>
                </a:solidFill>
                <a:latin typeface="+mn-lt"/>
                <a:ea typeface="Lato"/>
                <a:cs typeface="Arial"/>
              </a:rPr>
              <a:t>_</a:t>
            </a:r>
          </a:p>
          <a:p>
            <a:pPr algn="l" defTabSz="914400">
              <a:spcBef>
                <a:spcPts val="300"/>
              </a:spcBef>
            </a:pPr>
            <a:r>
              <a:rPr lang="en-US" sz="1600" b="1" kern="1200" dirty="0">
                <a:solidFill>
                  <a:srgbClr val="00778B"/>
                </a:solidFill>
                <a:latin typeface="+mn-lt"/>
                <a:ea typeface="Lato"/>
                <a:cs typeface="Arial"/>
              </a:rPr>
              <a:t>More Training</a:t>
            </a:r>
            <a:endParaRPr lang="en-US" sz="1600" b="1" kern="1200" dirty="0">
              <a:solidFill>
                <a:srgbClr val="595959"/>
              </a:solidFill>
              <a:latin typeface="+mn-lt"/>
              <a:ea typeface="Lato"/>
              <a:cs typeface="Arial"/>
            </a:endParaRPr>
          </a:p>
          <a:p>
            <a:pPr algn="l" defTabSz="914400">
              <a:spcBef>
                <a:spcPts val="300"/>
              </a:spcBef>
            </a:pPr>
            <a:r>
              <a:rPr lang="en-US" sz="1400" kern="1200" dirty="0">
                <a:solidFill>
                  <a:srgbClr val="595959"/>
                </a:solidFill>
                <a:latin typeface="+mn-lt"/>
                <a:ea typeface="Lato"/>
                <a:cs typeface="Arial"/>
              </a:rPr>
              <a:t>Increased resources and trainings.</a:t>
            </a:r>
            <a:br>
              <a:rPr lang="en-US" sz="1400" kern="1200" dirty="0">
                <a:solidFill>
                  <a:srgbClr val="595959"/>
                </a:solidFill>
                <a:latin typeface="+mn-lt"/>
                <a:ea typeface="Lato"/>
                <a:cs typeface="Arial"/>
              </a:rPr>
            </a:br>
            <a:r>
              <a:rPr lang="en-US" sz="800" kern="1200" dirty="0">
                <a:solidFill>
                  <a:srgbClr val="F2F6F7"/>
                </a:solidFill>
                <a:latin typeface="+mn-lt"/>
                <a:ea typeface="Lato"/>
                <a:cs typeface="Arial"/>
              </a:rPr>
              <a:t>_</a:t>
            </a:r>
          </a:p>
          <a:p>
            <a:pPr algn="l" defTabSz="914400">
              <a:spcBef>
                <a:spcPts val="300"/>
              </a:spcBef>
            </a:pPr>
            <a:r>
              <a:rPr lang="en-US" sz="1600" b="1" kern="1200" dirty="0">
                <a:solidFill>
                  <a:srgbClr val="00778B"/>
                </a:solidFill>
                <a:latin typeface="+mn-lt"/>
                <a:ea typeface="Lato"/>
                <a:cs typeface="Arial"/>
              </a:rPr>
              <a:t>Ethical Leadership</a:t>
            </a:r>
            <a:endParaRPr lang="en-US" sz="1600" b="1" kern="1200" dirty="0">
              <a:solidFill>
                <a:srgbClr val="595959"/>
              </a:solidFill>
              <a:latin typeface="+mn-lt"/>
              <a:ea typeface="Lato"/>
              <a:cs typeface="Arial"/>
            </a:endParaRPr>
          </a:p>
          <a:p>
            <a:pPr algn="l" defTabSz="914400">
              <a:spcBef>
                <a:spcPts val="300"/>
              </a:spcBef>
            </a:pPr>
            <a:r>
              <a:rPr lang="en-US" sz="1400" kern="1200" dirty="0">
                <a:solidFill>
                  <a:srgbClr val="595959"/>
                </a:solidFill>
                <a:latin typeface="+mn-lt"/>
                <a:ea typeface="Lato"/>
                <a:cs typeface="Arial"/>
              </a:rPr>
              <a:t>Incorporate workplace wellness to encourage ethical behaviors.</a:t>
            </a:r>
            <a:endParaRPr lang="en-US" sz="1400" kern="1200" dirty="0">
              <a:solidFill>
                <a:srgbClr val="595959"/>
              </a:solidFill>
              <a:latin typeface="Arial"/>
              <a:ea typeface="Lato"/>
              <a:cs typeface="Arial"/>
            </a:endParaRPr>
          </a:p>
        </p:txBody>
      </p:sp>
      <p:sp>
        <p:nvSpPr>
          <p:cNvPr id="17" name="TextBox 16">
            <a:extLst>
              <a:ext uri="{FF2B5EF4-FFF2-40B4-BE49-F238E27FC236}">
                <a16:creationId xmlns:a16="http://schemas.microsoft.com/office/drawing/2014/main" id="{D6DFEDD0-592C-44F6-2C87-DF7F7400AD56}"/>
              </a:ext>
            </a:extLst>
          </p:cNvPr>
          <p:cNvSpPr txBox="1"/>
          <p:nvPr/>
        </p:nvSpPr>
        <p:spPr>
          <a:xfrm>
            <a:off x="7078979" y="2151433"/>
            <a:ext cx="5397870" cy="369332"/>
          </a:xfrm>
          <a:prstGeom prst="rect">
            <a:avLst/>
          </a:prstGeom>
          <a:noFill/>
        </p:spPr>
        <p:txBody>
          <a:bodyPr wrap="square" lIns="91440" tIns="45720" rIns="91440" bIns="45720" rtlCol="0" anchor="t">
            <a:spAutoFit/>
          </a:bodyPr>
          <a:lstStyle/>
          <a:p>
            <a:pPr algn="l" defTabSz="914400" hangingPunct="1">
              <a:spcAft>
                <a:spcPts val="800"/>
              </a:spcAft>
            </a:pPr>
            <a:r>
              <a:rPr lang="en-US" sz="1800" b="1" kern="1200">
                <a:solidFill>
                  <a:srgbClr val="00778B"/>
                </a:solidFill>
                <a:latin typeface="Arial Regular"/>
                <a:ea typeface="Lato"/>
                <a:cs typeface="Arial Black" panose="020B0604020202020204" pitchFamily="34" charset="0"/>
              </a:rPr>
              <a:t>Strategic Shifts </a:t>
            </a:r>
            <a:r>
              <a:rPr lang="en-US" sz="1050" b="1" kern="1200">
                <a:solidFill>
                  <a:srgbClr val="00778B"/>
                </a:solidFill>
                <a:latin typeface="Arial Regular"/>
                <a:ea typeface="Lato"/>
                <a:cs typeface="Arial Black" panose="020B0604020202020204" pitchFamily="34" charset="0"/>
              </a:rPr>
              <a:t>(In the next 3+ years…)</a:t>
            </a:r>
          </a:p>
        </p:txBody>
      </p:sp>
      <p:sp>
        <p:nvSpPr>
          <p:cNvPr id="19" name="Oval 18">
            <a:extLst>
              <a:ext uri="{FF2B5EF4-FFF2-40B4-BE49-F238E27FC236}">
                <a16:creationId xmlns:a16="http://schemas.microsoft.com/office/drawing/2014/main" id="{4BCAE264-F1F9-A641-90FD-BCBC4A4AF20E}"/>
              </a:ext>
            </a:extLst>
          </p:cNvPr>
          <p:cNvSpPr/>
          <p:nvPr/>
        </p:nvSpPr>
        <p:spPr>
          <a:xfrm>
            <a:off x="7218462" y="4328524"/>
            <a:ext cx="453104" cy="453104"/>
          </a:xfrm>
          <a:prstGeom prst="ellipse">
            <a:avLst/>
          </a:prstGeom>
          <a:solidFill>
            <a:srgbClr val="00778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solidFill>
                <a:latin typeface="Arial" panose="020B0604020202020204" pitchFamily="34" charset="0"/>
              </a:rPr>
              <a:t>3</a:t>
            </a:r>
          </a:p>
        </p:txBody>
      </p:sp>
      <p:sp>
        <p:nvSpPr>
          <p:cNvPr id="20" name="Oval 19">
            <a:extLst>
              <a:ext uri="{FF2B5EF4-FFF2-40B4-BE49-F238E27FC236}">
                <a16:creationId xmlns:a16="http://schemas.microsoft.com/office/drawing/2014/main" id="{FF584714-AB6C-5210-6A37-D591FE2F1E06}"/>
              </a:ext>
            </a:extLst>
          </p:cNvPr>
          <p:cNvSpPr/>
          <p:nvPr/>
        </p:nvSpPr>
        <p:spPr>
          <a:xfrm>
            <a:off x="7218462" y="5224620"/>
            <a:ext cx="453104" cy="453104"/>
          </a:xfrm>
          <a:prstGeom prst="ellipse">
            <a:avLst/>
          </a:prstGeom>
          <a:solidFill>
            <a:srgbClr val="00778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solidFill>
                <a:latin typeface="Arial" panose="020B0604020202020204" pitchFamily="34" charset="0"/>
              </a:rPr>
              <a:t>4</a:t>
            </a:r>
          </a:p>
        </p:txBody>
      </p:sp>
      <p:sp>
        <p:nvSpPr>
          <p:cNvPr id="3" name="Oval 2">
            <a:extLst>
              <a:ext uri="{FF2B5EF4-FFF2-40B4-BE49-F238E27FC236}">
                <a16:creationId xmlns:a16="http://schemas.microsoft.com/office/drawing/2014/main" id="{76B98235-2870-618E-C749-16C8554DB4C2}"/>
              </a:ext>
            </a:extLst>
          </p:cNvPr>
          <p:cNvSpPr/>
          <p:nvPr/>
        </p:nvSpPr>
        <p:spPr>
          <a:xfrm>
            <a:off x="7218462" y="5928034"/>
            <a:ext cx="453104" cy="453104"/>
          </a:xfrm>
          <a:prstGeom prst="ellipse">
            <a:avLst/>
          </a:prstGeom>
          <a:solidFill>
            <a:srgbClr val="00778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solidFill>
                <a:latin typeface="Arial" panose="020B0604020202020204" pitchFamily="34" charset="0"/>
              </a:rPr>
              <a:t>5</a:t>
            </a:r>
          </a:p>
        </p:txBody>
      </p:sp>
    </p:spTree>
    <p:extLst>
      <p:ext uri="{BB962C8B-B14F-4D97-AF65-F5344CB8AC3E}">
        <p14:creationId xmlns:p14="http://schemas.microsoft.com/office/powerpoint/2010/main" val="427448673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CE67851-45F3-27AE-E639-87912153DA90}"/>
              </a:ext>
            </a:extLst>
          </p:cNvPr>
          <p:cNvSpPr/>
          <p:nvPr/>
        </p:nvSpPr>
        <p:spPr>
          <a:xfrm>
            <a:off x="362737" y="2490253"/>
            <a:ext cx="3268156" cy="4163935"/>
          </a:xfrm>
          <a:prstGeom prst="rect">
            <a:avLst/>
          </a:prstGeom>
          <a:solidFill>
            <a:schemeClr val="bg1">
              <a:lumMod val="95000"/>
              <a:alpha val="6823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D31C7F9-99C1-A44A-9D3C-C4BFF7B94BA8}"/>
              </a:ext>
            </a:extLst>
          </p:cNvPr>
          <p:cNvSpPr txBox="1"/>
          <p:nvPr/>
        </p:nvSpPr>
        <p:spPr>
          <a:xfrm>
            <a:off x="417822" y="2531541"/>
            <a:ext cx="3385359" cy="4333622"/>
          </a:xfrm>
          <a:prstGeom prst="rect">
            <a:avLst/>
          </a:prstGeom>
          <a:noFill/>
        </p:spPr>
        <p:txBody>
          <a:bodyPr wrap="square" lIns="91440" tIns="45720" rIns="91440" bIns="45720" rtlCol="0" anchor="t">
            <a:spAutoFit/>
          </a:bodyPr>
          <a:lstStyle/>
          <a:p>
            <a:pPr algn="l" fontAlgn="base">
              <a:lnSpc>
                <a:spcPct val="114000"/>
              </a:lnSpc>
              <a:spcAft>
                <a:spcPts val="600"/>
              </a:spcAft>
            </a:pPr>
            <a:r>
              <a:rPr lang="en-US" sz="2000" b="1" dirty="0">
                <a:solidFill>
                  <a:srgbClr val="00778B"/>
                </a:solidFill>
                <a:latin typeface="Arial Regular"/>
                <a:cs typeface="Arial"/>
              </a:rPr>
              <a:t>Our Mission</a:t>
            </a:r>
            <a:endParaRPr lang="en-US" sz="2000" b="1" dirty="0">
              <a:solidFill>
                <a:srgbClr val="00778B"/>
              </a:solidFill>
              <a:latin typeface="Arial Regular"/>
              <a:cs typeface="Arial" panose="020B0604020202020204" pitchFamily="34" charset="0"/>
            </a:endParaRPr>
          </a:p>
          <a:p>
            <a:pPr algn="l" fontAlgn="base">
              <a:lnSpc>
                <a:spcPct val="114000"/>
              </a:lnSpc>
              <a:spcAft>
                <a:spcPts val="800"/>
              </a:spcAft>
            </a:pPr>
            <a:r>
              <a:rPr lang="en-US" sz="1200" dirty="0">
                <a:solidFill>
                  <a:srgbClr val="595959"/>
                </a:solidFill>
                <a:latin typeface="Arial"/>
                <a:cs typeface="Arial"/>
              </a:rPr>
              <a:t>Create solutions for a healthier community.</a:t>
            </a:r>
            <a:endParaRPr lang="en-US" sz="1200" dirty="0">
              <a:solidFill>
                <a:srgbClr val="595959"/>
              </a:solidFill>
              <a:latin typeface="Arial Regular"/>
              <a:cs typeface="Arial" panose="020B0604020202020204" pitchFamily="34" charset="0"/>
            </a:endParaRPr>
          </a:p>
          <a:p>
            <a:pPr algn="l">
              <a:lnSpc>
                <a:spcPct val="114000"/>
              </a:lnSpc>
            </a:pPr>
            <a:endParaRPr lang="en-US" sz="1600" b="1" dirty="0">
              <a:solidFill>
                <a:schemeClr val="bg1"/>
              </a:solidFill>
              <a:latin typeface="Arial Regular"/>
              <a:cs typeface="Arial"/>
            </a:endParaRPr>
          </a:p>
          <a:p>
            <a:pPr algn="l">
              <a:lnSpc>
                <a:spcPct val="114000"/>
              </a:lnSpc>
              <a:spcAft>
                <a:spcPts val="600"/>
              </a:spcAft>
            </a:pPr>
            <a:r>
              <a:rPr lang="en-US" sz="2000" b="1" dirty="0">
                <a:solidFill>
                  <a:srgbClr val="00778B"/>
                </a:solidFill>
                <a:latin typeface="Arial Regular"/>
                <a:cs typeface="Arial"/>
              </a:rPr>
              <a:t>Our Vision</a:t>
            </a:r>
            <a:endParaRPr lang="en-US" sz="1400" b="1" dirty="0">
              <a:solidFill>
                <a:srgbClr val="00778B"/>
              </a:solidFill>
              <a:latin typeface="Arial Regular"/>
              <a:cs typeface="Arial"/>
            </a:endParaRPr>
          </a:p>
          <a:p>
            <a:pPr algn="l">
              <a:lnSpc>
                <a:spcPct val="114000"/>
              </a:lnSpc>
            </a:pPr>
            <a:r>
              <a:rPr lang="en-US" sz="1200" dirty="0">
                <a:solidFill>
                  <a:srgbClr val="595959"/>
                </a:solidFill>
                <a:latin typeface="Arial Regular"/>
                <a:cs typeface="Arial"/>
              </a:rPr>
              <a:t>Cultivate transformative integrity leaders for dynamic healthcare.</a:t>
            </a:r>
          </a:p>
          <a:p>
            <a:pPr algn="l">
              <a:lnSpc>
                <a:spcPct val="114000"/>
              </a:lnSpc>
            </a:pPr>
            <a:endParaRPr lang="en-US" sz="1600" b="1" dirty="0">
              <a:solidFill>
                <a:schemeClr val="bg1"/>
              </a:solidFill>
              <a:latin typeface="Arial Regular"/>
              <a:cs typeface="Arial"/>
            </a:endParaRPr>
          </a:p>
          <a:p>
            <a:pPr algn="l">
              <a:lnSpc>
                <a:spcPct val="114000"/>
              </a:lnSpc>
              <a:spcAft>
                <a:spcPts val="600"/>
              </a:spcAft>
            </a:pPr>
            <a:r>
              <a:rPr lang="en-US" sz="2000" b="1" dirty="0">
                <a:solidFill>
                  <a:srgbClr val="00778B"/>
                </a:solidFill>
                <a:latin typeface="Arial Regular"/>
                <a:cs typeface="Arial"/>
              </a:rPr>
              <a:t>Our Values</a:t>
            </a:r>
            <a:endParaRPr lang="en-US" sz="1200" b="1" dirty="0">
              <a:solidFill>
                <a:srgbClr val="00778B"/>
              </a:solidFill>
              <a:latin typeface="Arial"/>
              <a:cs typeface="Arial"/>
            </a:endParaRPr>
          </a:p>
          <a:p>
            <a:pPr algn="l">
              <a:lnSpc>
                <a:spcPct val="114000"/>
              </a:lnSpc>
              <a:spcAft>
                <a:spcPts val="600"/>
              </a:spcAft>
            </a:pPr>
            <a:r>
              <a:rPr lang="en-US" sz="1200" dirty="0">
                <a:solidFill>
                  <a:srgbClr val="595959"/>
                </a:solidFill>
                <a:latin typeface="Arial"/>
                <a:cs typeface="Arial"/>
              </a:rPr>
              <a:t>Courageous Integrity</a:t>
            </a:r>
            <a:endParaRPr lang="en-US" sz="1200" dirty="0">
              <a:solidFill>
                <a:srgbClr val="595959"/>
              </a:solidFill>
              <a:latin typeface="Arial Regular"/>
              <a:cs typeface="Arial"/>
            </a:endParaRPr>
          </a:p>
          <a:p>
            <a:pPr algn="l">
              <a:lnSpc>
                <a:spcPct val="114000"/>
              </a:lnSpc>
              <a:spcAft>
                <a:spcPts val="600"/>
              </a:spcAft>
            </a:pPr>
            <a:r>
              <a:rPr lang="en-US" sz="1200" dirty="0">
                <a:solidFill>
                  <a:srgbClr val="595959"/>
                </a:solidFill>
                <a:latin typeface="Arial"/>
                <a:cs typeface="Arial"/>
              </a:rPr>
              <a:t>Be Curious</a:t>
            </a:r>
          </a:p>
          <a:p>
            <a:pPr algn="l">
              <a:lnSpc>
                <a:spcPct val="114000"/>
              </a:lnSpc>
              <a:spcAft>
                <a:spcPts val="600"/>
              </a:spcAft>
            </a:pPr>
            <a:r>
              <a:rPr lang="en-US" sz="1200" dirty="0">
                <a:solidFill>
                  <a:srgbClr val="595959"/>
                </a:solidFill>
                <a:latin typeface="Arial"/>
                <a:cs typeface="Arial"/>
              </a:rPr>
              <a:t>We Care</a:t>
            </a:r>
          </a:p>
          <a:p>
            <a:pPr algn="l">
              <a:lnSpc>
                <a:spcPct val="114000"/>
              </a:lnSpc>
              <a:spcAft>
                <a:spcPts val="600"/>
              </a:spcAft>
            </a:pPr>
            <a:r>
              <a:rPr lang="en-US" sz="1200" dirty="0">
                <a:solidFill>
                  <a:srgbClr val="595959"/>
                </a:solidFill>
                <a:latin typeface="Arial"/>
                <a:cs typeface="Arial"/>
              </a:rPr>
              <a:t>Better Together</a:t>
            </a:r>
          </a:p>
          <a:p>
            <a:pPr algn="l">
              <a:lnSpc>
                <a:spcPct val="114000"/>
              </a:lnSpc>
              <a:spcAft>
                <a:spcPts val="600"/>
              </a:spcAft>
            </a:pPr>
            <a:r>
              <a:rPr lang="en-US" sz="1200" dirty="0">
                <a:solidFill>
                  <a:srgbClr val="595959"/>
                </a:solidFill>
                <a:latin typeface="Arial"/>
                <a:cs typeface="Arial"/>
              </a:rPr>
              <a:t>Show Your Fire</a:t>
            </a:r>
          </a:p>
          <a:p>
            <a:pPr algn="l">
              <a:lnSpc>
                <a:spcPct val="114000"/>
              </a:lnSpc>
              <a:spcAft>
                <a:spcPts val="800"/>
              </a:spcAft>
            </a:pPr>
            <a:endParaRPr lang="en-US" sz="1400" b="1" dirty="0">
              <a:solidFill>
                <a:schemeClr val="bg1"/>
              </a:solidFill>
              <a:latin typeface="Arial Regular"/>
              <a:cs typeface="Arial"/>
            </a:endParaRPr>
          </a:p>
        </p:txBody>
      </p:sp>
      <p:sp>
        <p:nvSpPr>
          <p:cNvPr id="2" name="Rectangle 1">
            <a:extLst>
              <a:ext uri="{FF2B5EF4-FFF2-40B4-BE49-F238E27FC236}">
                <a16:creationId xmlns:a16="http://schemas.microsoft.com/office/drawing/2014/main" id="{1C41985F-2F40-7046-8A18-8B6D875397A9}"/>
              </a:ext>
            </a:extLst>
          </p:cNvPr>
          <p:cNvSpPr/>
          <p:nvPr/>
        </p:nvSpPr>
        <p:spPr>
          <a:xfrm>
            <a:off x="436588" y="1463965"/>
            <a:ext cx="3268155" cy="830997"/>
          </a:xfrm>
          <a:prstGeom prst="rect">
            <a:avLst/>
          </a:prstGeom>
        </p:spPr>
        <p:txBody>
          <a:bodyPr wrap="square" lIns="91440" tIns="45720" rIns="91440" bIns="45720" anchor="t">
            <a:spAutoFit/>
          </a:bodyPr>
          <a:lstStyle/>
          <a:p>
            <a:pPr marL="0" marR="0" lvl="0" indent="0" defTabSz="412740" rtl="0" eaLnBrk="1" fontAlgn="auto" latinLnBrk="0" hangingPunct="0">
              <a:spcBef>
                <a:spcPts val="0"/>
              </a:spcBef>
              <a:buClrTx/>
              <a:buSzTx/>
              <a:buFontTx/>
              <a:buNone/>
              <a:tabLst/>
              <a:defRPr sz="7000" b="0">
                <a:solidFill>
                  <a:srgbClr val="2C2E3C"/>
                </a:solidFill>
                <a:latin typeface="Lato Black"/>
                <a:ea typeface="Lato Black"/>
                <a:cs typeface="Lato Black"/>
                <a:sym typeface="Lato Black"/>
              </a:defRPr>
            </a:pPr>
            <a:r>
              <a:rPr lang="en-US" sz="2400" b="1" dirty="0">
                <a:solidFill>
                  <a:srgbClr val="00778B"/>
                </a:solidFill>
                <a:latin typeface="Arial Regular"/>
                <a:ea typeface="Open Sans Extrabold"/>
                <a:cs typeface="Arial"/>
                <a:sym typeface="Lato Black"/>
              </a:rPr>
              <a:t>2025-2030</a:t>
            </a:r>
            <a:r>
              <a:rPr kumimoji="0" lang="en-US" sz="2400" b="1" u="none" strike="noStrike" kern="0" cap="none" spc="0" normalizeH="0" baseline="0" noProof="0" dirty="0">
                <a:ln>
                  <a:noFill/>
                </a:ln>
                <a:solidFill>
                  <a:srgbClr val="00778B"/>
                </a:solidFill>
                <a:effectLst/>
                <a:uLnTx/>
                <a:uFillTx/>
                <a:latin typeface="Arial Regular"/>
                <a:ea typeface="Open Sans Extrabold"/>
                <a:cs typeface="Arial"/>
                <a:sym typeface="Lato Black"/>
              </a:rPr>
              <a:t> OIIA </a:t>
            </a:r>
            <a:br>
              <a:rPr kumimoji="0" lang="en-US" sz="2400" b="1" u="none" strike="noStrike" kern="0" cap="none" spc="0" normalizeH="0" baseline="0" noProof="0" dirty="0">
                <a:ln>
                  <a:noFill/>
                </a:ln>
                <a:solidFill>
                  <a:srgbClr val="00778B"/>
                </a:solidFill>
                <a:effectLst/>
                <a:uLnTx/>
                <a:uFillTx/>
                <a:latin typeface="Arial Regular"/>
                <a:ea typeface="Open Sans Extrabold"/>
                <a:cs typeface="Arial"/>
                <a:sym typeface="Lato Black"/>
              </a:rPr>
            </a:br>
            <a:r>
              <a:rPr lang="en-US" sz="2400" b="1" kern="0" dirty="0">
                <a:solidFill>
                  <a:srgbClr val="00778B"/>
                </a:solidFill>
                <a:latin typeface="Arial Regular"/>
                <a:ea typeface="Open Sans Extrabold"/>
                <a:cs typeface="Arial"/>
                <a:sym typeface="Lato Black"/>
              </a:rPr>
              <a:t>Strategic Plan</a:t>
            </a:r>
            <a:endParaRPr lang="en-US" sz="2400" b="1" u="none" strike="noStrike" kern="0" cap="none" spc="0" normalizeH="0" baseline="0" noProof="0" dirty="0">
              <a:ln>
                <a:noFill/>
              </a:ln>
              <a:solidFill>
                <a:srgbClr val="00778B"/>
              </a:solidFill>
              <a:effectLst/>
              <a:uLnTx/>
              <a:uFillTx/>
              <a:latin typeface="Arial Regular"/>
              <a:ea typeface="Open Sans Extrabold"/>
              <a:cs typeface="Arial"/>
            </a:endParaRPr>
          </a:p>
        </p:txBody>
      </p:sp>
      <p:cxnSp>
        <p:nvCxnSpPr>
          <p:cNvPr id="9" name="Straight Connector 8">
            <a:extLst>
              <a:ext uri="{FF2B5EF4-FFF2-40B4-BE49-F238E27FC236}">
                <a16:creationId xmlns:a16="http://schemas.microsoft.com/office/drawing/2014/main" id="{F4F5B61D-7D06-6FC3-885F-B2639AAABC99}"/>
              </a:ext>
            </a:extLst>
          </p:cNvPr>
          <p:cNvCxnSpPr>
            <a:cxnSpLocks/>
          </p:cNvCxnSpPr>
          <p:nvPr/>
        </p:nvCxnSpPr>
        <p:spPr>
          <a:xfrm>
            <a:off x="458623" y="2385372"/>
            <a:ext cx="3268155" cy="0"/>
          </a:xfrm>
          <a:prstGeom prst="line">
            <a:avLst/>
          </a:prstGeom>
          <a:ln w="28575">
            <a:solidFill>
              <a:srgbClr val="00778B"/>
            </a:solidFill>
          </a:ln>
        </p:spPr>
        <p:style>
          <a:lnRef idx="1">
            <a:schemeClr val="accent1"/>
          </a:lnRef>
          <a:fillRef idx="0">
            <a:schemeClr val="accent1"/>
          </a:fillRef>
          <a:effectRef idx="0">
            <a:schemeClr val="accent1"/>
          </a:effectRef>
          <a:fontRef idx="minor">
            <a:schemeClr val="tx1"/>
          </a:fontRef>
        </p:style>
      </p:cxnSp>
      <p:graphicFrame>
        <p:nvGraphicFramePr>
          <p:cNvPr id="6" name="Table 5">
            <a:extLst>
              <a:ext uri="{FF2B5EF4-FFF2-40B4-BE49-F238E27FC236}">
                <a16:creationId xmlns:a16="http://schemas.microsoft.com/office/drawing/2014/main" id="{E01190FD-DD24-668D-7279-AC97885FEBC7}"/>
              </a:ext>
            </a:extLst>
          </p:cNvPr>
          <p:cNvGraphicFramePr>
            <a:graphicFrameLocks noGrp="1"/>
          </p:cNvGraphicFramePr>
          <p:nvPr>
            <p:extLst>
              <p:ext uri="{D42A27DB-BD31-4B8C-83A1-F6EECF244321}">
                <p14:modId xmlns:p14="http://schemas.microsoft.com/office/powerpoint/2010/main" val="3315781214"/>
              </p:ext>
            </p:extLst>
          </p:nvPr>
        </p:nvGraphicFramePr>
        <p:xfrm>
          <a:off x="4184683" y="776313"/>
          <a:ext cx="7800758" cy="5793608"/>
        </p:xfrm>
        <a:graphic>
          <a:graphicData uri="http://schemas.openxmlformats.org/drawingml/2006/table">
            <a:tbl>
              <a:tblPr firstRow="1" bandRow="1">
                <a:tableStyleId>{5940675A-B579-460E-94D1-54222C63F5DA}</a:tableStyleId>
              </a:tblPr>
              <a:tblGrid>
                <a:gridCol w="635935">
                  <a:extLst>
                    <a:ext uri="{9D8B030D-6E8A-4147-A177-3AD203B41FA5}">
                      <a16:colId xmlns:a16="http://schemas.microsoft.com/office/drawing/2014/main" val="1027571994"/>
                    </a:ext>
                  </a:extLst>
                </a:gridCol>
                <a:gridCol w="1924859">
                  <a:extLst>
                    <a:ext uri="{9D8B030D-6E8A-4147-A177-3AD203B41FA5}">
                      <a16:colId xmlns:a16="http://schemas.microsoft.com/office/drawing/2014/main" val="2860984014"/>
                    </a:ext>
                  </a:extLst>
                </a:gridCol>
                <a:gridCol w="5239964">
                  <a:extLst>
                    <a:ext uri="{9D8B030D-6E8A-4147-A177-3AD203B41FA5}">
                      <a16:colId xmlns:a16="http://schemas.microsoft.com/office/drawing/2014/main" val="1481690903"/>
                    </a:ext>
                  </a:extLst>
                </a:gridCol>
              </a:tblGrid>
              <a:tr h="1448402">
                <a:tc>
                  <a:txBody>
                    <a:bodyPr/>
                    <a:lstStyle/>
                    <a:p>
                      <a:pPr algn="ctr"/>
                      <a:r>
                        <a:rPr lang="en-US" sz="5400" b="1" i="0" dirty="0">
                          <a:solidFill>
                            <a:srgbClr val="00778B"/>
                          </a:solidFill>
                          <a:latin typeface="+mj-lt"/>
                        </a:rPr>
                        <a:t>1</a:t>
                      </a:r>
                    </a:p>
                  </a:txBody>
                  <a:tcPr anchor="ctr">
                    <a:lnL w="12700" cmpd="sng">
                      <a:noFill/>
                    </a:lnL>
                    <a:lnR w="12700" cmpd="sng">
                      <a:noFill/>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eaLnBrk="1" fontAlgn="auto" latinLnBrk="0" hangingPunct="1">
                        <a:lnSpc>
                          <a:spcPct val="100000"/>
                        </a:lnSpc>
                        <a:spcBef>
                          <a:spcPts val="300"/>
                        </a:spcBef>
                        <a:spcAft>
                          <a:spcPts val="300"/>
                        </a:spcAft>
                        <a:buClrTx/>
                        <a:buSzTx/>
                        <a:buFontTx/>
                        <a:buNone/>
                      </a:pPr>
                      <a:r>
                        <a:rPr lang="en-US" sz="1600" b="1" dirty="0">
                          <a:solidFill>
                            <a:srgbClr val="00778B"/>
                          </a:solidFill>
                          <a:effectLst/>
                          <a:latin typeface="Arial Regular"/>
                          <a:cs typeface="Arial"/>
                        </a:rPr>
                        <a:t>Enhance Core Services</a:t>
                      </a:r>
                      <a:br>
                        <a:rPr lang="en-US" sz="1600" b="1" dirty="0">
                          <a:solidFill>
                            <a:srgbClr val="22A8BA"/>
                          </a:solidFill>
                          <a:effectLst/>
                          <a:latin typeface="Arial Regular"/>
                          <a:cs typeface="Arial"/>
                        </a:rPr>
                      </a:br>
                      <a:r>
                        <a:rPr lang="en-US" sz="1100" b="0" i="0" u="none" strike="noStrike" noProof="0" dirty="0">
                          <a:solidFill>
                            <a:srgbClr val="595959"/>
                          </a:solidFill>
                          <a:effectLst/>
                          <a:latin typeface="Arial"/>
                        </a:rPr>
                        <a:t>Provide paramount services and ethical leadership with excellence. </a:t>
                      </a:r>
                      <a:endParaRPr lang="en-US" sz="1100" b="0" i="0" u="none" strike="noStrike" noProof="0" dirty="0">
                        <a:solidFill>
                          <a:srgbClr val="595959"/>
                        </a:solidFill>
                        <a:effectLst/>
                        <a:latin typeface="Arial Regular"/>
                      </a:endParaRPr>
                    </a:p>
                  </a:txBody>
                  <a:tcPr marL="45720" marR="45720" anchor="ctr">
                    <a:lnL w="12700" cmpd="sng">
                      <a:noFill/>
                    </a:lnL>
                    <a:lnR w="12700" cmpd="sng">
                      <a:noFill/>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28600" indent="-228600" algn="l">
                        <a:lnSpc>
                          <a:spcPct val="100000"/>
                        </a:lnSpc>
                        <a:spcBef>
                          <a:spcPts val="300"/>
                        </a:spcBef>
                        <a:spcAft>
                          <a:spcPts val="200"/>
                        </a:spcAft>
                        <a:buFont typeface="+mj-lt"/>
                        <a:buAutoNum type="arabicPeriod"/>
                      </a:pPr>
                      <a:r>
                        <a:rPr lang="en-US" sz="1000" b="1" kern="1200" dirty="0">
                          <a:solidFill>
                            <a:srgbClr val="595959"/>
                          </a:solidFill>
                          <a:latin typeface="+mn-lt"/>
                          <a:ea typeface="Lato"/>
                          <a:cs typeface="Arial"/>
                        </a:rPr>
                        <a:t>Integrity Framework: </a:t>
                      </a:r>
                      <a:r>
                        <a:rPr lang="en-US" sz="1000" kern="1200" dirty="0">
                          <a:solidFill>
                            <a:srgbClr val="595959"/>
                          </a:solidFill>
                          <a:latin typeface="+mn-lt"/>
                          <a:ea typeface="Lato"/>
                          <a:cs typeface="Arial"/>
                        </a:rPr>
                        <a:t>Everyone is utilizing the integrity framework. </a:t>
                      </a:r>
                      <a:endParaRPr lang="en-US" dirty="0">
                        <a:solidFill>
                          <a:srgbClr val="595959"/>
                        </a:solidFill>
                      </a:endParaRPr>
                    </a:p>
                    <a:p>
                      <a:pPr marL="228600" lvl="0" indent="-228600" algn="l">
                        <a:lnSpc>
                          <a:spcPct val="100000"/>
                        </a:lnSpc>
                        <a:spcBef>
                          <a:spcPts val="300"/>
                        </a:spcBef>
                        <a:spcAft>
                          <a:spcPts val="200"/>
                        </a:spcAft>
                        <a:buAutoNum type="arabicPeriod"/>
                      </a:pPr>
                      <a:r>
                        <a:rPr lang="en-US" sz="1000" b="1" kern="1200" dirty="0">
                          <a:solidFill>
                            <a:srgbClr val="595959"/>
                          </a:solidFill>
                          <a:latin typeface="+mn-lt"/>
                          <a:ea typeface="Lato"/>
                          <a:cs typeface="Arial"/>
                        </a:rPr>
                        <a:t>Engagement: </a:t>
                      </a:r>
                      <a:r>
                        <a:rPr lang="en-US" sz="1000" kern="1200" dirty="0">
                          <a:solidFill>
                            <a:srgbClr val="595959"/>
                          </a:solidFill>
                          <a:latin typeface="+mn-lt"/>
                          <a:ea typeface="Lato"/>
                          <a:cs typeface="Arial"/>
                        </a:rPr>
                        <a:t>All customer segments are highly engaged.</a:t>
                      </a:r>
                      <a:endParaRPr lang="en-US" sz="1000" b="1" dirty="0">
                        <a:solidFill>
                          <a:srgbClr val="595959"/>
                        </a:solidFill>
                        <a:latin typeface="+mn-lt"/>
                        <a:ea typeface="Lato"/>
                      </a:endParaRPr>
                    </a:p>
                    <a:p>
                      <a:pPr marL="228600" lvl="0" indent="-228600" algn="l">
                        <a:lnSpc>
                          <a:spcPct val="100000"/>
                        </a:lnSpc>
                        <a:spcBef>
                          <a:spcPts val="300"/>
                        </a:spcBef>
                        <a:spcAft>
                          <a:spcPts val="200"/>
                        </a:spcAft>
                        <a:buAutoNum type="arabicPeriod"/>
                      </a:pPr>
                      <a:r>
                        <a:rPr lang="en-US" sz="1000" b="1" kern="1200" dirty="0">
                          <a:solidFill>
                            <a:srgbClr val="595959"/>
                          </a:solidFill>
                          <a:latin typeface="+mn-lt"/>
                          <a:ea typeface="Lato"/>
                          <a:cs typeface="Arial"/>
                        </a:rPr>
                        <a:t>Risk Management: </a:t>
                      </a:r>
                      <a:r>
                        <a:rPr lang="en-US" sz="1000" kern="1200" dirty="0">
                          <a:solidFill>
                            <a:srgbClr val="595959"/>
                          </a:solidFill>
                          <a:latin typeface="+mn-lt"/>
                          <a:ea typeface="Lato"/>
                          <a:cs typeface="Arial"/>
                        </a:rPr>
                        <a:t>Compliance risk management processes are protecting all stakeholders.</a:t>
                      </a:r>
                    </a:p>
                    <a:p>
                      <a:pPr marL="228600" lvl="0" indent="-228600" algn="l">
                        <a:lnSpc>
                          <a:spcPct val="100000"/>
                        </a:lnSpc>
                        <a:spcBef>
                          <a:spcPts val="300"/>
                        </a:spcBef>
                        <a:spcAft>
                          <a:spcPts val="200"/>
                        </a:spcAft>
                        <a:buAutoNum type="arabicPeriod"/>
                      </a:pPr>
                      <a:r>
                        <a:rPr lang="en-US" sz="1000" b="1" i="0" u="none" strike="noStrike" kern="1200" noProof="0" dirty="0">
                          <a:solidFill>
                            <a:srgbClr val="595959"/>
                          </a:solidFill>
                          <a:latin typeface="Arial"/>
                        </a:rPr>
                        <a:t>Ethical Leadership: </a:t>
                      </a:r>
                      <a:r>
                        <a:rPr lang="en-US" sz="1000" b="0" i="0" u="none" strike="noStrike" kern="1200" noProof="0" dirty="0">
                          <a:solidFill>
                            <a:srgbClr val="595959"/>
                          </a:solidFill>
                          <a:latin typeface="Arial"/>
                        </a:rPr>
                        <a:t>Establish an Institute of Ethical Wellness</a:t>
                      </a:r>
                      <a:endParaRPr lang="en-US" sz="1000" kern="1200" dirty="0">
                        <a:solidFill>
                          <a:srgbClr val="595959"/>
                        </a:solidFill>
                        <a:latin typeface="+mn-lt"/>
                        <a:ea typeface="Lato"/>
                        <a:cs typeface="Arial"/>
                      </a:endParaRPr>
                    </a:p>
                  </a:txBody>
                  <a:tcPr anchor="ctr">
                    <a:lnL w="12700" cmpd="sng">
                      <a:noFill/>
                    </a:lnL>
                    <a:lnR w="12700" cmpd="sng">
                      <a:noFill/>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2044950"/>
                  </a:ext>
                </a:extLst>
              </a:tr>
              <a:tr h="14484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i="0" dirty="0">
                          <a:solidFill>
                            <a:srgbClr val="00778B"/>
                          </a:solidFill>
                          <a:latin typeface="+mj-lt"/>
                        </a:rPr>
                        <a:t>2</a:t>
                      </a:r>
                    </a:p>
                  </a:txBody>
                  <a:tcPr anchor="ctr">
                    <a:lnL w="12700" cmpd="sng">
                      <a:noFill/>
                    </a:lnL>
                    <a:lnR w="12700" cmpd="sng">
                      <a:noFill/>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a:lnSpc>
                          <a:spcPct val="100000"/>
                        </a:lnSpc>
                        <a:spcBef>
                          <a:spcPts val="300"/>
                        </a:spcBef>
                        <a:spcAft>
                          <a:spcPts val="300"/>
                        </a:spcAft>
                        <a:buNone/>
                      </a:pPr>
                      <a:r>
                        <a:rPr lang="en-US" sz="1600" b="1" dirty="0">
                          <a:solidFill>
                            <a:srgbClr val="00778B"/>
                          </a:solidFill>
                          <a:effectLst/>
                          <a:latin typeface="Arial Regular"/>
                          <a:cs typeface="Arial"/>
                        </a:rPr>
                        <a:t>Innovative Solutions</a:t>
                      </a:r>
                      <a:br>
                        <a:rPr lang="en-US" sz="1600" b="1" dirty="0">
                          <a:solidFill>
                            <a:srgbClr val="008996"/>
                          </a:solidFill>
                          <a:effectLst/>
                          <a:latin typeface="Arial Regular"/>
                          <a:cs typeface="Arial"/>
                        </a:rPr>
                      </a:br>
                      <a:r>
                        <a:rPr lang="en-US" sz="1100" b="0" i="0" u="none" strike="noStrike" noProof="0" dirty="0">
                          <a:solidFill>
                            <a:srgbClr val="595959"/>
                          </a:solidFill>
                          <a:effectLst/>
                          <a:latin typeface="Arial"/>
                        </a:rPr>
                        <a:t>Deliver new services and expanded leadership for better healthcare. </a:t>
                      </a:r>
                    </a:p>
                  </a:txBody>
                  <a:tcPr marL="45720" marR="45720" anchor="ctr">
                    <a:lnL w="12700" cmpd="sng">
                      <a:noFill/>
                    </a:lnL>
                    <a:lnR w="12700" cmpd="sng">
                      <a:noFill/>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28600" indent="-228600" algn="l">
                        <a:lnSpc>
                          <a:spcPct val="100000"/>
                        </a:lnSpc>
                        <a:spcBef>
                          <a:spcPts val="300"/>
                        </a:spcBef>
                        <a:spcAft>
                          <a:spcPts val="200"/>
                        </a:spcAft>
                        <a:buFont typeface="+mj-lt"/>
                        <a:buAutoNum type="arabicPeriod"/>
                      </a:pPr>
                      <a:r>
                        <a:rPr lang="en-US" sz="1000" b="1" dirty="0">
                          <a:solidFill>
                            <a:srgbClr val="595959"/>
                          </a:solidFill>
                          <a:effectLst/>
                          <a:latin typeface="+mn-lt"/>
                        </a:rPr>
                        <a:t>AI: </a:t>
                      </a:r>
                      <a:r>
                        <a:rPr lang="en-US" sz="1000" dirty="0">
                          <a:solidFill>
                            <a:srgbClr val="595959"/>
                          </a:solidFill>
                          <a:effectLst/>
                          <a:latin typeface="+mn-lt"/>
                        </a:rPr>
                        <a:t>Utilize AI ethically and effectively throughout HSC. </a:t>
                      </a:r>
                    </a:p>
                    <a:p>
                      <a:pPr marL="228600" lvl="0" indent="-228600" algn="l">
                        <a:lnSpc>
                          <a:spcPct val="100000"/>
                        </a:lnSpc>
                        <a:spcBef>
                          <a:spcPts val="300"/>
                        </a:spcBef>
                        <a:spcAft>
                          <a:spcPts val="200"/>
                        </a:spcAft>
                        <a:buAutoNum type="arabicPeriod"/>
                      </a:pPr>
                      <a:r>
                        <a:rPr lang="en-US" sz="1000" b="1" dirty="0">
                          <a:solidFill>
                            <a:srgbClr val="595959"/>
                          </a:solidFill>
                          <a:effectLst/>
                          <a:latin typeface="+mn-lt"/>
                        </a:rPr>
                        <a:t>Leadership: </a:t>
                      </a:r>
                      <a:r>
                        <a:rPr lang="en-US" sz="1000" dirty="0">
                          <a:solidFill>
                            <a:srgbClr val="595959"/>
                          </a:solidFill>
                          <a:effectLst/>
                          <a:latin typeface="+mn-lt"/>
                        </a:rPr>
                        <a:t>Provide global leadership in healthcare education by operating an external leadership platform for the integrity framework. </a:t>
                      </a:r>
                      <a:endParaRPr lang="en-US" dirty="0">
                        <a:solidFill>
                          <a:srgbClr val="595959"/>
                        </a:solidFill>
                      </a:endParaRPr>
                    </a:p>
                    <a:p>
                      <a:pPr marL="228600" indent="-228600" algn="l">
                        <a:lnSpc>
                          <a:spcPct val="100000"/>
                        </a:lnSpc>
                        <a:spcBef>
                          <a:spcPts val="300"/>
                        </a:spcBef>
                        <a:spcAft>
                          <a:spcPts val="200"/>
                        </a:spcAft>
                        <a:buFont typeface="+mj-lt"/>
                        <a:buAutoNum type="arabicPeriod"/>
                      </a:pPr>
                      <a:r>
                        <a:rPr lang="en-US" sz="1000" b="1" dirty="0">
                          <a:solidFill>
                            <a:srgbClr val="595959"/>
                          </a:solidFill>
                          <a:effectLst/>
                          <a:latin typeface="+mn-lt"/>
                        </a:rPr>
                        <a:t>Budget: </a:t>
                      </a:r>
                      <a:r>
                        <a:rPr lang="en-US" sz="1000" dirty="0">
                          <a:solidFill>
                            <a:srgbClr val="595959"/>
                          </a:solidFill>
                          <a:effectLst/>
                          <a:latin typeface="+mn-lt"/>
                        </a:rPr>
                        <a:t>Secure additional budget annually through diverse funding sources to expand our resources and improve our services. </a:t>
                      </a:r>
                      <a:endParaRPr lang="en-US" sz="1000" kern="1200" dirty="0">
                        <a:solidFill>
                          <a:srgbClr val="595959"/>
                        </a:solidFill>
                        <a:latin typeface="+mn-lt"/>
                        <a:ea typeface="Lato"/>
                        <a:cs typeface="Arial"/>
                      </a:endParaRPr>
                    </a:p>
                  </a:txBody>
                  <a:tcPr anchor="ctr">
                    <a:lnL w="12700" cmpd="sng">
                      <a:noFill/>
                    </a:lnL>
                    <a:lnR w="12700" cmpd="sng">
                      <a:noFill/>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49491700"/>
                  </a:ext>
                </a:extLst>
              </a:tr>
              <a:tr h="14484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i="0" dirty="0">
                          <a:solidFill>
                            <a:srgbClr val="00778B"/>
                          </a:solidFill>
                          <a:latin typeface="+mj-lt"/>
                        </a:rPr>
                        <a:t>3</a:t>
                      </a:r>
                    </a:p>
                  </a:txBody>
                  <a:tcPr anchor="ctr">
                    <a:lnL w="12700" cmpd="sng">
                      <a:noFill/>
                    </a:lnL>
                    <a:lnR w="12700" cmpd="sng">
                      <a:noFill/>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eaLnBrk="1" fontAlgn="auto" latinLnBrk="0" hangingPunct="1">
                        <a:lnSpc>
                          <a:spcPct val="100000"/>
                        </a:lnSpc>
                        <a:spcBef>
                          <a:spcPts val="300"/>
                        </a:spcBef>
                        <a:spcAft>
                          <a:spcPts val="300"/>
                        </a:spcAft>
                        <a:buClrTx/>
                        <a:buSzTx/>
                        <a:buFontTx/>
                        <a:buNone/>
                      </a:pPr>
                      <a:r>
                        <a:rPr lang="en-US" sz="1600" b="1" dirty="0">
                          <a:solidFill>
                            <a:srgbClr val="00778B"/>
                          </a:solidFill>
                          <a:effectLst/>
                          <a:latin typeface="Arial Regular"/>
                          <a:cs typeface="Arial"/>
                        </a:rPr>
                        <a:t>Remarkable Team </a:t>
                      </a:r>
                      <a:br>
                        <a:rPr lang="en-US" sz="1800" b="1" dirty="0">
                          <a:solidFill>
                            <a:srgbClr val="2B2C28"/>
                          </a:solidFill>
                          <a:effectLst/>
                          <a:latin typeface="Arial Regular"/>
                          <a:cs typeface="Arial"/>
                        </a:rPr>
                      </a:br>
                      <a:r>
                        <a:rPr lang="en-US" sz="1100" b="0" i="0" u="none" strike="noStrike" noProof="0" dirty="0">
                          <a:solidFill>
                            <a:srgbClr val="595959"/>
                          </a:solidFill>
                          <a:effectLst/>
                          <a:latin typeface="Arial Regular"/>
                        </a:rPr>
                        <a:t>Define a transformative team that thrives together and delivers positive impact.</a:t>
                      </a:r>
                      <a:r>
                        <a:rPr lang="en-US" sz="1100" b="0" dirty="0">
                          <a:solidFill>
                            <a:srgbClr val="595959"/>
                          </a:solidFill>
                          <a:latin typeface="Arial Regular"/>
                          <a:cs typeface="Arial"/>
                        </a:rPr>
                        <a:t> </a:t>
                      </a:r>
                      <a:endParaRPr lang="en-US" sz="1100" b="0" dirty="0">
                        <a:solidFill>
                          <a:srgbClr val="595959"/>
                        </a:solidFill>
                        <a:effectLst/>
                        <a:latin typeface="Arial Regular"/>
                        <a:cs typeface="Arial"/>
                      </a:endParaRPr>
                    </a:p>
                  </a:txBody>
                  <a:tcPr marL="45720" marR="45720" anchor="ctr">
                    <a:lnL w="12700" cmpd="sng">
                      <a:noFill/>
                    </a:lnL>
                    <a:lnR w="12700" cmpd="sng">
                      <a:noFill/>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28600" indent="-228600" algn="l">
                        <a:lnSpc>
                          <a:spcPct val="100000"/>
                        </a:lnSpc>
                        <a:spcBef>
                          <a:spcPts val="300"/>
                        </a:spcBef>
                        <a:spcAft>
                          <a:spcPts val="200"/>
                        </a:spcAft>
                        <a:buFont typeface="+mj-lt"/>
                        <a:buAutoNum type="arabicPeriod"/>
                      </a:pPr>
                      <a:r>
                        <a:rPr lang="en-US" sz="1000" b="1" dirty="0">
                          <a:solidFill>
                            <a:srgbClr val="595959"/>
                          </a:solidFill>
                          <a:latin typeface="+mn-lt"/>
                        </a:rPr>
                        <a:t>Staff Development: </a:t>
                      </a:r>
                      <a:r>
                        <a:rPr lang="en-US" sz="1000" dirty="0">
                          <a:solidFill>
                            <a:srgbClr val="595959"/>
                          </a:solidFill>
                          <a:effectLst/>
                          <a:latin typeface="+mn-lt"/>
                        </a:rPr>
                        <a:t>Provide world-class development opportunity for the OIIA team to help individuals and the organization to succeed. </a:t>
                      </a:r>
                      <a:endParaRPr lang="en-US" sz="1000" kern="1200" dirty="0">
                        <a:solidFill>
                          <a:srgbClr val="595959"/>
                        </a:solidFill>
                        <a:latin typeface="+mn-lt"/>
                        <a:ea typeface="Lato"/>
                        <a:cs typeface="Arial"/>
                      </a:endParaRPr>
                    </a:p>
                    <a:p>
                      <a:pPr marL="228600" indent="-228600" algn="l">
                        <a:lnSpc>
                          <a:spcPct val="100000"/>
                        </a:lnSpc>
                        <a:spcBef>
                          <a:spcPts val="300"/>
                        </a:spcBef>
                        <a:spcAft>
                          <a:spcPts val="200"/>
                        </a:spcAft>
                        <a:buFont typeface="+mj-lt"/>
                        <a:buAutoNum type="arabicPeriod"/>
                      </a:pPr>
                      <a:r>
                        <a:rPr lang="en-US" sz="1000" b="1" dirty="0">
                          <a:solidFill>
                            <a:srgbClr val="595959"/>
                          </a:solidFill>
                          <a:effectLst/>
                          <a:latin typeface="+mn-lt"/>
                        </a:rPr>
                        <a:t>Communication: </a:t>
                      </a:r>
                      <a:r>
                        <a:rPr lang="en-US" sz="1000" dirty="0">
                          <a:solidFill>
                            <a:srgbClr val="595959"/>
                          </a:solidFill>
                          <a:effectLst/>
                          <a:latin typeface="+mn-lt"/>
                        </a:rPr>
                        <a:t>Effective communication is fostering unity, collaboration, and excellence. </a:t>
                      </a:r>
                    </a:p>
                    <a:p>
                      <a:pPr marL="228600" indent="-228600" algn="l">
                        <a:lnSpc>
                          <a:spcPct val="100000"/>
                        </a:lnSpc>
                        <a:spcBef>
                          <a:spcPts val="300"/>
                        </a:spcBef>
                        <a:spcAft>
                          <a:spcPts val="200"/>
                        </a:spcAft>
                        <a:buFont typeface="+mj-lt"/>
                        <a:buAutoNum type="arabicPeriod"/>
                      </a:pPr>
                      <a:r>
                        <a:rPr lang="en-US" sz="1000" b="1" dirty="0">
                          <a:solidFill>
                            <a:srgbClr val="595959"/>
                          </a:solidFill>
                          <a:effectLst/>
                          <a:latin typeface="+mn-lt"/>
                        </a:rPr>
                        <a:t>Team Leadership: </a:t>
                      </a:r>
                      <a:r>
                        <a:rPr lang="en-US" sz="1000" dirty="0">
                          <a:solidFill>
                            <a:srgbClr val="595959"/>
                          </a:solidFill>
                          <a:effectLst/>
                          <a:latin typeface="+mn-lt"/>
                        </a:rPr>
                        <a:t>Lead healthcare and higher education as a team. </a:t>
                      </a:r>
                      <a:endParaRPr lang="en-US" sz="1000" kern="1200" dirty="0">
                        <a:solidFill>
                          <a:srgbClr val="595959"/>
                        </a:solidFill>
                        <a:latin typeface="+mn-lt"/>
                        <a:ea typeface="Lato"/>
                        <a:cs typeface="Arial"/>
                      </a:endParaRPr>
                    </a:p>
                  </a:txBody>
                  <a:tcPr anchor="ctr">
                    <a:lnL w="12700" cmpd="sng">
                      <a:noFill/>
                    </a:lnL>
                    <a:lnR w="12700" cmpd="sng">
                      <a:noFill/>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41391386"/>
                  </a:ext>
                </a:extLst>
              </a:tr>
              <a:tr h="14484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i="0" dirty="0">
                          <a:solidFill>
                            <a:srgbClr val="00778B"/>
                          </a:solidFill>
                          <a:latin typeface="+mj-lt"/>
                        </a:rPr>
                        <a:t>4</a:t>
                      </a:r>
                    </a:p>
                  </a:txBody>
                  <a:tcPr anchor="ctr">
                    <a:lnL w="12700" cmpd="sng">
                      <a:noFill/>
                    </a:lnL>
                    <a:lnR w="12700" cmpd="sng">
                      <a:noFill/>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eaLnBrk="1" fontAlgn="auto" latinLnBrk="0" hangingPunct="1">
                        <a:lnSpc>
                          <a:spcPct val="100000"/>
                        </a:lnSpc>
                        <a:spcBef>
                          <a:spcPts val="300"/>
                        </a:spcBef>
                        <a:spcAft>
                          <a:spcPts val="300"/>
                        </a:spcAft>
                        <a:buClrTx/>
                        <a:buSzTx/>
                        <a:buFontTx/>
                        <a:buNone/>
                      </a:pPr>
                      <a:r>
                        <a:rPr lang="en-US" sz="1800" b="1" dirty="0">
                          <a:solidFill>
                            <a:srgbClr val="00778B"/>
                          </a:solidFill>
                          <a:effectLst/>
                          <a:latin typeface="Arial Regular"/>
                          <a:cs typeface="Arial"/>
                        </a:rPr>
                        <a:t>Awareness &amp; Influence </a:t>
                      </a:r>
                      <a:br>
                        <a:rPr lang="en-US" sz="2000" b="1" dirty="0">
                          <a:solidFill>
                            <a:srgbClr val="008996"/>
                          </a:solidFill>
                          <a:effectLst/>
                          <a:latin typeface="Arial Regular"/>
                          <a:cs typeface="Arial"/>
                        </a:rPr>
                      </a:br>
                      <a:r>
                        <a:rPr lang="en-US" sz="1100" b="0" i="0" u="none" strike="noStrike" noProof="0" dirty="0">
                          <a:solidFill>
                            <a:srgbClr val="595959"/>
                          </a:solidFill>
                          <a:effectLst/>
                          <a:latin typeface="Arial Regular"/>
                        </a:rPr>
                        <a:t>World renowned for integrity practices, leadership, and support.</a:t>
                      </a:r>
                    </a:p>
                  </a:txBody>
                  <a:tcPr marL="45720" marR="45720" anchor="ctr">
                    <a:lnL w="12700" cmpd="sng">
                      <a:noFill/>
                    </a:lnL>
                    <a:lnR w="12700" cmpd="sng">
                      <a:noFill/>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28600" indent="-228600" algn="l">
                        <a:lnSpc>
                          <a:spcPct val="100000"/>
                        </a:lnSpc>
                        <a:spcBef>
                          <a:spcPts val="300"/>
                        </a:spcBef>
                        <a:spcAft>
                          <a:spcPts val="200"/>
                        </a:spcAft>
                        <a:buFont typeface="+mj-lt"/>
                        <a:buAutoNum type="arabicPeriod"/>
                      </a:pPr>
                      <a:r>
                        <a:rPr lang="en-US" sz="1000" b="1" dirty="0">
                          <a:solidFill>
                            <a:srgbClr val="595959"/>
                          </a:solidFill>
                          <a:latin typeface="+mn-lt"/>
                        </a:rPr>
                        <a:t>Visibility: </a:t>
                      </a:r>
                      <a:r>
                        <a:rPr lang="en-US" sz="1000" dirty="0">
                          <a:solidFill>
                            <a:srgbClr val="595959"/>
                          </a:solidFill>
                          <a:effectLst/>
                          <a:latin typeface="+mn-lt"/>
                        </a:rPr>
                        <a:t>Increase global visibility in education and healthcare.</a:t>
                      </a:r>
                    </a:p>
                    <a:p>
                      <a:pPr marL="228600" indent="-228600" algn="l">
                        <a:lnSpc>
                          <a:spcPct val="100000"/>
                        </a:lnSpc>
                        <a:spcBef>
                          <a:spcPts val="300"/>
                        </a:spcBef>
                        <a:spcAft>
                          <a:spcPts val="200"/>
                        </a:spcAft>
                        <a:buFont typeface="+mj-lt"/>
                        <a:buAutoNum type="arabicPeriod"/>
                      </a:pPr>
                      <a:r>
                        <a:rPr lang="en-US" sz="1000" b="1" dirty="0">
                          <a:solidFill>
                            <a:srgbClr val="595959"/>
                          </a:solidFill>
                          <a:effectLst/>
                          <a:latin typeface="+mn-lt"/>
                        </a:rPr>
                        <a:t>Influence: </a:t>
                      </a:r>
                      <a:r>
                        <a:rPr lang="en-US" sz="1000" dirty="0">
                          <a:solidFill>
                            <a:srgbClr val="595959"/>
                          </a:solidFill>
                          <a:effectLst/>
                          <a:latin typeface="+mn-lt"/>
                        </a:rPr>
                        <a:t>Provide integrity leadership and resources that are influencing HSC and beyond. </a:t>
                      </a:r>
                    </a:p>
                    <a:p>
                      <a:pPr marL="228600" indent="-228600" algn="l">
                        <a:lnSpc>
                          <a:spcPct val="100000"/>
                        </a:lnSpc>
                        <a:spcBef>
                          <a:spcPts val="300"/>
                        </a:spcBef>
                        <a:spcAft>
                          <a:spcPts val="200"/>
                        </a:spcAft>
                        <a:buFont typeface="+mj-lt"/>
                        <a:buAutoNum type="arabicPeriod"/>
                      </a:pPr>
                      <a:r>
                        <a:rPr lang="en-US" sz="1000" b="1" dirty="0">
                          <a:solidFill>
                            <a:srgbClr val="595959"/>
                          </a:solidFill>
                          <a:effectLst/>
                          <a:latin typeface="+mn-lt"/>
                        </a:rPr>
                        <a:t>Expansion: </a:t>
                      </a:r>
                      <a:r>
                        <a:rPr lang="en-US" sz="1000" dirty="0">
                          <a:solidFill>
                            <a:srgbClr val="595959"/>
                          </a:solidFill>
                          <a:effectLst/>
                          <a:latin typeface="+mn-lt"/>
                        </a:rPr>
                        <a:t>Expand wellness services in more communities. </a:t>
                      </a:r>
                      <a:endParaRPr lang="en-US" sz="1000" b="1" dirty="0">
                        <a:solidFill>
                          <a:srgbClr val="595959"/>
                        </a:solidFill>
                        <a:latin typeface="+mn-lt"/>
                        <a:ea typeface="Lato"/>
                      </a:endParaRPr>
                    </a:p>
                  </a:txBody>
                  <a:tcPr anchor="ctr">
                    <a:lnL w="12700" cmpd="sng">
                      <a:noFill/>
                    </a:lnL>
                    <a:lnR w="12700" cmpd="sng">
                      <a:noFill/>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01640271"/>
                  </a:ext>
                </a:extLst>
              </a:tr>
            </a:tbl>
          </a:graphicData>
        </a:graphic>
      </p:graphicFrame>
      <p:sp>
        <p:nvSpPr>
          <p:cNvPr id="11" name="TextBox 10">
            <a:extLst>
              <a:ext uri="{FF2B5EF4-FFF2-40B4-BE49-F238E27FC236}">
                <a16:creationId xmlns:a16="http://schemas.microsoft.com/office/drawing/2014/main" id="{8CF2A07A-5C0C-C6A0-4191-C104870BE7C0}"/>
              </a:ext>
            </a:extLst>
          </p:cNvPr>
          <p:cNvSpPr txBox="1"/>
          <p:nvPr/>
        </p:nvSpPr>
        <p:spPr>
          <a:xfrm>
            <a:off x="4184686" y="258601"/>
            <a:ext cx="6198670" cy="461665"/>
          </a:xfrm>
          <a:prstGeom prst="rect">
            <a:avLst/>
          </a:prstGeom>
          <a:noFill/>
        </p:spPr>
        <p:txBody>
          <a:bodyPr wrap="square" lIns="91440" tIns="45720" rIns="91440" bIns="45720" anchor="t">
            <a:spAutoFit/>
          </a:bodyPr>
          <a:lstStyle/>
          <a:p>
            <a:pPr algn="l">
              <a:spcAft>
                <a:spcPts val="1200"/>
              </a:spcAft>
            </a:pPr>
            <a:r>
              <a:rPr lang="en-US" sz="2400" b="1" dirty="0">
                <a:solidFill>
                  <a:srgbClr val="00778B"/>
                </a:solidFill>
                <a:latin typeface="Arial Regular"/>
                <a:cs typeface="Arial"/>
              </a:rPr>
              <a:t>OIIA Vision Objectives and Key Results</a:t>
            </a:r>
          </a:p>
        </p:txBody>
      </p:sp>
      <p:pic>
        <p:nvPicPr>
          <p:cNvPr id="4098" name="Picture 2" descr="HSC at Fort Worth">
            <a:extLst>
              <a:ext uri="{FF2B5EF4-FFF2-40B4-BE49-F238E27FC236}">
                <a16:creationId xmlns:a16="http://schemas.microsoft.com/office/drawing/2014/main" id="{2CDAECF3-8198-852F-57B8-35F88683394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2160"/>
          <a:stretch/>
        </p:blipFill>
        <p:spPr bwMode="auto">
          <a:xfrm>
            <a:off x="1320800" y="329677"/>
            <a:ext cx="1627908" cy="85273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58331E5-84CC-0712-91D0-E74D3AA6E460}"/>
              </a:ext>
            </a:extLst>
          </p:cNvPr>
          <p:cNvSpPr/>
          <p:nvPr/>
        </p:nvSpPr>
        <p:spPr>
          <a:xfrm flipH="1">
            <a:off x="3925330" y="303571"/>
            <a:ext cx="45719" cy="6257256"/>
          </a:xfrm>
          <a:prstGeom prst="rect">
            <a:avLst/>
          </a:prstGeom>
          <a:solidFill>
            <a:srgbClr val="00778B"/>
          </a:solidFill>
          <a:ln>
            <a:solidFill>
              <a:srgbClr val="00778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8302171"/>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FB63B6-698D-E9F9-3826-01403B06B1B7}"/>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7548F653-13D4-765B-ECA4-9F0056E58C0A}"/>
              </a:ext>
            </a:extLst>
          </p:cNvPr>
          <p:cNvSpPr/>
          <p:nvPr/>
        </p:nvSpPr>
        <p:spPr>
          <a:xfrm>
            <a:off x="6602528" y="1875714"/>
            <a:ext cx="5589471" cy="4982286"/>
          </a:xfrm>
          <a:prstGeom prst="rect">
            <a:avLst/>
          </a:prstGeom>
          <a:gradFill flip="none" rotWithShape="1">
            <a:gsLst>
              <a:gs pos="45000">
                <a:srgbClr val="D0DEE6">
                  <a:alpha val="45000"/>
                </a:srgbClr>
              </a:gs>
              <a:gs pos="16000">
                <a:srgbClr val="F4F4EC">
                  <a:alpha val="32828"/>
                </a:srgbClr>
              </a:gs>
              <a:gs pos="100000">
                <a:srgbClr val="5DA3D6">
                  <a:alpha val="14000"/>
                </a:srgbClr>
              </a:gs>
              <a:gs pos="73000">
                <a:srgbClr val="EEEEF3">
                  <a:alpha val="78725"/>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5297F4B-82D5-57EA-225A-943E4643F6F6}"/>
              </a:ext>
            </a:extLst>
          </p:cNvPr>
          <p:cNvSpPr/>
          <p:nvPr/>
        </p:nvSpPr>
        <p:spPr>
          <a:xfrm>
            <a:off x="-3466" y="-46118"/>
            <a:ext cx="12195465" cy="1924926"/>
          </a:xfrm>
          <a:prstGeom prst="rect">
            <a:avLst/>
          </a:prstGeom>
          <a:solidFill>
            <a:srgbClr val="0077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hangingPunct="1"/>
            <a:endParaRPr lang="en-US" sz="1800" kern="1200">
              <a:solidFill>
                <a:srgbClr val="FFFFFF"/>
              </a:solidFill>
              <a:latin typeface="Arial" panose="020B0604020202020204" pitchFamily="34" charset="0"/>
            </a:endParaRPr>
          </a:p>
        </p:txBody>
      </p:sp>
      <p:sp>
        <p:nvSpPr>
          <p:cNvPr id="54" name="TextBox 53">
            <a:extLst>
              <a:ext uri="{FF2B5EF4-FFF2-40B4-BE49-F238E27FC236}">
                <a16:creationId xmlns:a16="http://schemas.microsoft.com/office/drawing/2014/main" id="{0097ED99-AF05-5012-4874-C7429732C39A}"/>
              </a:ext>
            </a:extLst>
          </p:cNvPr>
          <p:cNvSpPr txBox="1"/>
          <p:nvPr/>
        </p:nvSpPr>
        <p:spPr>
          <a:xfrm>
            <a:off x="1133220" y="1502113"/>
            <a:ext cx="911101" cy="2246769"/>
          </a:xfrm>
          <a:prstGeom prst="rect">
            <a:avLst/>
          </a:prstGeom>
          <a:noFill/>
        </p:spPr>
        <p:txBody>
          <a:bodyPr wrap="square" rtlCol="0">
            <a:spAutoFit/>
          </a:bodyPr>
          <a:lstStyle/>
          <a:p>
            <a:pPr algn="ctr"/>
            <a:r>
              <a:rPr lang="en-US" sz="14000" spc="2000">
                <a:solidFill>
                  <a:schemeClr val="bg1"/>
                </a:solidFill>
                <a:latin typeface="Arial Black" panose="020B0604020202020204" pitchFamily="34" charset="0"/>
                <a:ea typeface="Lato" panose="020F0502020204030203" pitchFamily="34" charset="0"/>
                <a:cs typeface="Arial" panose="020B0604020202020204" pitchFamily="34" charset="0"/>
              </a:rPr>
              <a:t>1</a:t>
            </a:r>
          </a:p>
        </p:txBody>
      </p:sp>
      <p:sp>
        <p:nvSpPr>
          <p:cNvPr id="165" name="TextBox 164">
            <a:extLst>
              <a:ext uri="{FF2B5EF4-FFF2-40B4-BE49-F238E27FC236}">
                <a16:creationId xmlns:a16="http://schemas.microsoft.com/office/drawing/2014/main" id="{96AEE0D7-2E05-F52C-BDDA-836171276CD0}"/>
              </a:ext>
            </a:extLst>
          </p:cNvPr>
          <p:cNvSpPr txBox="1"/>
          <p:nvPr/>
        </p:nvSpPr>
        <p:spPr>
          <a:xfrm>
            <a:off x="4834910" y="1502113"/>
            <a:ext cx="911101" cy="2246769"/>
          </a:xfrm>
          <a:prstGeom prst="rect">
            <a:avLst/>
          </a:prstGeom>
          <a:noFill/>
        </p:spPr>
        <p:txBody>
          <a:bodyPr wrap="square" rtlCol="0">
            <a:spAutoFit/>
          </a:bodyPr>
          <a:lstStyle/>
          <a:p>
            <a:pPr algn="ctr"/>
            <a:r>
              <a:rPr lang="en-US" sz="14000" spc="2000">
                <a:solidFill>
                  <a:schemeClr val="bg1"/>
                </a:solidFill>
                <a:latin typeface="Arial Black" panose="020B0604020202020204" pitchFamily="34" charset="0"/>
                <a:ea typeface="Lato" panose="020F0502020204030203" pitchFamily="34" charset="0"/>
                <a:cs typeface="Arial" panose="020B0604020202020204" pitchFamily="34" charset="0"/>
              </a:rPr>
              <a:t>2</a:t>
            </a:r>
          </a:p>
        </p:txBody>
      </p:sp>
      <p:sp>
        <p:nvSpPr>
          <p:cNvPr id="91" name="Shape">
            <a:extLst>
              <a:ext uri="{FF2B5EF4-FFF2-40B4-BE49-F238E27FC236}">
                <a16:creationId xmlns:a16="http://schemas.microsoft.com/office/drawing/2014/main" id="{0D5ED384-AE82-0FAE-D091-CC5741A17E50}"/>
              </a:ext>
            </a:extLst>
          </p:cNvPr>
          <p:cNvSpPr/>
          <p:nvPr/>
        </p:nvSpPr>
        <p:spPr>
          <a:xfrm>
            <a:off x="8571315" y="2764252"/>
            <a:ext cx="145471" cy="99185"/>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bg1"/>
          </a:solidFill>
          <a:ln w="19050">
            <a:noFill/>
            <a:miter lim="400000"/>
          </a:ln>
        </p:spPr>
        <p:txBody>
          <a:bodyPr lIns="19051" tIns="19051" rIns="19051" bIns="19051" anchor="ctr"/>
          <a:lstStyle/>
          <a:p>
            <a:pPr marL="0" marR="0" lvl="0" indent="0" algn="ctr" defTabSz="228594" rtl="0" eaLnBrk="1" fontAlgn="auto" latinLnBrk="0" hangingPunct="0">
              <a:lnSpc>
                <a:spcPct val="100000"/>
              </a:lnSpc>
              <a:spcBef>
                <a:spcPts val="0"/>
              </a:spcBef>
              <a:spcAft>
                <a:spcPts val="0"/>
              </a:spcAft>
              <a:buClrTx/>
              <a:buSzTx/>
              <a:buFontTx/>
              <a:buNone/>
              <a:tabLst/>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051"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cs typeface="Arial" panose="020B0604020202020204" pitchFamily="34" charset="0"/>
              <a:sym typeface="Gill Sans"/>
            </a:endParaRPr>
          </a:p>
        </p:txBody>
      </p:sp>
      <p:sp>
        <p:nvSpPr>
          <p:cNvPr id="99" name="Shape">
            <a:extLst>
              <a:ext uri="{FF2B5EF4-FFF2-40B4-BE49-F238E27FC236}">
                <a16:creationId xmlns:a16="http://schemas.microsoft.com/office/drawing/2014/main" id="{B3AED4A0-9957-8156-AF17-F0B33FD5535E}"/>
              </a:ext>
            </a:extLst>
          </p:cNvPr>
          <p:cNvSpPr/>
          <p:nvPr/>
        </p:nvSpPr>
        <p:spPr>
          <a:xfrm>
            <a:off x="4706652" y="2764252"/>
            <a:ext cx="145471" cy="99185"/>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bg1"/>
          </a:solidFill>
          <a:ln w="19050">
            <a:noFill/>
            <a:miter lim="400000"/>
          </a:ln>
        </p:spPr>
        <p:txBody>
          <a:bodyPr lIns="19051" tIns="19051" rIns="19051" bIns="19051" anchor="ctr"/>
          <a:lstStyle/>
          <a:p>
            <a:pPr marL="0" marR="0" lvl="0" indent="0" algn="ctr" defTabSz="228594" rtl="0" eaLnBrk="1" fontAlgn="auto" latinLnBrk="0" hangingPunct="0">
              <a:lnSpc>
                <a:spcPct val="100000"/>
              </a:lnSpc>
              <a:spcBef>
                <a:spcPts val="0"/>
              </a:spcBef>
              <a:spcAft>
                <a:spcPts val="0"/>
              </a:spcAft>
              <a:buClrTx/>
              <a:buSzTx/>
              <a:buFontTx/>
              <a:buNone/>
              <a:tabLst/>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051"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cs typeface="Arial" panose="020B0604020202020204" pitchFamily="34" charset="0"/>
              <a:sym typeface="Gill Sans"/>
            </a:endParaRPr>
          </a:p>
        </p:txBody>
      </p:sp>
      <p:sp>
        <p:nvSpPr>
          <p:cNvPr id="107" name="Shape">
            <a:extLst>
              <a:ext uri="{FF2B5EF4-FFF2-40B4-BE49-F238E27FC236}">
                <a16:creationId xmlns:a16="http://schemas.microsoft.com/office/drawing/2014/main" id="{B6188EF0-2A68-EA82-7663-BB41336529E1}"/>
              </a:ext>
            </a:extLst>
          </p:cNvPr>
          <p:cNvSpPr/>
          <p:nvPr/>
        </p:nvSpPr>
        <p:spPr>
          <a:xfrm>
            <a:off x="841988" y="2764252"/>
            <a:ext cx="145471" cy="99185"/>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bg1"/>
          </a:solidFill>
          <a:ln w="19050">
            <a:noFill/>
            <a:miter lim="400000"/>
          </a:ln>
        </p:spPr>
        <p:txBody>
          <a:bodyPr lIns="19051" tIns="19051" rIns="19051" bIns="19051" anchor="ctr"/>
          <a:lstStyle/>
          <a:p>
            <a:pPr marL="0" marR="0" lvl="0" indent="0" algn="ctr" defTabSz="228594" rtl="0" eaLnBrk="1" fontAlgn="auto" latinLnBrk="0" hangingPunct="0">
              <a:lnSpc>
                <a:spcPct val="100000"/>
              </a:lnSpc>
              <a:spcBef>
                <a:spcPts val="0"/>
              </a:spcBef>
              <a:spcAft>
                <a:spcPts val="0"/>
              </a:spcAft>
              <a:buClrTx/>
              <a:buSzTx/>
              <a:buFontTx/>
              <a:buNone/>
              <a:tabLst/>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051"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cs typeface="Arial" panose="020B0604020202020204" pitchFamily="34" charset="0"/>
              <a:sym typeface="Gill Sans"/>
            </a:endParaRPr>
          </a:p>
        </p:txBody>
      </p:sp>
      <p:sp>
        <p:nvSpPr>
          <p:cNvPr id="115" name="Shape">
            <a:extLst>
              <a:ext uri="{FF2B5EF4-FFF2-40B4-BE49-F238E27FC236}">
                <a16:creationId xmlns:a16="http://schemas.microsoft.com/office/drawing/2014/main" id="{C407BFF9-CB06-522A-2A18-C054261E6BE4}"/>
              </a:ext>
            </a:extLst>
          </p:cNvPr>
          <p:cNvSpPr/>
          <p:nvPr/>
        </p:nvSpPr>
        <p:spPr>
          <a:xfrm>
            <a:off x="825621" y="6700943"/>
            <a:ext cx="145471" cy="99185"/>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bg1"/>
          </a:solidFill>
          <a:ln w="19050">
            <a:noFill/>
            <a:miter lim="400000"/>
          </a:ln>
        </p:spPr>
        <p:txBody>
          <a:bodyPr lIns="19051" tIns="19051" rIns="19051" bIns="19051" anchor="ctr"/>
          <a:lstStyle/>
          <a:p>
            <a:pPr marL="0" marR="0" lvl="0" indent="0" algn="ctr" defTabSz="228594" rtl="0" eaLnBrk="1" fontAlgn="auto" latinLnBrk="0" hangingPunct="0">
              <a:lnSpc>
                <a:spcPct val="100000"/>
              </a:lnSpc>
              <a:spcBef>
                <a:spcPts val="0"/>
              </a:spcBef>
              <a:spcAft>
                <a:spcPts val="0"/>
              </a:spcAft>
              <a:buClrTx/>
              <a:buSzTx/>
              <a:buFontTx/>
              <a:buNone/>
              <a:tabLst/>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051"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cs typeface="Arial" panose="020B0604020202020204" pitchFamily="34" charset="0"/>
              <a:sym typeface="Gill Sans"/>
            </a:endParaRPr>
          </a:p>
        </p:txBody>
      </p:sp>
      <p:sp>
        <p:nvSpPr>
          <p:cNvPr id="116" name="Shape">
            <a:extLst>
              <a:ext uri="{FF2B5EF4-FFF2-40B4-BE49-F238E27FC236}">
                <a16:creationId xmlns:a16="http://schemas.microsoft.com/office/drawing/2014/main" id="{9F9E1783-E077-B44A-82D2-51255203570E}"/>
              </a:ext>
            </a:extLst>
          </p:cNvPr>
          <p:cNvSpPr/>
          <p:nvPr/>
        </p:nvSpPr>
        <p:spPr>
          <a:xfrm>
            <a:off x="825621" y="7848795"/>
            <a:ext cx="145471" cy="99185"/>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bg1"/>
          </a:solidFill>
          <a:ln w="19050">
            <a:noFill/>
            <a:miter lim="400000"/>
          </a:ln>
        </p:spPr>
        <p:txBody>
          <a:bodyPr lIns="19051" tIns="19051" rIns="19051" bIns="19051" anchor="ctr"/>
          <a:lstStyle/>
          <a:p>
            <a:pPr marL="0" marR="0" lvl="0" indent="0" algn="ctr" defTabSz="228594" rtl="0" eaLnBrk="1" fontAlgn="auto" latinLnBrk="0" hangingPunct="0">
              <a:lnSpc>
                <a:spcPct val="100000"/>
              </a:lnSpc>
              <a:spcBef>
                <a:spcPts val="0"/>
              </a:spcBef>
              <a:spcAft>
                <a:spcPts val="0"/>
              </a:spcAft>
              <a:buClrTx/>
              <a:buSzTx/>
              <a:buFontTx/>
              <a:buNone/>
              <a:tabLst/>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051"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cs typeface="Arial" panose="020B0604020202020204" pitchFamily="34" charset="0"/>
              <a:sym typeface="Gill Sans"/>
            </a:endParaRPr>
          </a:p>
        </p:txBody>
      </p:sp>
      <p:sp>
        <p:nvSpPr>
          <p:cNvPr id="117" name="Shape">
            <a:extLst>
              <a:ext uri="{FF2B5EF4-FFF2-40B4-BE49-F238E27FC236}">
                <a16:creationId xmlns:a16="http://schemas.microsoft.com/office/drawing/2014/main" id="{BE43C325-11EF-49E9-79FA-3845B983C9F4}"/>
              </a:ext>
            </a:extLst>
          </p:cNvPr>
          <p:cNvSpPr/>
          <p:nvPr/>
        </p:nvSpPr>
        <p:spPr>
          <a:xfrm>
            <a:off x="825621" y="8723500"/>
            <a:ext cx="145471" cy="99185"/>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bg1"/>
          </a:solidFill>
          <a:ln w="19050">
            <a:noFill/>
            <a:miter lim="400000"/>
          </a:ln>
        </p:spPr>
        <p:txBody>
          <a:bodyPr lIns="19051" tIns="19051" rIns="19051" bIns="19051" anchor="ctr"/>
          <a:lstStyle/>
          <a:p>
            <a:pPr marL="0" marR="0" lvl="0" indent="0" algn="ctr" defTabSz="228594" rtl="0" eaLnBrk="1" fontAlgn="auto" latinLnBrk="0" hangingPunct="0">
              <a:lnSpc>
                <a:spcPct val="100000"/>
              </a:lnSpc>
              <a:spcBef>
                <a:spcPts val="0"/>
              </a:spcBef>
              <a:spcAft>
                <a:spcPts val="0"/>
              </a:spcAft>
              <a:buClrTx/>
              <a:buSzTx/>
              <a:buFontTx/>
              <a:buNone/>
              <a:tabLst/>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051"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cs typeface="Arial" panose="020B0604020202020204" pitchFamily="34" charset="0"/>
              <a:sym typeface="Gill Sans"/>
            </a:endParaRPr>
          </a:p>
        </p:txBody>
      </p:sp>
      <p:sp>
        <p:nvSpPr>
          <p:cNvPr id="2" name="Title 18">
            <a:extLst>
              <a:ext uri="{FF2B5EF4-FFF2-40B4-BE49-F238E27FC236}">
                <a16:creationId xmlns:a16="http://schemas.microsoft.com/office/drawing/2014/main" id="{66D83144-6997-B04D-3C21-61737ACF2CC7}"/>
              </a:ext>
            </a:extLst>
          </p:cNvPr>
          <p:cNvSpPr txBox="1">
            <a:spLocks/>
          </p:cNvSpPr>
          <p:nvPr/>
        </p:nvSpPr>
        <p:spPr>
          <a:xfrm>
            <a:off x="7139749" y="-1694721"/>
            <a:ext cx="5276331" cy="131052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2800" kern="1200">
                <a:solidFill>
                  <a:schemeClr val="tx1"/>
                </a:solidFill>
                <a:latin typeface="Raleway Black" panose="020B0A03030101060003" pitchFamily="34" charset="0"/>
                <a:ea typeface="+mj-ea"/>
                <a:cs typeface="+mj-cs"/>
              </a:defRPr>
            </a:lvl1pPr>
          </a:lstStyle>
          <a:p>
            <a:pPr algn="l">
              <a:spcAft>
                <a:spcPts val="1200"/>
              </a:spcAft>
            </a:pPr>
            <a:endParaRPr lang="en-US" sz="1800" kern="1200">
              <a:solidFill>
                <a:srgbClr val="FFFFFF"/>
              </a:solidFill>
              <a:latin typeface="Barlow Semi Condensed" pitchFamily="2" charset="77"/>
              <a:ea typeface="Lato" panose="020F0502020204030203" pitchFamily="34" charset="0"/>
              <a:cs typeface="Arial" panose="020B0604020202020204" pitchFamily="34" charset="0"/>
            </a:endParaRPr>
          </a:p>
        </p:txBody>
      </p:sp>
      <p:sp>
        <p:nvSpPr>
          <p:cNvPr id="9" name="TextBox 8">
            <a:extLst>
              <a:ext uri="{FF2B5EF4-FFF2-40B4-BE49-F238E27FC236}">
                <a16:creationId xmlns:a16="http://schemas.microsoft.com/office/drawing/2014/main" id="{C4C304D4-8CFC-6B3D-78BA-2B7D30D685E3}"/>
              </a:ext>
            </a:extLst>
          </p:cNvPr>
          <p:cNvSpPr txBox="1"/>
          <p:nvPr/>
        </p:nvSpPr>
        <p:spPr>
          <a:xfrm>
            <a:off x="509632" y="2151433"/>
            <a:ext cx="5760540" cy="4175502"/>
          </a:xfrm>
          <a:prstGeom prst="rect">
            <a:avLst/>
          </a:prstGeom>
          <a:noFill/>
        </p:spPr>
        <p:txBody>
          <a:bodyPr wrap="square" lIns="91440" tIns="45720" rIns="91440" bIns="45720" rtlCol="0" anchor="t">
            <a:spAutoFit/>
          </a:bodyPr>
          <a:lstStyle/>
          <a:p>
            <a:pPr algn="l" defTabSz="914400" hangingPunct="1">
              <a:spcAft>
                <a:spcPts val="800"/>
              </a:spcAft>
            </a:pPr>
            <a:r>
              <a:rPr lang="en-US" sz="1800" b="1" kern="1200" dirty="0">
                <a:solidFill>
                  <a:srgbClr val="00778B"/>
                </a:solidFill>
                <a:latin typeface="Arial Regular"/>
                <a:ea typeface="Lato"/>
                <a:cs typeface="Arial Black" panose="020B0604020202020204" pitchFamily="34" charset="0"/>
              </a:rPr>
              <a:t>OIIA Objectives </a:t>
            </a:r>
            <a:r>
              <a:rPr lang="en-US" sz="1050" b="1" kern="1200" dirty="0">
                <a:solidFill>
                  <a:srgbClr val="00778B"/>
                </a:solidFill>
                <a:latin typeface="Arial Regular"/>
                <a:ea typeface="Lato"/>
                <a:cs typeface="Arial Black" panose="020B0604020202020204" pitchFamily="34" charset="0"/>
              </a:rPr>
              <a:t>(We will achieve…)</a:t>
            </a:r>
          </a:p>
          <a:p>
            <a:pPr marL="228600" indent="-228600" algn="l">
              <a:buFont typeface="+mj-lt"/>
              <a:buAutoNum type="arabicPeriod"/>
            </a:pPr>
            <a:r>
              <a:rPr lang="en-US" sz="1400" b="1" dirty="0">
                <a:solidFill>
                  <a:srgbClr val="595959"/>
                </a:solidFill>
                <a:effectLst/>
                <a:latin typeface="+mn-lt"/>
              </a:rPr>
              <a:t>AI: </a:t>
            </a:r>
            <a:r>
              <a:rPr lang="en-US" sz="1400" dirty="0">
                <a:solidFill>
                  <a:srgbClr val="595959"/>
                </a:solidFill>
                <a:effectLst/>
                <a:latin typeface="+mn-lt"/>
              </a:rPr>
              <a:t>Utilize AI ethically and effectively throughout HSC</a:t>
            </a:r>
            <a:r>
              <a:rPr lang="en-US" sz="1400" dirty="0">
                <a:solidFill>
                  <a:srgbClr val="595959"/>
                </a:solidFill>
                <a:latin typeface="+mn-lt"/>
              </a:rPr>
              <a:t>. </a:t>
            </a:r>
            <a:br>
              <a:rPr lang="en-US" sz="1400" dirty="0">
                <a:latin typeface="+mn-lt"/>
              </a:rPr>
            </a:br>
            <a:br>
              <a:rPr lang="en-US" sz="1400" dirty="0">
                <a:latin typeface="+mn-lt"/>
              </a:rPr>
            </a:br>
            <a:endParaRPr lang="en-US" sz="1400" dirty="0">
              <a:solidFill>
                <a:srgbClr val="595959"/>
              </a:solidFill>
              <a:effectLst/>
              <a:latin typeface="+mn-lt"/>
            </a:endParaRPr>
          </a:p>
          <a:p>
            <a:pPr marL="228600" indent="-228600" algn="l">
              <a:buFont typeface="+mj-lt"/>
              <a:buAutoNum type="arabicPeriod"/>
            </a:pPr>
            <a:r>
              <a:rPr lang="en-US" sz="1400" b="1" dirty="0">
                <a:solidFill>
                  <a:srgbClr val="595959"/>
                </a:solidFill>
                <a:effectLst/>
                <a:latin typeface="+mn-lt"/>
              </a:rPr>
              <a:t>Global Leadership: </a:t>
            </a:r>
            <a:r>
              <a:rPr lang="en-US" sz="1400" dirty="0">
                <a:solidFill>
                  <a:srgbClr val="595959"/>
                </a:solidFill>
                <a:effectLst/>
                <a:latin typeface="+mn-lt"/>
              </a:rPr>
              <a:t>Provide global leadership in health care education by operating an external leadership platform for the integrity framework. </a:t>
            </a:r>
            <a:br>
              <a:rPr lang="en-US" sz="1400" dirty="0">
                <a:latin typeface="+mn-lt"/>
              </a:rPr>
            </a:br>
            <a:endParaRPr lang="en-US" sz="1400" dirty="0">
              <a:solidFill>
                <a:srgbClr val="595959"/>
              </a:solidFill>
              <a:effectLst/>
              <a:latin typeface="+mn-lt"/>
            </a:endParaRPr>
          </a:p>
          <a:p>
            <a:pPr marL="228600" indent="-228600" algn="l">
              <a:buFont typeface="+mj-lt"/>
              <a:buAutoNum type="arabicPeriod"/>
            </a:pPr>
            <a:r>
              <a:rPr lang="en-US" sz="1400" b="1" dirty="0">
                <a:solidFill>
                  <a:srgbClr val="595959"/>
                </a:solidFill>
                <a:effectLst/>
                <a:latin typeface="+mn-lt"/>
              </a:rPr>
              <a:t>Budget: </a:t>
            </a:r>
            <a:r>
              <a:rPr lang="en-US" sz="1400" dirty="0">
                <a:solidFill>
                  <a:srgbClr val="595959"/>
                </a:solidFill>
                <a:effectLst/>
                <a:latin typeface="+mn-lt"/>
              </a:rPr>
              <a:t>Secure additional budget annually through diverse funding sources to expand our resources and improve our services.</a:t>
            </a:r>
            <a:r>
              <a:rPr lang="en-US" sz="1400" dirty="0">
                <a:solidFill>
                  <a:srgbClr val="595959"/>
                </a:solidFill>
                <a:latin typeface="+mn-lt"/>
              </a:rPr>
              <a:t> </a:t>
            </a:r>
            <a:endParaRPr lang="en-US" sz="1400" dirty="0">
              <a:solidFill>
                <a:srgbClr val="595959"/>
              </a:solidFill>
              <a:latin typeface="+mn-lt"/>
              <a:ea typeface="Lato"/>
              <a:cs typeface="Arial"/>
            </a:endParaRPr>
          </a:p>
          <a:p>
            <a:pPr marL="228600" indent="-228600" algn="l" defTabSz="914400">
              <a:lnSpc>
                <a:spcPts val="1700"/>
              </a:lnSpc>
              <a:buAutoNum type="arabicPeriod"/>
            </a:pPr>
            <a:endParaRPr lang="en-US" sz="1400" kern="1200" dirty="0">
              <a:solidFill>
                <a:srgbClr val="595959"/>
              </a:solidFill>
              <a:latin typeface="+mn-lt"/>
              <a:ea typeface="Lato"/>
              <a:cs typeface="Arial"/>
            </a:endParaRPr>
          </a:p>
          <a:p>
            <a:pPr algn="l" defTabSz="914400" hangingPunct="1">
              <a:spcAft>
                <a:spcPts val="800"/>
              </a:spcAft>
            </a:pPr>
            <a:r>
              <a:rPr lang="en-US" sz="1800" b="1" kern="1200" dirty="0">
                <a:solidFill>
                  <a:srgbClr val="00778B"/>
                </a:solidFill>
                <a:latin typeface="Arial Regular"/>
                <a:ea typeface="Lato"/>
                <a:cs typeface="Arial Black" panose="020B0604020202020204" pitchFamily="34" charset="0"/>
              </a:rPr>
              <a:t>Looking Ahead </a:t>
            </a:r>
            <a:r>
              <a:rPr lang="en-US" sz="1050" b="1" kern="1200" dirty="0">
                <a:solidFill>
                  <a:srgbClr val="00778B"/>
                </a:solidFill>
                <a:latin typeface="Arial Regular"/>
                <a:ea typeface="Lato"/>
                <a:cs typeface="Arial Black" panose="020B0604020202020204" pitchFamily="34" charset="0"/>
              </a:rPr>
              <a:t>(We will know we’re there when…)</a:t>
            </a:r>
          </a:p>
          <a:p>
            <a:pPr marL="285750" indent="-285750" algn="l" defTabSz="914400" hangingPunct="1">
              <a:lnSpc>
                <a:spcPct val="114000"/>
              </a:lnSpc>
              <a:spcAft>
                <a:spcPts val="800"/>
              </a:spcAft>
              <a:buFont typeface="Arial" panose="020B0604020202020204" pitchFamily="34" charset="0"/>
              <a:buChar char="•"/>
            </a:pPr>
            <a:r>
              <a:rPr lang="en-US" sz="1400" dirty="0">
                <a:solidFill>
                  <a:srgbClr val="595959"/>
                </a:solidFill>
                <a:latin typeface="+mn-lt"/>
                <a:ea typeface="Open Sans Light"/>
                <a:cs typeface="Arial"/>
                <a:sym typeface="Roboto Light"/>
              </a:rPr>
              <a:t>We have established AI ethical standards, governance, and trainings for HSC.</a:t>
            </a:r>
            <a:endParaRPr lang="en-US" sz="1400" dirty="0">
              <a:solidFill>
                <a:srgbClr val="595959"/>
              </a:solidFill>
              <a:latin typeface="+mn-lt"/>
              <a:ea typeface="Open Sans Light"/>
              <a:cs typeface="Arial"/>
            </a:endParaRPr>
          </a:p>
          <a:p>
            <a:pPr marL="285750" indent="-285750" algn="l" defTabSz="914400" hangingPunct="1">
              <a:lnSpc>
                <a:spcPct val="114000"/>
              </a:lnSpc>
              <a:spcAft>
                <a:spcPts val="800"/>
              </a:spcAft>
              <a:buFont typeface="Arial" panose="020B0604020202020204" pitchFamily="34" charset="0"/>
              <a:buChar char="•"/>
            </a:pPr>
            <a:r>
              <a:rPr lang="en-US" sz="1400" kern="1200" dirty="0">
                <a:solidFill>
                  <a:srgbClr val="595959"/>
                </a:solidFill>
                <a:latin typeface="+mn-lt"/>
                <a:ea typeface="Open Sans Light"/>
                <a:cs typeface="Arial"/>
                <a:sym typeface="Roboto Light"/>
              </a:rPr>
              <a:t>We are operating an external leadership platform.</a:t>
            </a:r>
            <a:endParaRPr lang="en-US" sz="1400" kern="1200" dirty="0">
              <a:solidFill>
                <a:srgbClr val="595959"/>
              </a:solidFill>
              <a:latin typeface="+mn-lt"/>
              <a:ea typeface="Open Sans Light"/>
              <a:cs typeface="Arial"/>
            </a:endParaRPr>
          </a:p>
          <a:p>
            <a:pPr marL="285750" indent="-285750" algn="l" defTabSz="914400" hangingPunct="1">
              <a:lnSpc>
                <a:spcPct val="114000"/>
              </a:lnSpc>
              <a:spcAft>
                <a:spcPts val="800"/>
              </a:spcAft>
              <a:buFont typeface="Arial" panose="020B0604020202020204" pitchFamily="34" charset="0"/>
              <a:buChar char="•"/>
            </a:pPr>
            <a:r>
              <a:rPr lang="en-US" sz="1400" kern="1200" dirty="0">
                <a:solidFill>
                  <a:srgbClr val="595959"/>
                </a:solidFill>
                <a:latin typeface="+mn-lt"/>
                <a:ea typeface="Open Sans Light"/>
                <a:cs typeface="Arial"/>
                <a:sym typeface="Roboto Light"/>
              </a:rPr>
              <a:t>We have secured additional revenue streams.</a:t>
            </a:r>
            <a:endParaRPr lang="en-US" sz="1400" kern="1200" dirty="0">
              <a:solidFill>
                <a:srgbClr val="595959"/>
              </a:solidFill>
              <a:latin typeface="+mn-lt"/>
              <a:ea typeface="Open Sans Light"/>
              <a:cs typeface="Arial"/>
            </a:endParaRPr>
          </a:p>
        </p:txBody>
      </p:sp>
      <p:graphicFrame>
        <p:nvGraphicFramePr>
          <p:cNvPr id="14" name="Table 13">
            <a:extLst>
              <a:ext uri="{FF2B5EF4-FFF2-40B4-BE49-F238E27FC236}">
                <a16:creationId xmlns:a16="http://schemas.microsoft.com/office/drawing/2014/main" id="{5EBF91EB-D681-A43B-BB00-35A57A5203C1}"/>
              </a:ext>
            </a:extLst>
          </p:cNvPr>
          <p:cNvGraphicFramePr>
            <a:graphicFrameLocks noGrp="1"/>
          </p:cNvGraphicFramePr>
          <p:nvPr>
            <p:extLst>
              <p:ext uri="{D42A27DB-BD31-4B8C-83A1-F6EECF244321}">
                <p14:modId xmlns:p14="http://schemas.microsoft.com/office/powerpoint/2010/main" val="348610453"/>
              </p:ext>
            </p:extLst>
          </p:nvPr>
        </p:nvGraphicFramePr>
        <p:xfrm>
          <a:off x="208781" y="143698"/>
          <a:ext cx="11074459" cy="1973580"/>
        </p:xfrm>
        <a:graphic>
          <a:graphicData uri="http://schemas.openxmlformats.org/drawingml/2006/table">
            <a:tbl>
              <a:tblPr firstRow="1" bandRow="1">
                <a:tableStyleId>{5940675A-B579-460E-94D1-54222C63F5DA}</a:tableStyleId>
              </a:tblPr>
              <a:tblGrid>
                <a:gridCol w="1553416">
                  <a:extLst>
                    <a:ext uri="{9D8B030D-6E8A-4147-A177-3AD203B41FA5}">
                      <a16:colId xmlns:a16="http://schemas.microsoft.com/office/drawing/2014/main" val="1027571994"/>
                    </a:ext>
                  </a:extLst>
                </a:gridCol>
                <a:gridCol w="9521043">
                  <a:extLst>
                    <a:ext uri="{9D8B030D-6E8A-4147-A177-3AD203B41FA5}">
                      <a16:colId xmlns:a16="http://schemas.microsoft.com/office/drawing/2014/main" val="2860984014"/>
                    </a:ext>
                  </a:extLst>
                </a:gridCol>
              </a:tblGrid>
              <a:tr h="1461191">
                <a:tc>
                  <a:txBody>
                    <a:bodyPr/>
                    <a:lstStyle/>
                    <a:p>
                      <a:pPr algn="ctr"/>
                      <a:r>
                        <a:rPr lang="en-US" sz="10000" b="1" i="0">
                          <a:solidFill>
                            <a:schemeClr val="bg1"/>
                          </a:solidFill>
                          <a:latin typeface="+mj-lt"/>
                        </a:rPr>
                        <a:t>2</a:t>
                      </a:r>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a:lnSpc>
                          <a:spcPct val="100000"/>
                        </a:lnSpc>
                        <a:spcBef>
                          <a:spcPts val="600"/>
                        </a:spcBef>
                        <a:spcAft>
                          <a:spcPts val="600"/>
                        </a:spcAft>
                        <a:buNone/>
                      </a:pPr>
                      <a:r>
                        <a:rPr lang="en-US" sz="3000" b="1" dirty="0">
                          <a:solidFill>
                            <a:schemeClr val="bg1"/>
                          </a:solidFill>
                          <a:effectLst/>
                          <a:latin typeface="Arial Regular"/>
                          <a:cs typeface="Arial"/>
                        </a:rPr>
                        <a:t>Innovative Solutions</a:t>
                      </a:r>
                      <a:endParaRPr lang="en-US" sz="3000" dirty="0"/>
                    </a:p>
                    <a:p>
                      <a:pPr marL="0" marR="0" lvl="0" indent="0" algn="l" defTabSz="914400" rtl="0" eaLnBrk="1" fontAlgn="auto" latinLnBrk="0" hangingPunct="1">
                        <a:lnSpc>
                          <a:spcPct val="100000"/>
                        </a:lnSpc>
                        <a:spcBef>
                          <a:spcPts val="300"/>
                        </a:spcBef>
                        <a:spcAft>
                          <a:spcPts val="300"/>
                        </a:spcAft>
                        <a:buClrTx/>
                        <a:buSzTx/>
                        <a:buFontTx/>
                        <a:buNone/>
                        <a:tabLst/>
                        <a:defRPr/>
                      </a:pPr>
                      <a:r>
                        <a:rPr lang="en-US" sz="1600" b="0" i="0" u="none" strike="noStrike" noProof="0" dirty="0">
                          <a:solidFill>
                            <a:schemeClr val="bg1"/>
                          </a:solidFill>
                          <a:latin typeface="+mn-lt"/>
                        </a:rPr>
                        <a:t>Deliver new services and expanded leadership for better health care.</a:t>
                      </a:r>
                    </a:p>
                    <a:p>
                      <a:pPr marL="0" marR="0" lvl="0" indent="0" algn="l" defTabSz="914400" rtl="0" eaLnBrk="1" fontAlgn="auto" latinLnBrk="0" hangingPunct="1">
                        <a:lnSpc>
                          <a:spcPct val="100000"/>
                        </a:lnSpc>
                        <a:spcBef>
                          <a:spcPts val="300"/>
                        </a:spcBef>
                        <a:spcAft>
                          <a:spcPts val="300"/>
                        </a:spcAft>
                        <a:buClrTx/>
                        <a:buSzTx/>
                        <a:buFontTx/>
                        <a:buNone/>
                        <a:tabLst/>
                        <a:defRPr/>
                      </a:pPr>
                      <a:r>
                        <a:rPr lang="en-US" sz="1600" b="1" i="1" u="none" strike="noStrike" noProof="0" dirty="0">
                          <a:solidFill>
                            <a:schemeClr val="bg1"/>
                          </a:solidFill>
                          <a:latin typeface="+mn-lt"/>
                        </a:rPr>
                        <a:t>Success looks like… Proactively addressing emerging trends, risks, and ensuring compliance utilizing advanced technologies and immersive educational solutions.</a:t>
                      </a:r>
                    </a:p>
                    <a:p>
                      <a:pPr marL="0" marR="0" lvl="0" indent="0" algn="l" defTabSz="914400" rtl="0" eaLnBrk="1" fontAlgn="auto" latinLnBrk="0" hangingPunct="1">
                        <a:lnSpc>
                          <a:spcPct val="100000"/>
                        </a:lnSpc>
                        <a:spcBef>
                          <a:spcPts val="300"/>
                        </a:spcBef>
                        <a:spcAft>
                          <a:spcPts val="300"/>
                        </a:spcAft>
                        <a:buClrTx/>
                        <a:buSzTx/>
                        <a:buFontTx/>
                        <a:buNone/>
                        <a:tabLst/>
                        <a:defRPr/>
                      </a:pPr>
                      <a:endParaRPr lang="en-US" sz="1600" b="1" i="1" u="none" strike="noStrike" noProof="0" dirty="0">
                        <a:solidFill>
                          <a:schemeClr val="bg1"/>
                        </a:solidFill>
                        <a:latin typeface="+mn-lt"/>
                      </a:endParaRPr>
                    </a:p>
                  </a:txBody>
                  <a:tcPr marL="137160" marR="137160" marT="137160" marB="137160" anchor="ctr">
                    <a:lnL w="12700" cmpd="sng">
                      <a:noFill/>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2044950"/>
                  </a:ext>
                </a:extLst>
              </a:tr>
            </a:tbl>
          </a:graphicData>
        </a:graphic>
      </p:graphicFrame>
      <p:sp>
        <p:nvSpPr>
          <p:cNvPr id="10" name="Oval 9">
            <a:extLst>
              <a:ext uri="{FF2B5EF4-FFF2-40B4-BE49-F238E27FC236}">
                <a16:creationId xmlns:a16="http://schemas.microsoft.com/office/drawing/2014/main" id="{A9B0515F-6DEC-D423-5A77-958D7C716441}"/>
              </a:ext>
            </a:extLst>
          </p:cNvPr>
          <p:cNvSpPr/>
          <p:nvPr/>
        </p:nvSpPr>
        <p:spPr>
          <a:xfrm>
            <a:off x="7085299" y="2739265"/>
            <a:ext cx="453104" cy="453104"/>
          </a:xfrm>
          <a:prstGeom prst="ellipse">
            <a:avLst/>
          </a:prstGeom>
          <a:solidFill>
            <a:srgbClr val="00778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solidFill>
                <a:latin typeface="Arial" panose="020B0604020202020204" pitchFamily="34" charset="0"/>
              </a:rPr>
              <a:t>1</a:t>
            </a:r>
          </a:p>
        </p:txBody>
      </p:sp>
      <p:sp>
        <p:nvSpPr>
          <p:cNvPr id="26" name="Oval 25">
            <a:extLst>
              <a:ext uri="{FF2B5EF4-FFF2-40B4-BE49-F238E27FC236}">
                <a16:creationId xmlns:a16="http://schemas.microsoft.com/office/drawing/2014/main" id="{F4B73D3A-603B-7550-F0EE-D1E7B661B113}"/>
              </a:ext>
            </a:extLst>
          </p:cNvPr>
          <p:cNvSpPr/>
          <p:nvPr/>
        </p:nvSpPr>
        <p:spPr>
          <a:xfrm>
            <a:off x="7079475" y="3566667"/>
            <a:ext cx="453104" cy="453104"/>
          </a:xfrm>
          <a:prstGeom prst="ellipse">
            <a:avLst/>
          </a:prstGeom>
          <a:solidFill>
            <a:srgbClr val="00778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solidFill>
                <a:latin typeface="Arial" panose="020B0604020202020204" pitchFamily="34" charset="0"/>
              </a:rPr>
              <a:t>2</a:t>
            </a:r>
          </a:p>
        </p:txBody>
      </p:sp>
      <p:sp>
        <p:nvSpPr>
          <p:cNvPr id="7" name="TextBox 6">
            <a:extLst>
              <a:ext uri="{FF2B5EF4-FFF2-40B4-BE49-F238E27FC236}">
                <a16:creationId xmlns:a16="http://schemas.microsoft.com/office/drawing/2014/main" id="{EB445889-04FF-D694-6B56-0328FB3CE75B}"/>
              </a:ext>
            </a:extLst>
          </p:cNvPr>
          <p:cNvSpPr txBox="1"/>
          <p:nvPr/>
        </p:nvSpPr>
        <p:spPr>
          <a:xfrm>
            <a:off x="7789588" y="2641619"/>
            <a:ext cx="3714435" cy="4185761"/>
          </a:xfrm>
          <a:prstGeom prst="rect">
            <a:avLst/>
          </a:prstGeom>
          <a:noFill/>
        </p:spPr>
        <p:txBody>
          <a:bodyPr wrap="square">
            <a:spAutoFit/>
          </a:bodyPr>
          <a:lstStyle/>
          <a:p>
            <a:pPr algn="l" defTabSz="914400">
              <a:spcBef>
                <a:spcPts val="200"/>
              </a:spcBef>
            </a:pPr>
            <a:r>
              <a:rPr lang="en-US" sz="1600" b="1" kern="1200">
                <a:solidFill>
                  <a:srgbClr val="00778B"/>
                </a:solidFill>
                <a:latin typeface="+mn-lt"/>
                <a:ea typeface="Lato"/>
                <a:cs typeface="Arial"/>
              </a:rPr>
              <a:t>Readiness</a:t>
            </a:r>
            <a:endParaRPr lang="en-US" sz="1600" kern="1200">
              <a:solidFill>
                <a:srgbClr val="595959"/>
              </a:solidFill>
              <a:latin typeface="+mn-lt"/>
              <a:ea typeface="Lato"/>
              <a:cs typeface="Arial"/>
            </a:endParaRPr>
          </a:p>
          <a:p>
            <a:pPr algn="l" defTabSz="914400">
              <a:spcBef>
                <a:spcPts val="200"/>
              </a:spcBef>
              <a:spcAft>
                <a:spcPts val="1200"/>
              </a:spcAft>
            </a:pPr>
            <a:r>
              <a:rPr lang="en-US" sz="1400" kern="1200">
                <a:solidFill>
                  <a:srgbClr val="595959"/>
                </a:solidFill>
                <a:latin typeface="+mn-lt"/>
                <a:ea typeface="Lato"/>
                <a:cs typeface="Arial"/>
              </a:rPr>
              <a:t>Greater readiness to integrate modern technologies.</a:t>
            </a:r>
          </a:p>
          <a:p>
            <a:pPr algn="l" defTabSz="914400">
              <a:spcBef>
                <a:spcPts val="200"/>
              </a:spcBef>
              <a:spcAft>
                <a:spcPts val="300"/>
              </a:spcAft>
            </a:pPr>
            <a:r>
              <a:rPr lang="en-US" sz="1600" b="1" kern="1200">
                <a:solidFill>
                  <a:srgbClr val="00778B"/>
                </a:solidFill>
                <a:latin typeface="+mn-lt"/>
                <a:ea typeface="Lato"/>
                <a:cs typeface="Arial"/>
              </a:rPr>
              <a:t>Using AI Ethically</a:t>
            </a:r>
            <a:endParaRPr lang="en-US" sz="1400" b="1" kern="1200">
              <a:solidFill>
                <a:srgbClr val="595959"/>
              </a:solidFill>
              <a:latin typeface="+mn-lt"/>
              <a:ea typeface="Lato"/>
              <a:cs typeface="Arial"/>
            </a:endParaRPr>
          </a:p>
          <a:p>
            <a:pPr algn="l" defTabSz="914400">
              <a:spcBef>
                <a:spcPts val="200"/>
              </a:spcBef>
              <a:spcAft>
                <a:spcPts val="1200"/>
              </a:spcAft>
            </a:pPr>
            <a:r>
              <a:rPr lang="en-US" sz="1400" kern="1200">
                <a:solidFill>
                  <a:srgbClr val="595959"/>
                </a:solidFill>
                <a:latin typeface="+mn-lt"/>
                <a:ea typeface="Lato"/>
                <a:cs typeface="Arial"/>
              </a:rPr>
              <a:t>Utilization of AI ethically throughout HSC.</a:t>
            </a:r>
            <a:endParaRPr lang="en-US" sz="1600" kern="1200">
              <a:solidFill>
                <a:srgbClr val="595959"/>
              </a:solidFill>
              <a:latin typeface="+mn-lt"/>
              <a:ea typeface="Lato"/>
              <a:cs typeface="Arial"/>
            </a:endParaRPr>
          </a:p>
          <a:p>
            <a:pPr algn="l" defTabSz="914400">
              <a:spcBef>
                <a:spcPts val="200"/>
              </a:spcBef>
            </a:pPr>
            <a:r>
              <a:rPr lang="en-US" sz="1600" b="1" kern="1200">
                <a:solidFill>
                  <a:srgbClr val="00778B"/>
                </a:solidFill>
                <a:latin typeface="+mn-lt"/>
                <a:ea typeface="Lato"/>
                <a:cs typeface="Arial"/>
              </a:rPr>
              <a:t>Investment</a:t>
            </a:r>
            <a:endParaRPr lang="en-US" sz="1600" kern="1200">
              <a:solidFill>
                <a:srgbClr val="595959"/>
              </a:solidFill>
              <a:latin typeface="+mn-lt"/>
              <a:ea typeface="Lato"/>
              <a:cs typeface="Arial"/>
            </a:endParaRPr>
          </a:p>
          <a:p>
            <a:pPr algn="l" defTabSz="914400">
              <a:spcBef>
                <a:spcPts val="200"/>
              </a:spcBef>
              <a:spcAft>
                <a:spcPts val="1200"/>
              </a:spcAft>
            </a:pPr>
            <a:r>
              <a:rPr lang="en-US" sz="1400" kern="1200">
                <a:solidFill>
                  <a:srgbClr val="595959"/>
                </a:solidFill>
                <a:latin typeface="+mn-lt"/>
                <a:ea typeface="Lato"/>
                <a:cs typeface="Arial"/>
              </a:rPr>
              <a:t>Investment in new deliverables to expand budget.</a:t>
            </a:r>
          </a:p>
          <a:p>
            <a:pPr algn="l" defTabSz="914400">
              <a:spcBef>
                <a:spcPts val="200"/>
              </a:spcBef>
            </a:pPr>
            <a:r>
              <a:rPr lang="en-US" sz="1600" b="1" kern="1200">
                <a:solidFill>
                  <a:srgbClr val="00778B"/>
                </a:solidFill>
                <a:latin typeface="+mn-lt"/>
                <a:ea typeface="Lato"/>
                <a:cs typeface="Arial"/>
              </a:rPr>
              <a:t>External Leadership Platform </a:t>
            </a:r>
            <a:endParaRPr lang="en-US" sz="1600" b="1" kern="1200">
              <a:solidFill>
                <a:srgbClr val="595959"/>
              </a:solidFill>
              <a:latin typeface="+mn-lt"/>
              <a:ea typeface="Lato"/>
              <a:cs typeface="Arial"/>
            </a:endParaRPr>
          </a:p>
          <a:p>
            <a:pPr algn="l" defTabSz="914400">
              <a:spcBef>
                <a:spcPts val="200"/>
              </a:spcBef>
              <a:spcAft>
                <a:spcPts val="1200"/>
              </a:spcAft>
            </a:pPr>
            <a:r>
              <a:rPr lang="en-US" sz="1400" kern="1200">
                <a:solidFill>
                  <a:srgbClr val="595959"/>
                </a:solidFill>
                <a:latin typeface="+mn-lt"/>
                <a:ea typeface="Lato"/>
                <a:cs typeface="Arial"/>
              </a:rPr>
              <a:t>Operate an external leadership platform.</a:t>
            </a:r>
          </a:p>
          <a:p>
            <a:pPr algn="l" defTabSz="914400">
              <a:spcBef>
                <a:spcPts val="200"/>
              </a:spcBef>
            </a:pPr>
            <a:r>
              <a:rPr lang="en-US" sz="1600" b="1" kern="1200">
                <a:solidFill>
                  <a:srgbClr val="00778B"/>
                </a:solidFill>
                <a:latin typeface="+mn-lt"/>
                <a:ea typeface="Lato"/>
                <a:cs typeface="Arial"/>
              </a:rPr>
              <a:t>Partnerships Outside HSC</a:t>
            </a:r>
            <a:endParaRPr lang="en-US" sz="1600" b="1" kern="1200">
              <a:solidFill>
                <a:srgbClr val="595959"/>
              </a:solidFill>
              <a:latin typeface="+mn-lt"/>
              <a:ea typeface="Lato"/>
              <a:cs typeface="Arial"/>
            </a:endParaRPr>
          </a:p>
          <a:p>
            <a:pPr algn="l" defTabSz="914400">
              <a:spcBef>
                <a:spcPts val="200"/>
              </a:spcBef>
            </a:pPr>
            <a:r>
              <a:rPr lang="en-US" sz="1400" kern="1200">
                <a:solidFill>
                  <a:srgbClr val="595959"/>
                </a:solidFill>
                <a:latin typeface="+mn-lt"/>
                <a:ea typeface="Lato"/>
                <a:cs typeface="Arial"/>
              </a:rPr>
              <a:t>Explore partnerships and opportunities outside of HSC.</a:t>
            </a:r>
          </a:p>
          <a:p>
            <a:pPr algn="l" defTabSz="914400">
              <a:spcBef>
                <a:spcPts val="300"/>
              </a:spcBef>
            </a:pPr>
            <a:endParaRPr lang="en-US" sz="1400" kern="1200">
              <a:solidFill>
                <a:srgbClr val="595959"/>
              </a:solidFill>
              <a:latin typeface="+mn-lt"/>
              <a:ea typeface="Lato"/>
              <a:cs typeface="Arial"/>
            </a:endParaRPr>
          </a:p>
        </p:txBody>
      </p:sp>
      <p:sp>
        <p:nvSpPr>
          <p:cNvPr id="17" name="TextBox 16">
            <a:extLst>
              <a:ext uri="{FF2B5EF4-FFF2-40B4-BE49-F238E27FC236}">
                <a16:creationId xmlns:a16="http://schemas.microsoft.com/office/drawing/2014/main" id="{D6DFEDD0-592C-44F6-2C87-DF7F7400AD56}"/>
              </a:ext>
            </a:extLst>
          </p:cNvPr>
          <p:cNvSpPr txBox="1"/>
          <p:nvPr/>
        </p:nvSpPr>
        <p:spPr>
          <a:xfrm>
            <a:off x="6893760" y="2151433"/>
            <a:ext cx="5583089" cy="369332"/>
          </a:xfrm>
          <a:prstGeom prst="rect">
            <a:avLst/>
          </a:prstGeom>
          <a:noFill/>
        </p:spPr>
        <p:txBody>
          <a:bodyPr wrap="square" lIns="91440" tIns="45720" rIns="91440" bIns="45720" rtlCol="0" anchor="t">
            <a:spAutoFit/>
          </a:bodyPr>
          <a:lstStyle/>
          <a:p>
            <a:pPr algn="l" defTabSz="914400" hangingPunct="1">
              <a:spcAft>
                <a:spcPts val="800"/>
              </a:spcAft>
            </a:pPr>
            <a:r>
              <a:rPr lang="en-US" sz="1800" b="1" kern="1200">
                <a:solidFill>
                  <a:srgbClr val="00778B"/>
                </a:solidFill>
                <a:latin typeface="Arial Regular"/>
                <a:ea typeface="Lato"/>
                <a:cs typeface="Arial Black" panose="020B0604020202020204" pitchFamily="34" charset="0"/>
              </a:rPr>
              <a:t>Strategic Shifts </a:t>
            </a:r>
            <a:r>
              <a:rPr lang="en-US" sz="1050" b="1" kern="1200">
                <a:solidFill>
                  <a:srgbClr val="00778B"/>
                </a:solidFill>
                <a:latin typeface="Arial Regular"/>
                <a:ea typeface="Lato"/>
                <a:cs typeface="Arial Black" panose="020B0604020202020204" pitchFamily="34" charset="0"/>
              </a:rPr>
              <a:t>(In the next 3+ years…)</a:t>
            </a:r>
          </a:p>
        </p:txBody>
      </p:sp>
      <p:sp>
        <p:nvSpPr>
          <p:cNvPr id="19" name="Oval 18">
            <a:extLst>
              <a:ext uri="{FF2B5EF4-FFF2-40B4-BE49-F238E27FC236}">
                <a16:creationId xmlns:a16="http://schemas.microsoft.com/office/drawing/2014/main" id="{4BCAE264-F1F9-A641-90FD-BCBC4A4AF20E}"/>
              </a:ext>
            </a:extLst>
          </p:cNvPr>
          <p:cNvSpPr/>
          <p:nvPr/>
        </p:nvSpPr>
        <p:spPr>
          <a:xfrm>
            <a:off x="7079475" y="4308533"/>
            <a:ext cx="453104" cy="453104"/>
          </a:xfrm>
          <a:prstGeom prst="ellipse">
            <a:avLst/>
          </a:prstGeom>
          <a:solidFill>
            <a:srgbClr val="00778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solidFill>
                <a:latin typeface="Arial" panose="020B0604020202020204" pitchFamily="34" charset="0"/>
              </a:rPr>
              <a:t>3</a:t>
            </a:r>
          </a:p>
        </p:txBody>
      </p:sp>
      <p:sp>
        <p:nvSpPr>
          <p:cNvPr id="20" name="Oval 19">
            <a:extLst>
              <a:ext uri="{FF2B5EF4-FFF2-40B4-BE49-F238E27FC236}">
                <a16:creationId xmlns:a16="http://schemas.microsoft.com/office/drawing/2014/main" id="{FF584714-AB6C-5210-6A37-D591FE2F1E06}"/>
              </a:ext>
            </a:extLst>
          </p:cNvPr>
          <p:cNvSpPr/>
          <p:nvPr/>
        </p:nvSpPr>
        <p:spPr>
          <a:xfrm>
            <a:off x="7079475" y="5134292"/>
            <a:ext cx="453104" cy="453104"/>
          </a:xfrm>
          <a:prstGeom prst="ellipse">
            <a:avLst/>
          </a:prstGeom>
          <a:solidFill>
            <a:srgbClr val="00778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solidFill>
                <a:latin typeface="Arial" panose="020B0604020202020204" pitchFamily="34" charset="0"/>
              </a:rPr>
              <a:t>4</a:t>
            </a:r>
          </a:p>
        </p:txBody>
      </p:sp>
      <p:sp>
        <p:nvSpPr>
          <p:cNvPr id="4" name="Oval 3">
            <a:extLst>
              <a:ext uri="{FF2B5EF4-FFF2-40B4-BE49-F238E27FC236}">
                <a16:creationId xmlns:a16="http://schemas.microsoft.com/office/drawing/2014/main" id="{EB0E7AC3-F58A-B618-2E69-9D9D55848B7E}"/>
              </a:ext>
            </a:extLst>
          </p:cNvPr>
          <p:cNvSpPr/>
          <p:nvPr/>
        </p:nvSpPr>
        <p:spPr>
          <a:xfrm>
            <a:off x="7079475" y="5853516"/>
            <a:ext cx="453104" cy="453104"/>
          </a:xfrm>
          <a:prstGeom prst="ellipse">
            <a:avLst/>
          </a:prstGeom>
          <a:solidFill>
            <a:srgbClr val="00778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solidFill>
                <a:latin typeface="Arial" panose="020B0604020202020204" pitchFamily="34" charset="0"/>
              </a:rPr>
              <a:t>5</a:t>
            </a:r>
          </a:p>
        </p:txBody>
      </p:sp>
    </p:spTree>
    <p:extLst>
      <p:ext uri="{BB962C8B-B14F-4D97-AF65-F5344CB8AC3E}">
        <p14:creationId xmlns:p14="http://schemas.microsoft.com/office/powerpoint/2010/main" val="2192380075"/>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FB63B6-698D-E9F9-3826-01403B06B1B7}"/>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7548F653-13D4-765B-ECA4-9F0056E58C0A}"/>
              </a:ext>
            </a:extLst>
          </p:cNvPr>
          <p:cNvSpPr/>
          <p:nvPr/>
        </p:nvSpPr>
        <p:spPr>
          <a:xfrm>
            <a:off x="6602528" y="1875714"/>
            <a:ext cx="5589471" cy="4982286"/>
          </a:xfrm>
          <a:prstGeom prst="rect">
            <a:avLst/>
          </a:prstGeom>
          <a:gradFill flip="none" rotWithShape="1">
            <a:gsLst>
              <a:gs pos="45000">
                <a:srgbClr val="D0DEE6">
                  <a:alpha val="45000"/>
                </a:srgbClr>
              </a:gs>
              <a:gs pos="16000">
                <a:srgbClr val="F4F4EC">
                  <a:alpha val="32828"/>
                </a:srgbClr>
              </a:gs>
              <a:gs pos="100000">
                <a:srgbClr val="5DA3D6">
                  <a:alpha val="14000"/>
                </a:srgbClr>
              </a:gs>
              <a:gs pos="73000">
                <a:srgbClr val="EEEEF3">
                  <a:alpha val="78725"/>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5297F4B-82D5-57EA-225A-943E4643F6F6}"/>
              </a:ext>
            </a:extLst>
          </p:cNvPr>
          <p:cNvSpPr/>
          <p:nvPr/>
        </p:nvSpPr>
        <p:spPr>
          <a:xfrm>
            <a:off x="-3466" y="-46118"/>
            <a:ext cx="12195465" cy="1924926"/>
          </a:xfrm>
          <a:prstGeom prst="rect">
            <a:avLst/>
          </a:prstGeom>
          <a:solidFill>
            <a:srgbClr val="0077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hangingPunct="1"/>
            <a:endParaRPr lang="en-US" sz="1800" kern="1200">
              <a:solidFill>
                <a:srgbClr val="FFFFFF"/>
              </a:solidFill>
              <a:latin typeface="Arial" panose="020B0604020202020204" pitchFamily="34" charset="0"/>
            </a:endParaRPr>
          </a:p>
        </p:txBody>
      </p:sp>
      <p:sp>
        <p:nvSpPr>
          <p:cNvPr id="54" name="TextBox 53">
            <a:extLst>
              <a:ext uri="{FF2B5EF4-FFF2-40B4-BE49-F238E27FC236}">
                <a16:creationId xmlns:a16="http://schemas.microsoft.com/office/drawing/2014/main" id="{0097ED99-AF05-5012-4874-C7429732C39A}"/>
              </a:ext>
            </a:extLst>
          </p:cNvPr>
          <p:cNvSpPr txBox="1"/>
          <p:nvPr/>
        </p:nvSpPr>
        <p:spPr>
          <a:xfrm>
            <a:off x="1133220" y="1502113"/>
            <a:ext cx="911101" cy="2246769"/>
          </a:xfrm>
          <a:prstGeom prst="rect">
            <a:avLst/>
          </a:prstGeom>
          <a:noFill/>
        </p:spPr>
        <p:txBody>
          <a:bodyPr wrap="square" rtlCol="0">
            <a:spAutoFit/>
          </a:bodyPr>
          <a:lstStyle/>
          <a:p>
            <a:pPr algn="ctr"/>
            <a:r>
              <a:rPr lang="en-US" sz="14000" spc="2000">
                <a:solidFill>
                  <a:schemeClr val="bg1"/>
                </a:solidFill>
                <a:latin typeface="Arial Black" panose="020B0604020202020204" pitchFamily="34" charset="0"/>
                <a:ea typeface="Lato" panose="020F0502020204030203" pitchFamily="34" charset="0"/>
                <a:cs typeface="Arial" panose="020B0604020202020204" pitchFamily="34" charset="0"/>
              </a:rPr>
              <a:t>1</a:t>
            </a:r>
          </a:p>
        </p:txBody>
      </p:sp>
      <p:sp>
        <p:nvSpPr>
          <p:cNvPr id="165" name="TextBox 164">
            <a:extLst>
              <a:ext uri="{FF2B5EF4-FFF2-40B4-BE49-F238E27FC236}">
                <a16:creationId xmlns:a16="http://schemas.microsoft.com/office/drawing/2014/main" id="{96AEE0D7-2E05-F52C-BDDA-836171276CD0}"/>
              </a:ext>
            </a:extLst>
          </p:cNvPr>
          <p:cNvSpPr txBox="1"/>
          <p:nvPr/>
        </p:nvSpPr>
        <p:spPr>
          <a:xfrm>
            <a:off x="4834910" y="1502113"/>
            <a:ext cx="911101" cy="2246769"/>
          </a:xfrm>
          <a:prstGeom prst="rect">
            <a:avLst/>
          </a:prstGeom>
          <a:noFill/>
        </p:spPr>
        <p:txBody>
          <a:bodyPr wrap="square" rtlCol="0">
            <a:spAutoFit/>
          </a:bodyPr>
          <a:lstStyle/>
          <a:p>
            <a:pPr algn="ctr"/>
            <a:r>
              <a:rPr lang="en-US" sz="14000" spc="2000">
                <a:solidFill>
                  <a:schemeClr val="bg1"/>
                </a:solidFill>
                <a:latin typeface="Arial Black" panose="020B0604020202020204" pitchFamily="34" charset="0"/>
                <a:ea typeface="Lato" panose="020F0502020204030203" pitchFamily="34" charset="0"/>
                <a:cs typeface="Arial" panose="020B0604020202020204" pitchFamily="34" charset="0"/>
              </a:rPr>
              <a:t>2</a:t>
            </a:r>
          </a:p>
        </p:txBody>
      </p:sp>
      <p:sp>
        <p:nvSpPr>
          <p:cNvPr id="91" name="Shape">
            <a:extLst>
              <a:ext uri="{FF2B5EF4-FFF2-40B4-BE49-F238E27FC236}">
                <a16:creationId xmlns:a16="http://schemas.microsoft.com/office/drawing/2014/main" id="{0D5ED384-AE82-0FAE-D091-CC5741A17E50}"/>
              </a:ext>
            </a:extLst>
          </p:cNvPr>
          <p:cNvSpPr/>
          <p:nvPr/>
        </p:nvSpPr>
        <p:spPr>
          <a:xfrm>
            <a:off x="8571315" y="2764252"/>
            <a:ext cx="145471" cy="99185"/>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bg1"/>
          </a:solidFill>
          <a:ln w="19050">
            <a:noFill/>
            <a:miter lim="400000"/>
          </a:ln>
        </p:spPr>
        <p:txBody>
          <a:bodyPr lIns="19051" tIns="19051" rIns="19051" bIns="19051" anchor="ctr"/>
          <a:lstStyle/>
          <a:p>
            <a:pPr marL="0" marR="0" lvl="0" indent="0" algn="ctr" defTabSz="228594" rtl="0" eaLnBrk="1" fontAlgn="auto" latinLnBrk="0" hangingPunct="0">
              <a:lnSpc>
                <a:spcPct val="100000"/>
              </a:lnSpc>
              <a:spcBef>
                <a:spcPts val="0"/>
              </a:spcBef>
              <a:spcAft>
                <a:spcPts val="0"/>
              </a:spcAft>
              <a:buClrTx/>
              <a:buSzTx/>
              <a:buFontTx/>
              <a:buNone/>
              <a:tabLst/>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051"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cs typeface="Arial" panose="020B0604020202020204" pitchFamily="34" charset="0"/>
              <a:sym typeface="Gill Sans"/>
            </a:endParaRPr>
          </a:p>
        </p:txBody>
      </p:sp>
      <p:sp>
        <p:nvSpPr>
          <p:cNvPr id="99" name="Shape">
            <a:extLst>
              <a:ext uri="{FF2B5EF4-FFF2-40B4-BE49-F238E27FC236}">
                <a16:creationId xmlns:a16="http://schemas.microsoft.com/office/drawing/2014/main" id="{B3AED4A0-9957-8156-AF17-F0B33FD5535E}"/>
              </a:ext>
            </a:extLst>
          </p:cNvPr>
          <p:cNvSpPr/>
          <p:nvPr/>
        </p:nvSpPr>
        <p:spPr>
          <a:xfrm>
            <a:off x="4706652" y="2764252"/>
            <a:ext cx="145471" cy="99185"/>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bg1"/>
          </a:solidFill>
          <a:ln w="19050">
            <a:noFill/>
            <a:miter lim="400000"/>
          </a:ln>
        </p:spPr>
        <p:txBody>
          <a:bodyPr lIns="19051" tIns="19051" rIns="19051" bIns="19051" anchor="ctr"/>
          <a:lstStyle/>
          <a:p>
            <a:pPr marL="0" marR="0" lvl="0" indent="0" algn="ctr" defTabSz="228594" rtl="0" eaLnBrk="1" fontAlgn="auto" latinLnBrk="0" hangingPunct="0">
              <a:lnSpc>
                <a:spcPct val="100000"/>
              </a:lnSpc>
              <a:spcBef>
                <a:spcPts val="0"/>
              </a:spcBef>
              <a:spcAft>
                <a:spcPts val="0"/>
              </a:spcAft>
              <a:buClrTx/>
              <a:buSzTx/>
              <a:buFontTx/>
              <a:buNone/>
              <a:tabLst/>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051"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cs typeface="Arial" panose="020B0604020202020204" pitchFamily="34" charset="0"/>
              <a:sym typeface="Gill Sans"/>
            </a:endParaRPr>
          </a:p>
        </p:txBody>
      </p:sp>
      <p:sp>
        <p:nvSpPr>
          <p:cNvPr id="107" name="Shape">
            <a:extLst>
              <a:ext uri="{FF2B5EF4-FFF2-40B4-BE49-F238E27FC236}">
                <a16:creationId xmlns:a16="http://schemas.microsoft.com/office/drawing/2014/main" id="{B6188EF0-2A68-EA82-7663-BB41336529E1}"/>
              </a:ext>
            </a:extLst>
          </p:cNvPr>
          <p:cNvSpPr/>
          <p:nvPr/>
        </p:nvSpPr>
        <p:spPr>
          <a:xfrm>
            <a:off x="841988" y="2764252"/>
            <a:ext cx="145471" cy="99185"/>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bg1"/>
          </a:solidFill>
          <a:ln w="19050">
            <a:noFill/>
            <a:miter lim="400000"/>
          </a:ln>
        </p:spPr>
        <p:txBody>
          <a:bodyPr lIns="19051" tIns="19051" rIns="19051" bIns="19051" anchor="ctr"/>
          <a:lstStyle/>
          <a:p>
            <a:pPr marL="0" marR="0" lvl="0" indent="0" algn="ctr" defTabSz="228594" rtl="0" eaLnBrk="1" fontAlgn="auto" latinLnBrk="0" hangingPunct="0">
              <a:lnSpc>
                <a:spcPct val="100000"/>
              </a:lnSpc>
              <a:spcBef>
                <a:spcPts val="0"/>
              </a:spcBef>
              <a:spcAft>
                <a:spcPts val="0"/>
              </a:spcAft>
              <a:buClrTx/>
              <a:buSzTx/>
              <a:buFontTx/>
              <a:buNone/>
              <a:tabLst/>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051"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cs typeface="Arial" panose="020B0604020202020204" pitchFamily="34" charset="0"/>
              <a:sym typeface="Gill Sans"/>
            </a:endParaRPr>
          </a:p>
        </p:txBody>
      </p:sp>
      <p:sp>
        <p:nvSpPr>
          <p:cNvPr id="115" name="Shape">
            <a:extLst>
              <a:ext uri="{FF2B5EF4-FFF2-40B4-BE49-F238E27FC236}">
                <a16:creationId xmlns:a16="http://schemas.microsoft.com/office/drawing/2014/main" id="{C407BFF9-CB06-522A-2A18-C054261E6BE4}"/>
              </a:ext>
            </a:extLst>
          </p:cNvPr>
          <p:cNvSpPr/>
          <p:nvPr/>
        </p:nvSpPr>
        <p:spPr>
          <a:xfrm>
            <a:off x="825621" y="6700943"/>
            <a:ext cx="145471" cy="99185"/>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bg1"/>
          </a:solidFill>
          <a:ln w="19050">
            <a:noFill/>
            <a:miter lim="400000"/>
          </a:ln>
        </p:spPr>
        <p:txBody>
          <a:bodyPr lIns="19051" tIns="19051" rIns="19051" bIns="19051" anchor="ctr"/>
          <a:lstStyle/>
          <a:p>
            <a:pPr marL="0" marR="0" lvl="0" indent="0" algn="ctr" defTabSz="228594" rtl="0" eaLnBrk="1" fontAlgn="auto" latinLnBrk="0" hangingPunct="0">
              <a:lnSpc>
                <a:spcPct val="100000"/>
              </a:lnSpc>
              <a:spcBef>
                <a:spcPts val="0"/>
              </a:spcBef>
              <a:spcAft>
                <a:spcPts val="0"/>
              </a:spcAft>
              <a:buClrTx/>
              <a:buSzTx/>
              <a:buFontTx/>
              <a:buNone/>
              <a:tabLst/>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051"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cs typeface="Arial" panose="020B0604020202020204" pitchFamily="34" charset="0"/>
              <a:sym typeface="Gill Sans"/>
            </a:endParaRPr>
          </a:p>
        </p:txBody>
      </p:sp>
      <p:sp>
        <p:nvSpPr>
          <p:cNvPr id="116" name="Shape">
            <a:extLst>
              <a:ext uri="{FF2B5EF4-FFF2-40B4-BE49-F238E27FC236}">
                <a16:creationId xmlns:a16="http://schemas.microsoft.com/office/drawing/2014/main" id="{9F9E1783-E077-B44A-82D2-51255203570E}"/>
              </a:ext>
            </a:extLst>
          </p:cNvPr>
          <p:cNvSpPr/>
          <p:nvPr/>
        </p:nvSpPr>
        <p:spPr>
          <a:xfrm>
            <a:off x="825621" y="7848795"/>
            <a:ext cx="145471" cy="99185"/>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bg1"/>
          </a:solidFill>
          <a:ln w="19050">
            <a:noFill/>
            <a:miter lim="400000"/>
          </a:ln>
        </p:spPr>
        <p:txBody>
          <a:bodyPr lIns="19051" tIns="19051" rIns="19051" bIns="19051" anchor="ctr"/>
          <a:lstStyle/>
          <a:p>
            <a:pPr marL="0" marR="0" lvl="0" indent="0" algn="ctr" defTabSz="228594" rtl="0" eaLnBrk="1" fontAlgn="auto" latinLnBrk="0" hangingPunct="0">
              <a:lnSpc>
                <a:spcPct val="100000"/>
              </a:lnSpc>
              <a:spcBef>
                <a:spcPts val="0"/>
              </a:spcBef>
              <a:spcAft>
                <a:spcPts val="0"/>
              </a:spcAft>
              <a:buClrTx/>
              <a:buSzTx/>
              <a:buFontTx/>
              <a:buNone/>
              <a:tabLst/>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051"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cs typeface="Arial" panose="020B0604020202020204" pitchFamily="34" charset="0"/>
              <a:sym typeface="Gill Sans"/>
            </a:endParaRPr>
          </a:p>
        </p:txBody>
      </p:sp>
      <p:sp>
        <p:nvSpPr>
          <p:cNvPr id="117" name="Shape">
            <a:extLst>
              <a:ext uri="{FF2B5EF4-FFF2-40B4-BE49-F238E27FC236}">
                <a16:creationId xmlns:a16="http://schemas.microsoft.com/office/drawing/2014/main" id="{BE43C325-11EF-49E9-79FA-3845B983C9F4}"/>
              </a:ext>
            </a:extLst>
          </p:cNvPr>
          <p:cNvSpPr/>
          <p:nvPr/>
        </p:nvSpPr>
        <p:spPr>
          <a:xfrm>
            <a:off x="825621" y="8723500"/>
            <a:ext cx="145471" cy="99185"/>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bg1"/>
          </a:solidFill>
          <a:ln w="19050">
            <a:noFill/>
            <a:miter lim="400000"/>
          </a:ln>
        </p:spPr>
        <p:txBody>
          <a:bodyPr lIns="19051" tIns="19051" rIns="19051" bIns="19051" anchor="ctr"/>
          <a:lstStyle/>
          <a:p>
            <a:pPr marL="0" marR="0" lvl="0" indent="0" algn="ctr" defTabSz="228594" rtl="0" eaLnBrk="1" fontAlgn="auto" latinLnBrk="0" hangingPunct="0">
              <a:lnSpc>
                <a:spcPct val="100000"/>
              </a:lnSpc>
              <a:spcBef>
                <a:spcPts val="0"/>
              </a:spcBef>
              <a:spcAft>
                <a:spcPts val="0"/>
              </a:spcAft>
              <a:buClrTx/>
              <a:buSzTx/>
              <a:buFontTx/>
              <a:buNone/>
              <a:tabLst/>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051"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cs typeface="Arial" panose="020B0604020202020204" pitchFamily="34" charset="0"/>
              <a:sym typeface="Gill Sans"/>
            </a:endParaRPr>
          </a:p>
        </p:txBody>
      </p:sp>
      <p:sp>
        <p:nvSpPr>
          <p:cNvPr id="2" name="Title 18">
            <a:extLst>
              <a:ext uri="{FF2B5EF4-FFF2-40B4-BE49-F238E27FC236}">
                <a16:creationId xmlns:a16="http://schemas.microsoft.com/office/drawing/2014/main" id="{66D83144-6997-B04D-3C21-61737ACF2CC7}"/>
              </a:ext>
            </a:extLst>
          </p:cNvPr>
          <p:cNvSpPr txBox="1">
            <a:spLocks/>
          </p:cNvSpPr>
          <p:nvPr/>
        </p:nvSpPr>
        <p:spPr>
          <a:xfrm>
            <a:off x="7139749" y="-1694721"/>
            <a:ext cx="5276331" cy="131052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2800" kern="1200">
                <a:solidFill>
                  <a:schemeClr val="tx1"/>
                </a:solidFill>
                <a:latin typeface="Raleway Black" panose="020B0A03030101060003" pitchFamily="34" charset="0"/>
                <a:ea typeface="+mj-ea"/>
                <a:cs typeface="+mj-cs"/>
              </a:defRPr>
            </a:lvl1pPr>
          </a:lstStyle>
          <a:p>
            <a:pPr algn="l">
              <a:spcAft>
                <a:spcPts val="1200"/>
              </a:spcAft>
            </a:pPr>
            <a:endParaRPr lang="en-US" sz="1800" kern="1200">
              <a:solidFill>
                <a:srgbClr val="FFFFFF"/>
              </a:solidFill>
              <a:latin typeface="Barlow Semi Condensed" pitchFamily="2" charset="77"/>
              <a:ea typeface="Lato" panose="020F0502020204030203" pitchFamily="34" charset="0"/>
              <a:cs typeface="Arial" panose="020B0604020202020204" pitchFamily="34" charset="0"/>
            </a:endParaRPr>
          </a:p>
        </p:txBody>
      </p:sp>
      <p:sp>
        <p:nvSpPr>
          <p:cNvPr id="9" name="TextBox 8">
            <a:extLst>
              <a:ext uri="{FF2B5EF4-FFF2-40B4-BE49-F238E27FC236}">
                <a16:creationId xmlns:a16="http://schemas.microsoft.com/office/drawing/2014/main" id="{C4C304D4-8CFC-6B3D-78BA-2B7D30D685E3}"/>
              </a:ext>
            </a:extLst>
          </p:cNvPr>
          <p:cNvSpPr txBox="1"/>
          <p:nvPr/>
        </p:nvSpPr>
        <p:spPr>
          <a:xfrm>
            <a:off x="509632" y="2151433"/>
            <a:ext cx="5696152" cy="4421082"/>
          </a:xfrm>
          <a:prstGeom prst="rect">
            <a:avLst/>
          </a:prstGeom>
          <a:noFill/>
        </p:spPr>
        <p:txBody>
          <a:bodyPr wrap="square" lIns="91440" tIns="45720" rIns="91440" bIns="45720" rtlCol="0" anchor="t">
            <a:spAutoFit/>
          </a:bodyPr>
          <a:lstStyle/>
          <a:p>
            <a:pPr algn="l" defTabSz="914400" hangingPunct="1">
              <a:spcAft>
                <a:spcPts val="800"/>
              </a:spcAft>
            </a:pPr>
            <a:r>
              <a:rPr lang="en-US" sz="1800" b="1" kern="1200" dirty="0">
                <a:solidFill>
                  <a:srgbClr val="00778B"/>
                </a:solidFill>
                <a:latin typeface="Arial Regular"/>
                <a:ea typeface="Lato"/>
                <a:cs typeface="Arial Black" panose="020B0604020202020204" pitchFamily="34" charset="0"/>
              </a:rPr>
              <a:t>OIIA Objectives </a:t>
            </a:r>
            <a:r>
              <a:rPr lang="en-US" sz="1050" b="1" kern="1200" dirty="0">
                <a:solidFill>
                  <a:srgbClr val="00778B"/>
                </a:solidFill>
                <a:latin typeface="Arial Regular"/>
                <a:ea typeface="Lato"/>
                <a:cs typeface="Arial Black" panose="020B0604020202020204" pitchFamily="34" charset="0"/>
              </a:rPr>
              <a:t>(We will achieve…)</a:t>
            </a:r>
          </a:p>
          <a:p>
            <a:pPr marL="342900" indent="-342900" algn="l">
              <a:buFont typeface="+mj-lt"/>
              <a:buAutoNum type="arabicPeriod"/>
            </a:pPr>
            <a:r>
              <a:rPr lang="en-US" sz="1400" b="1" dirty="0">
                <a:solidFill>
                  <a:srgbClr val="595959"/>
                </a:solidFill>
                <a:latin typeface="Arial Regular"/>
              </a:rPr>
              <a:t>Staff Development: </a:t>
            </a:r>
            <a:r>
              <a:rPr lang="en-US" sz="1400" dirty="0">
                <a:solidFill>
                  <a:srgbClr val="595959"/>
                </a:solidFill>
                <a:effectLst/>
                <a:latin typeface="Arial Regular"/>
              </a:rPr>
              <a:t>Provide world-class development opportunity for the OIIA team to help individuals and the organization to succeed. </a:t>
            </a:r>
            <a:br>
              <a:rPr lang="en-US" sz="1400" dirty="0">
                <a:effectLst/>
                <a:latin typeface="Arial Regular"/>
              </a:rPr>
            </a:br>
            <a:endParaRPr lang="en-US" sz="1400" dirty="0">
              <a:solidFill>
                <a:srgbClr val="595959"/>
              </a:solidFill>
              <a:effectLst/>
              <a:latin typeface="Arial Regular"/>
            </a:endParaRPr>
          </a:p>
          <a:p>
            <a:pPr marL="342900" indent="-342900" algn="l">
              <a:buFont typeface="+mj-lt"/>
              <a:buAutoNum type="arabicPeriod"/>
            </a:pPr>
            <a:r>
              <a:rPr lang="en-US" sz="1400" b="1" dirty="0">
                <a:solidFill>
                  <a:srgbClr val="595959"/>
                </a:solidFill>
                <a:effectLst/>
                <a:latin typeface="Arial Regular"/>
              </a:rPr>
              <a:t>Communication: </a:t>
            </a:r>
            <a:r>
              <a:rPr lang="en-US" sz="1400" dirty="0">
                <a:solidFill>
                  <a:srgbClr val="595959"/>
                </a:solidFill>
                <a:effectLst/>
                <a:latin typeface="Arial Regular"/>
              </a:rPr>
              <a:t>Effective communication</a:t>
            </a:r>
            <a:r>
              <a:rPr lang="en-US" sz="1400" dirty="0">
                <a:solidFill>
                  <a:srgbClr val="595959"/>
                </a:solidFill>
                <a:latin typeface="Arial Regular"/>
              </a:rPr>
              <a:t> to</a:t>
            </a:r>
            <a:r>
              <a:rPr lang="en-US" sz="1400" dirty="0">
                <a:solidFill>
                  <a:srgbClr val="595959"/>
                </a:solidFill>
                <a:effectLst/>
                <a:latin typeface="Arial Regular"/>
              </a:rPr>
              <a:t> </a:t>
            </a:r>
            <a:r>
              <a:rPr lang="en-US" sz="1400" dirty="0">
                <a:solidFill>
                  <a:srgbClr val="595959"/>
                </a:solidFill>
                <a:latin typeface="Arial Regular"/>
              </a:rPr>
              <a:t>foster</a:t>
            </a:r>
            <a:r>
              <a:rPr lang="en-US" sz="1400" dirty="0">
                <a:solidFill>
                  <a:srgbClr val="595959"/>
                </a:solidFill>
                <a:effectLst/>
                <a:latin typeface="Arial Regular"/>
              </a:rPr>
              <a:t> unity, collaboration, and excellence. </a:t>
            </a:r>
            <a:br>
              <a:rPr lang="en-US" sz="1400" dirty="0">
                <a:effectLst/>
                <a:latin typeface="Arial Regular"/>
              </a:rPr>
            </a:br>
            <a:endParaRPr lang="en-US" sz="1400" dirty="0">
              <a:solidFill>
                <a:srgbClr val="595959"/>
              </a:solidFill>
              <a:effectLst/>
              <a:latin typeface="Arial Regular"/>
            </a:endParaRPr>
          </a:p>
          <a:p>
            <a:pPr marL="342900" indent="-342900" algn="l">
              <a:buFont typeface="+mj-lt"/>
              <a:buAutoNum type="arabicPeriod"/>
            </a:pPr>
            <a:r>
              <a:rPr lang="en-US" sz="1400" b="1" dirty="0">
                <a:solidFill>
                  <a:srgbClr val="595959"/>
                </a:solidFill>
                <a:effectLst/>
                <a:latin typeface="Arial Regular"/>
              </a:rPr>
              <a:t>Team Leadership:</a:t>
            </a:r>
            <a:r>
              <a:rPr lang="en-US" sz="1400" b="1" dirty="0">
                <a:solidFill>
                  <a:srgbClr val="595959"/>
                </a:solidFill>
                <a:latin typeface="Arial Regular"/>
              </a:rPr>
              <a:t>  </a:t>
            </a:r>
            <a:r>
              <a:rPr lang="en-US" sz="1400" dirty="0">
                <a:solidFill>
                  <a:srgbClr val="595959"/>
                </a:solidFill>
                <a:latin typeface="Arial Regular"/>
              </a:rPr>
              <a:t>A sought-after team leading in healthcare</a:t>
            </a:r>
            <a:r>
              <a:rPr lang="en-US" sz="1400" dirty="0">
                <a:solidFill>
                  <a:srgbClr val="595959"/>
                </a:solidFill>
                <a:effectLst/>
                <a:latin typeface="Arial Regular"/>
              </a:rPr>
              <a:t> and higher education.</a:t>
            </a:r>
            <a:r>
              <a:rPr lang="en-US" sz="1400" dirty="0">
                <a:solidFill>
                  <a:srgbClr val="595959"/>
                </a:solidFill>
                <a:latin typeface="Arial Regular"/>
              </a:rPr>
              <a:t> </a:t>
            </a:r>
            <a:endParaRPr lang="en-US" sz="1400" dirty="0">
              <a:solidFill>
                <a:srgbClr val="595959"/>
              </a:solidFill>
              <a:effectLst/>
              <a:latin typeface="Arial Regular"/>
            </a:endParaRPr>
          </a:p>
          <a:p>
            <a:pPr algn="l" defTabSz="914400">
              <a:lnSpc>
                <a:spcPts val="1700"/>
              </a:lnSpc>
            </a:pPr>
            <a:endParaRPr lang="en-US" sz="1400" kern="1200" dirty="0">
              <a:solidFill>
                <a:srgbClr val="595959"/>
              </a:solidFill>
              <a:latin typeface="+mn-lt"/>
              <a:ea typeface="Lato"/>
              <a:cs typeface="Arial"/>
            </a:endParaRPr>
          </a:p>
          <a:p>
            <a:pPr algn="l" defTabSz="914400" hangingPunct="1">
              <a:spcAft>
                <a:spcPts val="800"/>
              </a:spcAft>
            </a:pPr>
            <a:r>
              <a:rPr lang="en-US" sz="1800" b="1" kern="1200" dirty="0">
                <a:solidFill>
                  <a:srgbClr val="00778B"/>
                </a:solidFill>
                <a:latin typeface="Arial Regular"/>
                <a:ea typeface="Lato"/>
                <a:cs typeface="Arial Black" panose="020B0604020202020204" pitchFamily="34" charset="0"/>
              </a:rPr>
              <a:t>Looking Ahead </a:t>
            </a:r>
            <a:r>
              <a:rPr lang="en-US" sz="1050" b="1" kern="1200" dirty="0">
                <a:solidFill>
                  <a:srgbClr val="00778B"/>
                </a:solidFill>
                <a:latin typeface="Arial Regular"/>
                <a:ea typeface="Lato"/>
                <a:cs typeface="Arial Black" panose="020B0604020202020204" pitchFamily="34" charset="0"/>
              </a:rPr>
              <a:t>(We will know we’re there when…)</a:t>
            </a:r>
          </a:p>
          <a:p>
            <a:pPr marL="285750" indent="-285750" algn="l" defTabSz="914400" hangingPunct="1">
              <a:lnSpc>
                <a:spcPct val="114000"/>
              </a:lnSpc>
              <a:spcAft>
                <a:spcPts val="800"/>
              </a:spcAft>
              <a:buFont typeface="Arial" panose="020B0604020202020204" pitchFamily="34" charset="0"/>
              <a:buChar char="•"/>
            </a:pPr>
            <a:r>
              <a:rPr lang="en-US" sz="1400" kern="1200" dirty="0">
                <a:solidFill>
                  <a:srgbClr val="595959"/>
                </a:solidFill>
                <a:latin typeface="+mn-lt"/>
                <a:ea typeface="Lato"/>
                <a:cs typeface="Arial"/>
              </a:rPr>
              <a:t>We have a fully staffed team with the needed abilities.</a:t>
            </a:r>
            <a:endParaRPr lang="en-US" sz="1400" kern="1200" dirty="0">
              <a:solidFill>
                <a:srgbClr val="595959"/>
              </a:solidFill>
              <a:latin typeface="+mn-lt"/>
              <a:ea typeface="Lato" panose="020F0502020204030203" pitchFamily="34" charset="0"/>
              <a:cs typeface="Arial" panose="020B0604020202020204" pitchFamily="34" charset="0"/>
            </a:endParaRPr>
          </a:p>
          <a:p>
            <a:pPr marL="285750" indent="-285750" algn="l" defTabSz="914400" hangingPunct="1">
              <a:lnSpc>
                <a:spcPct val="114000"/>
              </a:lnSpc>
              <a:spcAft>
                <a:spcPts val="800"/>
              </a:spcAft>
              <a:buFont typeface="Arial" panose="020B0604020202020204" pitchFamily="34" charset="0"/>
              <a:buChar char="•"/>
            </a:pPr>
            <a:r>
              <a:rPr lang="en-US" sz="1400" kern="1200" dirty="0">
                <a:solidFill>
                  <a:srgbClr val="595959"/>
                </a:solidFill>
                <a:latin typeface="+mn-lt"/>
                <a:ea typeface="Lato"/>
                <a:cs typeface="Arial"/>
              </a:rPr>
              <a:t>We have communications and work practices that synergize our work. </a:t>
            </a:r>
            <a:endParaRPr lang="en-US" sz="1400" kern="1200" dirty="0">
              <a:solidFill>
                <a:srgbClr val="595959"/>
              </a:solidFill>
              <a:latin typeface="+mn-lt"/>
              <a:ea typeface="Lato" panose="020F0502020204030203" pitchFamily="34" charset="0"/>
              <a:cs typeface="Arial" panose="020B0604020202020204" pitchFamily="34" charset="0"/>
            </a:endParaRPr>
          </a:p>
          <a:p>
            <a:pPr marL="285750" indent="-285750" algn="l" defTabSz="914400" hangingPunct="1">
              <a:lnSpc>
                <a:spcPct val="114000"/>
              </a:lnSpc>
              <a:spcAft>
                <a:spcPts val="800"/>
              </a:spcAft>
              <a:buFont typeface="Arial" panose="020B0604020202020204" pitchFamily="34" charset="0"/>
              <a:buChar char="•"/>
            </a:pPr>
            <a:r>
              <a:rPr lang="en-US" sz="1400" kern="1200" dirty="0">
                <a:solidFill>
                  <a:srgbClr val="595959"/>
                </a:solidFill>
                <a:latin typeface="+mn-lt"/>
                <a:ea typeface="Lato"/>
                <a:cs typeface="Arial"/>
              </a:rPr>
              <a:t>We are transforming education and health care through expanded leadership. </a:t>
            </a:r>
            <a:endParaRPr lang="en-US" sz="1400" kern="1200" dirty="0">
              <a:solidFill>
                <a:srgbClr val="595959"/>
              </a:solidFill>
              <a:latin typeface="+mn-lt"/>
              <a:ea typeface="Lato" panose="020F0502020204030203" pitchFamily="34" charset="0"/>
              <a:cs typeface="Arial" panose="020B0604020202020204" pitchFamily="34" charset="0"/>
            </a:endParaRPr>
          </a:p>
        </p:txBody>
      </p:sp>
      <p:graphicFrame>
        <p:nvGraphicFramePr>
          <p:cNvPr id="14" name="Table 13">
            <a:extLst>
              <a:ext uri="{FF2B5EF4-FFF2-40B4-BE49-F238E27FC236}">
                <a16:creationId xmlns:a16="http://schemas.microsoft.com/office/drawing/2014/main" id="{5EBF91EB-D681-A43B-BB00-35A57A5203C1}"/>
              </a:ext>
            </a:extLst>
          </p:cNvPr>
          <p:cNvGraphicFramePr>
            <a:graphicFrameLocks noGrp="1"/>
          </p:cNvGraphicFramePr>
          <p:nvPr>
            <p:extLst>
              <p:ext uri="{D42A27DB-BD31-4B8C-83A1-F6EECF244321}">
                <p14:modId xmlns:p14="http://schemas.microsoft.com/office/powerpoint/2010/main" val="859258163"/>
              </p:ext>
            </p:extLst>
          </p:nvPr>
        </p:nvGraphicFramePr>
        <p:xfrm>
          <a:off x="208781" y="143698"/>
          <a:ext cx="11074459" cy="2293620"/>
        </p:xfrm>
        <a:graphic>
          <a:graphicData uri="http://schemas.openxmlformats.org/drawingml/2006/table">
            <a:tbl>
              <a:tblPr firstRow="1" bandRow="1">
                <a:tableStyleId>{5940675A-B579-460E-94D1-54222C63F5DA}</a:tableStyleId>
              </a:tblPr>
              <a:tblGrid>
                <a:gridCol w="1553416">
                  <a:extLst>
                    <a:ext uri="{9D8B030D-6E8A-4147-A177-3AD203B41FA5}">
                      <a16:colId xmlns:a16="http://schemas.microsoft.com/office/drawing/2014/main" val="1027571994"/>
                    </a:ext>
                  </a:extLst>
                </a:gridCol>
                <a:gridCol w="9521043">
                  <a:extLst>
                    <a:ext uri="{9D8B030D-6E8A-4147-A177-3AD203B41FA5}">
                      <a16:colId xmlns:a16="http://schemas.microsoft.com/office/drawing/2014/main" val="2860984014"/>
                    </a:ext>
                  </a:extLst>
                </a:gridCol>
              </a:tblGrid>
              <a:tr h="1461191">
                <a:tc>
                  <a:txBody>
                    <a:bodyPr/>
                    <a:lstStyle/>
                    <a:p>
                      <a:pPr algn="ctr"/>
                      <a:r>
                        <a:rPr lang="en-US" sz="10000" b="1" i="0">
                          <a:solidFill>
                            <a:schemeClr val="bg1"/>
                          </a:solidFill>
                          <a:latin typeface="+mj-lt"/>
                        </a:rPr>
                        <a:t>3</a:t>
                      </a:r>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a:lnSpc>
                          <a:spcPct val="100000"/>
                        </a:lnSpc>
                        <a:spcBef>
                          <a:spcPts val="600"/>
                        </a:spcBef>
                        <a:spcAft>
                          <a:spcPts val="600"/>
                        </a:spcAft>
                        <a:buNone/>
                      </a:pPr>
                      <a:r>
                        <a:rPr lang="en-US" sz="3000" b="1">
                          <a:solidFill>
                            <a:schemeClr val="bg1"/>
                          </a:solidFill>
                          <a:effectLst/>
                          <a:latin typeface="Arial Regular"/>
                          <a:cs typeface="Arial"/>
                        </a:rPr>
                        <a:t>Remarkable Team</a:t>
                      </a:r>
                      <a:endParaRPr lang="en-US" sz="3000"/>
                    </a:p>
                    <a:p>
                      <a:pPr marL="0" marR="0" lvl="0" indent="0" algn="l" defTabSz="914400" rtl="0" eaLnBrk="1" fontAlgn="auto" latinLnBrk="0" hangingPunct="1">
                        <a:lnSpc>
                          <a:spcPct val="100000"/>
                        </a:lnSpc>
                        <a:spcBef>
                          <a:spcPts val="300"/>
                        </a:spcBef>
                        <a:spcAft>
                          <a:spcPts val="300"/>
                        </a:spcAft>
                        <a:buClrTx/>
                        <a:buSzTx/>
                        <a:buFontTx/>
                        <a:buNone/>
                        <a:tabLst/>
                        <a:defRPr/>
                      </a:pPr>
                      <a:r>
                        <a:rPr lang="en-US" sz="1600" b="0" i="0" u="none" strike="noStrike" noProof="0">
                          <a:solidFill>
                            <a:schemeClr val="bg1"/>
                          </a:solidFill>
                          <a:latin typeface="+mn-lt"/>
                        </a:rPr>
                        <a:t>Define a transformative team that thrives together and delivers positive impact.</a:t>
                      </a:r>
                    </a:p>
                    <a:p>
                      <a:pPr marL="0" marR="0" lvl="0" indent="0" algn="l" defTabSz="914400" rtl="0" eaLnBrk="1" fontAlgn="auto" latinLnBrk="0" hangingPunct="1">
                        <a:lnSpc>
                          <a:spcPct val="100000"/>
                        </a:lnSpc>
                        <a:spcBef>
                          <a:spcPts val="300"/>
                        </a:spcBef>
                        <a:spcAft>
                          <a:spcPts val="300"/>
                        </a:spcAft>
                        <a:buClrTx/>
                        <a:buSzTx/>
                        <a:buFontTx/>
                        <a:buNone/>
                        <a:tabLst/>
                        <a:defRPr/>
                      </a:pPr>
                      <a:r>
                        <a:rPr lang="en-US" sz="1600" b="1" i="1" u="none" strike="noStrike" noProof="0">
                          <a:solidFill>
                            <a:schemeClr val="bg1"/>
                          </a:solidFill>
                          <a:latin typeface="+mn-lt"/>
                        </a:rPr>
                        <a:t>Success looks like… Creating a team that is proactively developing and working together in order to drive strategic goals effectively and efficiently.</a:t>
                      </a:r>
                    </a:p>
                    <a:p>
                      <a:pPr marL="0" marR="0" lvl="0" indent="0" algn="l" defTabSz="914400" rtl="0" eaLnBrk="1" fontAlgn="auto" latinLnBrk="0" hangingPunct="1">
                        <a:lnSpc>
                          <a:spcPct val="100000"/>
                        </a:lnSpc>
                        <a:spcBef>
                          <a:spcPts val="300"/>
                        </a:spcBef>
                        <a:spcAft>
                          <a:spcPts val="300"/>
                        </a:spcAft>
                        <a:buClrTx/>
                        <a:buSzTx/>
                        <a:buFontTx/>
                        <a:buNone/>
                        <a:tabLst/>
                        <a:defRPr/>
                      </a:pPr>
                      <a:endParaRPr lang="en-US" sz="1600" b="1" i="1" u="none" strike="noStrike" noProof="0">
                        <a:solidFill>
                          <a:schemeClr val="bg1"/>
                        </a:solidFill>
                        <a:latin typeface="+mn-lt"/>
                      </a:endParaRPr>
                    </a:p>
                    <a:p>
                      <a:pPr marL="0" marR="0" lvl="0" indent="0" algn="l" defTabSz="914400" rtl="0" eaLnBrk="1" fontAlgn="auto" latinLnBrk="0" hangingPunct="1">
                        <a:lnSpc>
                          <a:spcPct val="100000"/>
                        </a:lnSpc>
                        <a:spcBef>
                          <a:spcPts val="300"/>
                        </a:spcBef>
                        <a:spcAft>
                          <a:spcPts val="300"/>
                        </a:spcAft>
                        <a:buClrTx/>
                        <a:buSzTx/>
                        <a:buFontTx/>
                        <a:buNone/>
                        <a:tabLst/>
                        <a:defRPr/>
                      </a:pPr>
                      <a:endParaRPr lang="en-US" sz="1600" b="1" i="1" u="none" strike="noStrike" noProof="0">
                        <a:solidFill>
                          <a:schemeClr val="bg1"/>
                        </a:solidFill>
                        <a:latin typeface="+mn-lt"/>
                      </a:endParaRPr>
                    </a:p>
                  </a:txBody>
                  <a:tcPr marL="137160" marR="137160" marT="137160" marB="137160" anchor="ctr">
                    <a:lnL w="12700" cmpd="sng">
                      <a:noFill/>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2044950"/>
                  </a:ext>
                </a:extLst>
              </a:tr>
            </a:tbl>
          </a:graphicData>
        </a:graphic>
      </p:graphicFrame>
      <p:sp>
        <p:nvSpPr>
          <p:cNvPr id="10" name="Oval 9">
            <a:extLst>
              <a:ext uri="{FF2B5EF4-FFF2-40B4-BE49-F238E27FC236}">
                <a16:creationId xmlns:a16="http://schemas.microsoft.com/office/drawing/2014/main" id="{A9B0515F-6DEC-D423-5A77-958D7C716441}"/>
              </a:ext>
            </a:extLst>
          </p:cNvPr>
          <p:cNvSpPr/>
          <p:nvPr/>
        </p:nvSpPr>
        <p:spPr>
          <a:xfrm>
            <a:off x="7085299" y="2739265"/>
            <a:ext cx="453104" cy="453104"/>
          </a:xfrm>
          <a:prstGeom prst="ellipse">
            <a:avLst/>
          </a:prstGeom>
          <a:solidFill>
            <a:srgbClr val="00778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solidFill>
                <a:latin typeface="Arial" panose="020B0604020202020204" pitchFamily="34" charset="0"/>
              </a:rPr>
              <a:t>1</a:t>
            </a:r>
          </a:p>
        </p:txBody>
      </p:sp>
      <p:sp>
        <p:nvSpPr>
          <p:cNvPr id="7" name="TextBox 6">
            <a:extLst>
              <a:ext uri="{FF2B5EF4-FFF2-40B4-BE49-F238E27FC236}">
                <a16:creationId xmlns:a16="http://schemas.microsoft.com/office/drawing/2014/main" id="{EB445889-04FF-D694-6B56-0328FB3CE75B}"/>
              </a:ext>
            </a:extLst>
          </p:cNvPr>
          <p:cNvSpPr txBox="1"/>
          <p:nvPr/>
        </p:nvSpPr>
        <p:spPr>
          <a:xfrm>
            <a:off x="7789588" y="2641619"/>
            <a:ext cx="3714435" cy="2941831"/>
          </a:xfrm>
          <a:prstGeom prst="rect">
            <a:avLst/>
          </a:prstGeom>
          <a:noFill/>
        </p:spPr>
        <p:txBody>
          <a:bodyPr wrap="square">
            <a:spAutoFit/>
          </a:bodyPr>
          <a:lstStyle/>
          <a:p>
            <a:pPr algn="l" defTabSz="914400">
              <a:spcBef>
                <a:spcPts val="200"/>
              </a:spcBef>
            </a:pPr>
            <a:r>
              <a:rPr lang="en-US" sz="1600" b="1" kern="1200">
                <a:solidFill>
                  <a:srgbClr val="00778B"/>
                </a:solidFill>
                <a:latin typeface="+mn-lt"/>
                <a:ea typeface="Lato"/>
                <a:cs typeface="Arial"/>
              </a:rPr>
              <a:t>Team Development</a:t>
            </a:r>
            <a:endParaRPr lang="en-US" sz="1600" kern="1200">
              <a:solidFill>
                <a:srgbClr val="595959"/>
              </a:solidFill>
              <a:latin typeface="+mn-lt"/>
              <a:ea typeface="Lato"/>
              <a:cs typeface="Arial"/>
            </a:endParaRPr>
          </a:p>
          <a:p>
            <a:pPr algn="l" defTabSz="914400">
              <a:spcBef>
                <a:spcPts val="200"/>
              </a:spcBef>
              <a:spcAft>
                <a:spcPts val="300"/>
              </a:spcAft>
            </a:pPr>
            <a:r>
              <a:rPr lang="en-US" sz="1400" kern="1200">
                <a:solidFill>
                  <a:srgbClr val="595959"/>
                </a:solidFill>
                <a:latin typeface="+mn-lt"/>
                <a:ea typeface="Lato"/>
                <a:cs typeface="Arial"/>
              </a:rPr>
              <a:t>Greater investment in developing the OIIA team.</a:t>
            </a:r>
          </a:p>
          <a:p>
            <a:pPr algn="l" defTabSz="914400">
              <a:spcBef>
                <a:spcPts val="200"/>
              </a:spcBef>
              <a:spcAft>
                <a:spcPts val="1200"/>
              </a:spcAft>
            </a:pPr>
            <a:endParaRPr lang="en-US" sz="1400" kern="1200">
              <a:solidFill>
                <a:srgbClr val="595959"/>
              </a:solidFill>
              <a:latin typeface="+mn-lt"/>
              <a:ea typeface="Lato"/>
              <a:cs typeface="Arial"/>
            </a:endParaRPr>
          </a:p>
          <a:p>
            <a:pPr algn="l" defTabSz="914400">
              <a:spcBef>
                <a:spcPts val="200"/>
              </a:spcBef>
              <a:spcAft>
                <a:spcPts val="300"/>
              </a:spcAft>
            </a:pPr>
            <a:r>
              <a:rPr lang="en-US" sz="1600" b="1" kern="1200">
                <a:solidFill>
                  <a:srgbClr val="00778B"/>
                </a:solidFill>
                <a:latin typeface="+mn-lt"/>
                <a:ea typeface="Lato"/>
                <a:cs typeface="Arial"/>
              </a:rPr>
              <a:t>Communication + Relationships</a:t>
            </a:r>
            <a:endParaRPr lang="en-US" sz="1400" b="1" kern="1200">
              <a:solidFill>
                <a:srgbClr val="595959"/>
              </a:solidFill>
              <a:latin typeface="+mn-lt"/>
              <a:ea typeface="Lato"/>
              <a:cs typeface="Arial"/>
            </a:endParaRPr>
          </a:p>
          <a:p>
            <a:pPr algn="l" defTabSz="914400">
              <a:spcBef>
                <a:spcPts val="200"/>
              </a:spcBef>
              <a:spcAft>
                <a:spcPts val="1200"/>
              </a:spcAft>
            </a:pPr>
            <a:r>
              <a:rPr lang="en-US" sz="1400" kern="1200">
                <a:solidFill>
                  <a:srgbClr val="595959"/>
                </a:solidFill>
                <a:latin typeface="+mn-lt"/>
                <a:ea typeface="Lato"/>
                <a:cs typeface="Arial"/>
              </a:rPr>
              <a:t>Increased focus on communications and relationships. </a:t>
            </a:r>
          </a:p>
          <a:p>
            <a:pPr algn="l" defTabSz="914400">
              <a:spcBef>
                <a:spcPts val="200"/>
              </a:spcBef>
              <a:spcAft>
                <a:spcPts val="300"/>
              </a:spcAft>
            </a:pPr>
            <a:endParaRPr lang="en-US" sz="1400" kern="1200">
              <a:solidFill>
                <a:srgbClr val="595959"/>
              </a:solidFill>
              <a:latin typeface="+mn-lt"/>
              <a:ea typeface="Lato"/>
              <a:cs typeface="Arial"/>
            </a:endParaRPr>
          </a:p>
          <a:p>
            <a:pPr algn="l" defTabSz="914400">
              <a:spcBef>
                <a:spcPts val="200"/>
              </a:spcBef>
            </a:pPr>
            <a:r>
              <a:rPr lang="en-US" sz="1600" b="1" kern="1200">
                <a:solidFill>
                  <a:srgbClr val="00778B"/>
                </a:solidFill>
                <a:latin typeface="+mn-lt"/>
                <a:ea typeface="Lato"/>
                <a:cs typeface="Arial"/>
              </a:rPr>
              <a:t>Expand Impact</a:t>
            </a:r>
            <a:endParaRPr lang="en-US" sz="1600" kern="1200">
              <a:solidFill>
                <a:srgbClr val="595959"/>
              </a:solidFill>
              <a:latin typeface="+mn-lt"/>
              <a:ea typeface="Lato"/>
              <a:cs typeface="Arial"/>
            </a:endParaRPr>
          </a:p>
          <a:p>
            <a:pPr algn="l" defTabSz="914400">
              <a:spcBef>
                <a:spcPts val="200"/>
              </a:spcBef>
              <a:spcAft>
                <a:spcPts val="1200"/>
              </a:spcAft>
            </a:pPr>
            <a:r>
              <a:rPr lang="en-US" sz="1400" kern="1200">
                <a:solidFill>
                  <a:srgbClr val="595959"/>
                </a:solidFill>
                <a:latin typeface="+mn-lt"/>
                <a:ea typeface="Lato"/>
                <a:cs typeface="Arial"/>
              </a:rPr>
              <a:t>Expand impact beyond core services. </a:t>
            </a:r>
          </a:p>
        </p:txBody>
      </p:sp>
      <p:sp>
        <p:nvSpPr>
          <p:cNvPr id="17" name="TextBox 16">
            <a:extLst>
              <a:ext uri="{FF2B5EF4-FFF2-40B4-BE49-F238E27FC236}">
                <a16:creationId xmlns:a16="http://schemas.microsoft.com/office/drawing/2014/main" id="{D6DFEDD0-592C-44F6-2C87-DF7F7400AD56}"/>
              </a:ext>
            </a:extLst>
          </p:cNvPr>
          <p:cNvSpPr txBox="1"/>
          <p:nvPr/>
        </p:nvSpPr>
        <p:spPr>
          <a:xfrm>
            <a:off x="6893760" y="2151433"/>
            <a:ext cx="5583089" cy="369332"/>
          </a:xfrm>
          <a:prstGeom prst="rect">
            <a:avLst/>
          </a:prstGeom>
          <a:noFill/>
        </p:spPr>
        <p:txBody>
          <a:bodyPr wrap="square" lIns="91440" tIns="45720" rIns="91440" bIns="45720" rtlCol="0" anchor="t">
            <a:spAutoFit/>
          </a:bodyPr>
          <a:lstStyle/>
          <a:p>
            <a:pPr algn="l" defTabSz="914400" hangingPunct="1">
              <a:spcAft>
                <a:spcPts val="800"/>
              </a:spcAft>
            </a:pPr>
            <a:r>
              <a:rPr lang="en-US" sz="1800" b="1" kern="1200">
                <a:solidFill>
                  <a:srgbClr val="00778B"/>
                </a:solidFill>
                <a:latin typeface="Arial Regular"/>
                <a:ea typeface="Lato"/>
                <a:cs typeface="Arial Black" panose="020B0604020202020204" pitchFamily="34" charset="0"/>
              </a:rPr>
              <a:t>Strategic Shifts </a:t>
            </a:r>
            <a:r>
              <a:rPr lang="en-US" sz="1050" b="1" kern="1200">
                <a:solidFill>
                  <a:srgbClr val="00778B"/>
                </a:solidFill>
                <a:latin typeface="Arial Regular"/>
                <a:ea typeface="Lato"/>
                <a:cs typeface="Arial Black" panose="020B0604020202020204" pitchFamily="34" charset="0"/>
              </a:rPr>
              <a:t>(In the next 3+ years…)</a:t>
            </a:r>
          </a:p>
        </p:txBody>
      </p:sp>
      <p:sp>
        <p:nvSpPr>
          <p:cNvPr id="19" name="Oval 18">
            <a:extLst>
              <a:ext uri="{FF2B5EF4-FFF2-40B4-BE49-F238E27FC236}">
                <a16:creationId xmlns:a16="http://schemas.microsoft.com/office/drawing/2014/main" id="{4BCAE264-F1F9-A641-90FD-BCBC4A4AF20E}"/>
              </a:ext>
            </a:extLst>
          </p:cNvPr>
          <p:cNvSpPr/>
          <p:nvPr/>
        </p:nvSpPr>
        <p:spPr>
          <a:xfrm>
            <a:off x="7079475" y="3884132"/>
            <a:ext cx="453104" cy="453104"/>
          </a:xfrm>
          <a:prstGeom prst="ellipse">
            <a:avLst/>
          </a:prstGeom>
          <a:solidFill>
            <a:srgbClr val="00778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solidFill>
                <a:latin typeface="Arial" panose="020B0604020202020204" pitchFamily="34" charset="0"/>
              </a:rPr>
              <a:t>2</a:t>
            </a:r>
          </a:p>
        </p:txBody>
      </p:sp>
      <p:sp>
        <p:nvSpPr>
          <p:cNvPr id="20" name="Oval 19">
            <a:extLst>
              <a:ext uri="{FF2B5EF4-FFF2-40B4-BE49-F238E27FC236}">
                <a16:creationId xmlns:a16="http://schemas.microsoft.com/office/drawing/2014/main" id="{FF584714-AB6C-5210-6A37-D591FE2F1E06}"/>
              </a:ext>
            </a:extLst>
          </p:cNvPr>
          <p:cNvSpPr/>
          <p:nvPr/>
        </p:nvSpPr>
        <p:spPr>
          <a:xfrm>
            <a:off x="7079475" y="5010359"/>
            <a:ext cx="453104" cy="453104"/>
          </a:xfrm>
          <a:prstGeom prst="ellipse">
            <a:avLst/>
          </a:prstGeom>
          <a:solidFill>
            <a:srgbClr val="00778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solidFill>
                <a:latin typeface="Arial" panose="020B0604020202020204" pitchFamily="34" charset="0"/>
              </a:rPr>
              <a:t>3</a:t>
            </a:r>
          </a:p>
        </p:txBody>
      </p:sp>
    </p:spTree>
    <p:extLst>
      <p:ext uri="{BB962C8B-B14F-4D97-AF65-F5344CB8AC3E}">
        <p14:creationId xmlns:p14="http://schemas.microsoft.com/office/powerpoint/2010/main" val="1885797735"/>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FB63B6-698D-E9F9-3826-01403B06B1B7}"/>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7548F653-13D4-765B-ECA4-9F0056E58C0A}"/>
              </a:ext>
            </a:extLst>
          </p:cNvPr>
          <p:cNvSpPr/>
          <p:nvPr/>
        </p:nvSpPr>
        <p:spPr>
          <a:xfrm>
            <a:off x="6602528" y="1875714"/>
            <a:ext cx="5589471" cy="4982286"/>
          </a:xfrm>
          <a:prstGeom prst="rect">
            <a:avLst/>
          </a:prstGeom>
          <a:gradFill flip="none" rotWithShape="1">
            <a:gsLst>
              <a:gs pos="45000">
                <a:srgbClr val="D0DEE6">
                  <a:alpha val="45000"/>
                </a:srgbClr>
              </a:gs>
              <a:gs pos="16000">
                <a:srgbClr val="F4F4EC">
                  <a:alpha val="32828"/>
                </a:srgbClr>
              </a:gs>
              <a:gs pos="100000">
                <a:srgbClr val="5DA3D6">
                  <a:alpha val="14000"/>
                </a:srgbClr>
              </a:gs>
              <a:gs pos="73000">
                <a:srgbClr val="EEEEF3">
                  <a:alpha val="78725"/>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5297F4B-82D5-57EA-225A-943E4643F6F6}"/>
              </a:ext>
            </a:extLst>
          </p:cNvPr>
          <p:cNvSpPr/>
          <p:nvPr/>
        </p:nvSpPr>
        <p:spPr>
          <a:xfrm>
            <a:off x="-3466" y="-46118"/>
            <a:ext cx="12195465" cy="1924926"/>
          </a:xfrm>
          <a:prstGeom prst="rect">
            <a:avLst/>
          </a:prstGeom>
          <a:solidFill>
            <a:srgbClr val="0077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hangingPunct="1"/>
            <a:endParaRPr lang="en-US" sz="1800" kern="1200">
              <a:solidFill>
                <a:srgbClr val="FFFFFF"/>
              </a:solidFill>
              <a:latin typeface="Arial" panose="020B0604020202020204" pitchFamily="34" charset="0"/>
            </a:endParaRPr>
          </a:p>
        </p:txBody>
      </p:sp>
      <p:sp>
        <p:nvSpPr>
          <p:cNvPr id="54" name="TextBox 53">
            <a:extLst>
              <a:ext uri="{FF2B5EF4-FFF2-40B4-BE49-F238E27FC236}">
                <a16:creationId xmlns:a16="http://schemas.microsoft.com/office/drawing/2014/main" id="{0097ED99-AF05-5012-4874-C7429732C39A}"/>
              </a:ext>
            </a:extLst>
          </p:cNvPr>
          <p:cNvSpPr txBox="1"/>
          <p:nvPr/>
        </p:nvSpPr>
        <p:spPr>
          <a:xfrm>
            <a:off x="1133220" y="1502113"/>
            <a:ext cx="911101" cy="2246769"/>
          </a:xfrm>
          <a:prstGeom prst="rect">
            <a:avLst/>
          </a:prstGeom>
          <a:noFill/>
        </p:spPr>
        <p:txBody>
          <a:bodyPr wrap="square" rtlCol="0">
            <a:spAutoFit/>
          </a:bodyPr>
          <a:lstStyle/>
          <a:p>
            <a:pPr algn="ctr"/>
            <a:r>
              <a:rPr lang="en-US" sz="14000" spc="2000">
                <a:solidFill>
                  <a:schemeClr val="bg1"/>
                </a:solidFill>
                <a:latin typeface="Arial Black" panose="020B0604020202020204" pitchFamily="34" charset="0"/>
                <a:ea typeface="Lato" panose="020F0502020204030203" pitchFamily="34" charset="0"/>
                <a:cs typeface="Arial" panose="020B0604020202020204" pitchFamily="34" charset="0"/>
              </a:rPr>
              <a:t>1</a:t>
            </a:r>
          </a:p>
        </p:txBody>
      </p:sp>
      <p:sp>
        <p:nvSpPr>
          <p:cNvPr id="165" name="TextBox 164">
            <a:extLst>
              <a:ext uri="{FF2B5EF4-FFF2-40B4-BE49-F238E27FC236}">
                <a16:creationId xmlns:a16="http://schemas.microsoft.com/office/drawing/2014/main" id="{96AEE0D7-2E05-F52C-BDDA-836171276CD0}"/>
              </a:ext>
            </a:extLst>
          </p:cNvPr>
          <p:cNvSpPr txBox="1"/>
          <p:nvPr/>
        </p:nvSpPr>
        <p:spPr>
          <a:xfrm>
            <a:off x="4834910" y="1502113"/>
            <a:ext cx="911101" cy="2246769"/>
          </a:xfrm>
          <a:prstGeom prst="rect">
            <a:avLst/>
          </a:prstGeom>
          <a:noFill/>
        </p:spPr>
        <p:txBody>
          <a:bodyPr wrap="square" rtlCol="0">
            <a:spAutoFit/>
          </a:bodyPr>
          <a:lstStyle/>
          <a:p>
            <a:pPr algn="ctr"/>
            <a:r>
              <a:rPr lang="en-US" sz="14000" spc="2000">
                <a:solidFill>
                  <a:schemeClr val="bg1"/>
                </a:solidFill>
                <a:latin typeface="Arial Black" panose="020B0604020202020204" pitchFamily="34" charset="0"/>
                <a:ea typeface="Lato" panose="020F0502020204030203" pitchFamily="34" charset="0"/>
                <a:cs typeface="Arial" panose="020B0604020202020204" pitchFamily="34" charset="0"/>
              </a:rPr>
              <a:t>2</a:t>
            </a:r>
          </a:p>
        </p:txBody>
      </p:sp>
      <p:sp>
        <p:nvSpPr>
          <p:cNvPr id="91" name="Shape">
            <a:extLst>
              <a:ext uri="{FF2B5EF4-FFF2-40B4-BE49-F238E27FC236}">
                <a16:creationId xmlns:a16="http://schemas.microsoft.com/office/drawing/2014/main" id="{0D5ED384-AE82-0FAE-D091-CC5741A17E50}"/>
              </a:ext>
            </a:extLst>
          </p:cNvPr>
          <p:cNvSpPr/>
          <p:nvPr/>
        </p:nvSpPr>
        <p:spPr>
          <a:xfrm>
            <a:off x="8571315" y="2764252"/>
            <a:ext cx="145471" cy="99185"/>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bg1"/>
          </a:solidFill>
          <a:ln w="19050">
            <a:noFill/>
            <a:miter lim="400000"/>
          </a:ln>
        </p:spPr>
        <p:txBody>
          <a:bodyPr lIns="19051" tIns="19051" rIns="19051" bIns="19051" anchor="ctr"/>
          <a:lstStyle/>
          <a:p>
            <a:pPr marL="0" marR="0" lvl="0" indent="0" algn="ctr" defTabSz="228594" rtl="0" eaLnBrk="1" fontAlgn="auto" latinLnBrk="0" hangingPunct="0">
              <a:lnSpc>
                <a:spcPct val="100000"/>
              </a:lnSpc>
              <a:spcBef>
                <a:spcPts val="0"/>
              </a:spcBef>
              <a:spcAft>
                <a:spcPts val="0"/>
              </a:spcAft>
              <a:buClrTx/>
              <a:buSzTx/>
              <a:buFontTx/>
              <a:buNone/>
              <a:tabLst/>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051"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cs typeface="Arial" panose="020B0604020202020204" pitchFamily="34" charset="0"/>
              <a:sym typeface="Gill Sans"/>
            </a:endParaRPr>
          </a:p>
        </p:txBody>
      </p:sp>
      <p:sp>
        <p:nvSpPr>
          <p:cNvPr id="99" name="Shape">
            <a:extLst>
              <a:ext uri="{FF2B5EF4-FFF2-40B4-BE49-F238E27FC236}">
                <a16:creationId xmlns:a16="http://schemas.microsoft.com/office/drawing/2014/main" id="{B3AED4A0-9957-8156-AF17-F0B33FD5535E}"/>
              </a:ext>
            </a:extLst>
          </p:cNvPr>
          <p:cNvSpPr/>
          <p:nvPr/>
        </p:nvSpPr>
        <p:spPr>
          <a:xfrm>
            <a:off x="4706652" y="2764252"/>
            <a:ext cx="145471" cy="99185"/>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bg1"/>
          </a:solidFill>
          <a:ln w="19050">
            <a:noFill/>
            <a:miter lim="400000"/>
          </a:ln>
        </p:spPr>
        <p:txBody>
          <a:bodyPr lIns="19051" tIns="19051" rIns="19051" bIns="19051" anchor="ctr"/>
          <a:lstStyle/>
          <a:p>
            <a:pPr marL="0" marR="0" lvl="0" indent="0" algn="ctr" defTabSz="228594" rtl="0" eaLnBrk="1" fontAlgn="auto" latinLnBrk="0" hangingPunct="0">
              <a:lnSpc>
                <a:spcPct val="100000"/>
              </a:lnSpc>
              <a:spcBef>
                <a:spcPts val="0"/>
              </a:spcBef>
              <a:spcAft>
                <a:spcPts val="0"/>
              </a:spcAft>
              <a:buClrTx/>
              <a:buSzTx/>
              <a:buFontTx/>
              <a:buNone/>
              <a:tabLst/>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051"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cs typeface="Arial" panose="020B0604020202020204" pitchFamily="34" charset="0"/>
              <a:sym typeface="Gill Sans"/>
            </a:endParaRPr>
          </a:p>
        </p:txBody>
      </p:sp>
      <p:sp>
        <p:nvSpPr>
          <p:cNvPr id="107" name="Shape">
            <a:extLst>
              <a:ext uri="{FF2B5EF4-FFF2-40B4-BE49-F238E27FC236}">
                <a16:creationId xmlns:a16="http://schemas.microsoft.com/office/drawing/2014/main" id="{B6188EF0-2A68-EA82-7663-BB41336529E1}"/>
              </a:ext>
            </a:extLst>
          </p:cNvPr>
          <p:cNvSpPr/>
          <p:nvPr/>
        </p:nvSpPr>
        <p:spPr>
          <a:xfrm>
            <a:off x="841988" y="2764252"/>
            <a:ext cx="145471" cy="99185"/>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bg1"/>
          </a:solidFill>
          <a:ln w="19050">
            <a:noFill/>
            <a:miter lim="400000"/>
          </a:ln>
        </p:spPr>
        <p:txBody>
          <a:bodyPr lIns="19051" tIns="19051" rIns="19051" bIns="19051" anchor="ctr"/>
          <a:lstStyle/>
          <a:p>
            <a:pPr marL="0" marR="0" lvl="0" indent="0" algn="ctr" defTabSz="228594" rtl="0" eaLnBrk="1" fontAlgn="auto" latinLnBrk="0" hangingPunct="0">
              <a:lnSpc>
                <a:spcPct val="100000"/>
              </a:lnSpc>
              <a:spcBef>
                <a:spcPts val="0"/>
              </a:spcBef>
              <a:spcAft>
                <a:spcPts val="0"/>
              </a:spcAft>
              <a:buClrTx/>
              <a:buSzTx/>
              <a:buFontTx/>
              <a:buNone/>
              <a:tabLst/>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051"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cs typeface="Arial" panose="020B0604020202020204" pitchFamily="34" charset="0"/>
              <a:sym typeface="Gill Sans"/>
            </a:endParaRPr>
          </a:p>
        </p:txBody>
      </p:sp>
      <p:sp>
        <p:nvSpPr>
          <p:cNvPr id="115" name="Shape">
            <a:extLst>
              <a:ext uri="{FF2B5EF4-FFF2-40B4-BE49-F238E27FC236}">
                <a16:creationId xmlns:a16="http://schemas.microsoft.com/office/drawing/2014/main" id="{C407BFF9-CB06-522A-2A18-C054261E6BE4}"/>
              </a:ext>
            </a:extLst>
          </p:cNvPr>
          <p:cNvSpPr/>
          <p:nvPr/>
        </p:nvSpPr>
        <p:spPr>
          <a:xfrm>
            <a:off x="825621" y="6700943"/>
            <a:ext cx="145471" cy="99185"/>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bg1"/>
          </a:solidFill>
          <a:ln w="19050">
            <a:noFill/>
            <a:miter lim="400000"/>
          </a:ln>
        </p:spPr>
        <p:txBody>
          <a:bodyPr lIns="19051" tIns="19051" rIns="19051" bIns="19051" anchor="ctr"/>
          <a:lstStyle/>
          <a:p>
            <a:pPr marL="0" marR="0" lvl="0" indent="0" algn="ctr" defTabSz="228594" rtl="0" eaLnBrk="1" fontAlgn="auto" latinLnBrk="0" hangingPunct="0">
              <a:lnSpc>
                <a:spcPct val="100000"/>
              </a:lnSpc>
              <a:spcBef>
                <a:spcPts val="0"/>
              </a:spcBef>
              <a:spcAft>
                <a:spcPts val="0"/>
              </a:spcAft>
              <a:buClrTx/>
              <a:buSzTx/>
              <a:buFontTx/>
              <a:buNone/>
              <a:tabLst/>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051"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cs typeface="Arial" panose="020B0604020202020204" pitchFamily="34" charset="0"/>
              <a:sym typeface="Gill Sans"/>
            </a:endParaRPr>
          </a:p>
        </p:txBody>
      </p:sp>
      <p:sp>
        <p:nvSpPr>
          <p:cNvPr id="116" name="Shape">
            <a:extLst>
              <a:ext uri="{FF2B5EF4-FFF2-40B4-BE49-F238E27FC236}">
                <a16:creationId xmlns:a16="http://schemas.microsoft.com/office/drawing/2014/main" id="{9F9E1783-E077-B44A-82D2-51255203570E}"/>
              </a:ext>
            </a:extLst>
          </p:cNvPr>
          <p:cNvSpPr/>
          <p:nvPr/>
        </p:nvSpPr>
        <p:spPr>
          <a:xfrm>
            <a:off x="825621" y="7848795"/>
            <a:ext cx="145471" cy="99185"/>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bg1"/>
          </a:solidFill>
          <a:ln w="19050">
            <a:noFill/>
            <a:miter lim="400000"/>
          </a:ln>
        </p:spPr>
        <p:txBody>
          <a:bodyPr lIns="19051" tIns="19051" rIns="19051" bIns="19051" anchor="ctr"/>
          <a:lstStyle/>
          <a:p>
            <a:pPr marL="0" marR="0" lvl="0" indent="0" algn="ctr" defTabSz="228594" rtl="0" eaLnBrk="1" fontAlgn="auto" latinLnBrk="0" hangingPunct="0">
              <a:lnSpc>
                <a:spcPct val="100000"/>
              </a:lnSpc>
              <a:spcBef>
                <a:spcPts val="0"/>
              </a:spcBef>
              <a:spcAft>
                <a:spcPts val="0"/>
              </a:spcAft>
              <a:buClrTx/>
              <a:buSzTx/>
              <a:buFontTx/>
              <a:buNone/>
              <a:tabLst/>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051"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cs typeface="Arial" panose="020B0604020202020204" pitchFamily="34" charset="0"/>
              <a:sym typeface="Gill Sans"/>
            </a:endParaRPr>
          </a:p>
        </p:txBody>
      </p:sp>
      <p:sp>
        <p:nvSpPr>
          <p:cNvPr id="117" name="Shape">
            <a:extLst>
              <a:ext uri="{FF2B5EF4-FFF2-40B4-BE49-F238E27FC236}">
                <a16:creationId xmlns:a16="http://schemas.microsoft.com/office/drawing/2014/main" id="{BE43C325-11EF-49E9-79FA-3845B983C9F4}"/>
              </a:ext>
            </a:extLst>
          </p:cNvPr>
          <p:cNvSpPr/>
          <p:nvPr/>
        </p:nvSpPr>
        <p:spPr>
          <a:xfrm>
            <a:off x="825621" y="8723500"/>
            <a:ext cx="145471" cy="99185"/>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bg1"/>
          </a:solidFill>
          <a:ln w="19050">
            <a:noFill/>
            <a:miter lim="400000"/>
          </a:ln>
        </p:spPr>
        <p:txBody>
          <a:bodyPr lIns="19051" tIns="19051" rIns="19051" bIns="19051" anchor="ctr"/>
          <a:lstStyle/>
          <a:p>
            <a:pPr marL="0" marR="0" lvl="0" indent="0" algn="ctr" defTabSz="228594" rtl="0" eaLnBrk="1" fontAlgn="auto" latinLnBrk="0" hangingPunct="0">
              <a:lnSpc>
                <a:spcPct val="100000"/>
              </a:lnSpc>
              <a:spcBef>
                <a:spcPts val="0"/>
              </a:spcBef>
              <a:spcAft>
                <a:spcPts val="0"/>
              </a:spcAft>
              <a:buClrTx/>
              <a:buSzTx/>
              <a:buFontTx/>
              <a:buNone/>
              <a:tabLst/>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051"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cs typeface="Arial" panose="020B0604020202020204" pitchFamily="34" charset="0"/>
              <a:sym typeface="Gill Sans"/>
            </a:endParaRPr>
          </a:p>
        </p:txBody>
      </p:sp>
      <p:sp>
        <p:nvSpPr>
          <p:cNvPr id="2" name="Title 18">
            <a:extLst>
              <a:ext uri="{FF2B5EF4-FFF2-40B4-BE49-F238E27FC236}">
                <a16:creationId xmlns:a16="http://schemas.microsoft.com/office/drawing/2014/main" id="{66D83144-6997-B04D-3C21-61737ACF2CC7}"/>
              </a:ext>
            </a:extLst>
          </p:cNvPr>
          <p:cNvSpPr txBox="1">
            <a:spLocks/>
          </p:cNvSpPr>
          <p:nvPr/>
        </p:nvSpPr>
        <p:spPr>
          <a:xfrm>
            <a:off x="7139749" y="-1694721"/>
            <a:ext cx="5276331" cy="131052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2800" kern="1200">
                <a:solidFill>
                  <a:schemeClr val="tx1"/>
                </a:solidFill>
                <a:latin typeface="Raleway Black" panose="020B0A03030101060003" pitchFamily="34" charset="0"/>
                <a:ea typeface="+mj-ea"/>
                <a:cs typeface="+mj-cs"/>
              </a:defRPr>
            </a:lvl1pPr>
          </a:lstStyle>
          <a:p>
            <a:pPr algn="l">
              <a:spcAft>
                <a:spcPts val="1200"/>
              </a:spcAft>
            </a:pPr>
            <a:endParaRPr lang="en-US" sz="1800" kern="1200">
              <a:solidFill>
                <a:srgbClr val="FFFFFF"/>
              </a:solidFill>
              <a:latin typeface="Barlow Semi Condensed" pitchFamily="2" charset="77"/>
              <a:ea typeface="Lato" panose="020F0502020204030203" pitchFamily="34" charset="0"/>
              <a:cs typeface="Arial" panose="020B0604020202020204" pitchFamily="34" charset="0"/>
            </a:endParaRPr>
          </a:p>
        </p:txBody>
      </p:sp>
      <p:sp>
        <p:nvSpPr>
          <p:cNvPr id="9" name="TextBox 8">
            <a:extLst>
              <a:ext uri="{FF2B5EF4-FFF2-40B4-BE49-F238E27FC236}">
                <a16:creationId xmlns:a16="http://schemas.microsoft.com/office/drawing/2014/main" id="{C4C304D4-8CFC-6B3D-78BA-2B7D30D685E3}"/>
              </a:ext>
            </a:extLst>
          </p:cNvPr>
          <p:cNvSpPr txBox="1"/>
          <p:nvPr/>
        </p:nvSpPr>
        <p:spPr>
          <a:xfrm>
            <a:off x="509632" y="2151433"/>
            <a:ext cx="5696152" cy="4290918"/>
          </a:xfrm>
          <a:prstGeom prst="rect">
            <a:avLst/>
          </a:prstGeom>
          <a:noFill/>
        </p:spPr>
        <p:txBody>
          <a:bodyPr wrap="square" lIns="91440" tIns="45720" rIns="91440" bIns="45720" rtlCol="0" anchor="t">
            <a:spAutoFit/>
          </a:bodyPr>
          <a:lstStyle/>
          <a:p>
            <a:pPr algn="l" defTabSz="914400" hangingPunct="1">
              <a:spcAft>
                <a:spcPts val="800"/>
              </a:spcAft>
            </a:pPr>
            <a:r>
              <a:rPr lang="en-US" sz="1800" b="1" kern="1200" dirty="0">
                <a:solidFill>
                  <a:srgbClr val="00778B"/>
                </a:solidFill>
                <a:latin typeface="Arial Regular"/>
                <a:ea typeface="Lato"/>
                <a:cs typeface="Arial Black" panose="020B0604020202020204" pitchFamily="34" charset="0"/>
              </a:rPr>
              <a:t>OIIA Objectives </a:t>
            </a:r>
            <a:r>
              <a:rPr lang="en-US" sz="1050" b="1" kern="1200" dirty="0">
                <a:solidFill>
                  <a:srgbClr val="00778B"/>
                </a:solidFill>
                <a:latin typeface="Arial Regular"/>
                <a:ea typeface="Lato"/>
                <a:cs typeface="Arial Black" panose="020B0604020202020204" pitchFamily="34" charset="0"/>
              </a:rPr>
              <a:t>(We will achieve…)</a:t>
            </a:r>
          </a:p>
          <a:p>
            <a:pPr marL="342900" indent="-342900" algn="l">
              <a:buFont typeface="+mj-lt"/>
              <a:buAutoNum type="arabicPeriod"/>
            </a:pPr>
            <a:r>
              <a:rPr lang="en-US" sz="1400" b="1" dirty="0">
                <a:solidFill>
                  <a:srgbClr val="595959"/>
                </a:solidFill>
                <a:latin typeface="Arial Regular"/>
              </a:rPr>
              <a:t>Visibility: </a:t>
            </a:r>
            <a:r>
              <a:rPr lang="en-US" sz="1400" dirty="0">
                <a:solidFill>
                  <a:srgbClr val="595959"/>
                </a:solidFill>
                <a:latin typeface="Arial Regular"/>
              </a:rPr>
              <a:t>Increase global visibility of integrity leadership in education and health care. </a:t>
            </a:r>
          </a:p>
          <a:p>
            <a:pPr marL="342900" indent="-342900" algn="l">
              <a:buFont typeface="+mj-lt"/>
              <a:buAutoNum type="arabicPeriod"/>
            </a:pPr>
            <a:endParaRPr lang="en-US" sz="1400" b="1" dirty="0">
              <a:solidFill>
                <a:srgbClr val="595959"/>
              </a:solidFill>
              <a:latin typeface="Arial Regular"/>
            </a:endParaRPr>
          </a:p>
          <a:p>
            <a:pPr marL="342900" indent="-342900" algn="l">
              <a:buFont typeface="+mj-lt"/>
              <a:buAutoNum type="arabicPeriod"/>
            </a:pPr>
            <a:r>
              <a:rPr lang="en-US" sz="1400" b="1" dirty="0">
                <a:solidFill>
                  <a:srgbClr val="595959"/>
                </a:solidFill>
                <a:latin typeface="Arial Regular"/>
              </a:rPr>
              <a:t>Influence: </a:t>
            </a:r>
            <a:r>
              <a:rPr lang="en-US" sz="1400" dirty="0">
                <a:solidFill>
                  <a:srgbClr val="595959"/>
                </a:solidFill>
                <a:latin typeface="Arial Regular"/>
              </a:rPr>
              <a:t>Provide integrity leadership and resources that are influencing HSC and beyond. </a:t>
            </a:r>
            <a:endParaRPr lang="en-US" sz="1400" b="1" dirty="0">
              <a:solidFill>
                <a:srgbClr val="595959"/>
              </a:solidFill>
              <a:latin typeface="Arial Regular"/>
            </a:endParaRPr>
          </a:p>
          <a:p>
            <a:pPr marL="342900" indent="-342900" algn="l">
              <a:buFont typeface="+mj-lt"/>
              <a:buAutoNum type="arabicPeriod"/>
            </a:pPr>
            <a:endParaRPr lang="en-US" sz="1400" b="1" dirty="0">
              <a:solidFill>
                <a:srgbClr val="595959"/>
              </a:solidFill>
              <a:latin typeface="Arial Regular"/>
            </a:endParaRPr>
          </a:p>
          <a:p>
            <a:pPr marL="342900" indent="-342900" algn="l">
              <a:buFont typeface="+mj-lt"/>
              <a:buAutoNum type="arabicPeriod"/>
            </a:pPr>
            <a:r>
              <a:rPr lang="en-US" sz="1400" b="1" dirty="0">
                <a:solidFill>
                  <a:srgbClr val="595959"/>
                </a:solidFill>
                <a:latin typeface="Arial Regular"/>
              </a:rPr>
              <a:t>Expansion: </a:t>
            </a:r>
            <a:r>
              <a:rPr lang="en-US" sz="1400" dirty="0">
                <a:solidFill>
                  <a:srgbClr val="595959"/>
                </a:solidFill>
                <a:latin typeface="Arial Regular"/>
              </a:rPr>
              <a:t>Expand ethical wellness as a part of  whole health in more communities.</a:t>
            </a:r>
          </a:p>
          <a:p>
            <a:pPr marL="342900" indent="-342900" algn="l">
              <a:buFont typeface="+mj-lt"/>
              <a:buAutoNum type="arabicPeriod"/>
            </a:pPr>
            <a:endParaRPr lang="en-US" sz="1400" b="1" dirty="0">
              <a:solidFill>
                <a:srgbClr val="595959"/>
              </a:solidFill>
              <a:latin typeface="Arial Regular"/>
            </a:endParaRPr>
          </a:p>
          <a:p>
            <a:pPr algn="l" defTabSz="914400">
              <a:lnSpc>
                <a:spcPts val="1700"/>
              </a:lnSpc>
            </a:pPr>
            <a:endParaRPr lang="en-US" sz="1400" kern="1200" dirty="0">
              <a:solidFill>
                <a:srgbClr val="595959"/>
              </a:solidFill>
              <a:latin typeface="+mn-lt"/>
              <a:ea typeface="Lato"/>
              <a:cs typeface="Arial"/>
            </a:endParaRPr>
          </a:p>
          <a:p>
            <a:pPr algn="l" defTabSz="914400" hangingPunct="1">
              <a:spcAft>
                <a:spcPts val="800"/>
              </a:spcAft>
            </a:pPr>
            <a:r>
              <a:rPr lang="en-US" sz="1800" b="1" kern="1200" dirty="0">
                <a:solidFill>
                  <a:srgbClr val="00778B"/>
                </a:solidFill>
                <a:latin typeface="Arial Regular"/>
                <a:ea typeface="Lato"/>
                <a:cs typeface="Arial Black" panose="020B0604020202020204" pitchFamily="34" charset="0"/>
              </a:rPr>
              <a:t>Looking Ahead </a:t>
            </a:r>
            <a:r>
              <a:rPr lang="en-US" sz="1050" b="1" kern="1200" dirty="0">
                <a:solidFill>
                  <a:srgbClr val="00778B"/>
                </a:solidFill>
                <a:latin typeface="Arial Regular"/>
                <a:ea typeface="Lato"/>
                <a:cs typeface="Arial Black" panose="020B0604020202020204" pitchFamily="34" charset="0"/>
              </a:rPr>
              <a:t>(We will know we’re there when…)</a:t>
            </a:r>
          </a:p>
          <a:p>
            <a:pPr marL="285750" indent="-285750" algn="l" defTabSz="914400" hangingPunct="1">
              <a:spcAft>
                <a:spcPts val="800"/>
              </a:spcAft>
              <a:buFont typeface="Arial" panose="020B0604020202020204" pitchFamily="34" charset="0"/>
              <a:buChar char="•"/>
            </a:pPr>
            <a:r>
              <a:rPr lang="en-US" sz="1400" kern="1200" dirty="0">
                <a:solidFill>
                  <a:srgbClr val="595959"/>
                </a:solidFill>
                <a:latin typeface="+mn-lt"/>
                <a:ea typeface="Lato"/>
                <a:cs typeface="Arial"/>
              </a:rPr>
              <a:t>OIIA has an exceptional reputation and prominence beyond HSC. </a:t>
            </a:r>
            <a:endParaRPr lang="en-US" sz="1400" kern="1200" dirty="0">
              <a:solidFill>
                <a:srgbClr val="595959"/>
              </a:solidFill>
              <a:latin typeface="+mn-lt"/>
              <a:ea typeface="Lato" panose="020F0502020204030203" pitchFamily="34" charset="0"/>
              <a:cs typeface="Arial" panose="020B0604020202020204" pitchFamily="34" charset="0"/>
            </a:endParaRPr>
          </a:p>
          <a:p>
            <a:pPr marL="285750" indent="-285750" algn="l" defTabSz="914400" hangingPunct="1">
              <a:spcAft>
                <a:spcPts val="800"/>
              </a:spcAft>
              <a:buFont typeface="Arial" panose="020B0604020202020204" pitchFamily="34" charset="0"/>
              <a:buChar char="•"/>
            </a:pPr>
            <a:r>
              <a:rPr lang="en-US" sz="1400" kern="1200" dirty="0">
                <a:solidFill>
                  <a:srgbClr val="595959"/>
                </a:solidFill>
                <a:latin typeface="+mn-lt"/>
                <a:ea typeface="Lato"/>
                <a:cs typeface="Arial"/>
              </a:rPr>
              <a:t>We are influencing HSC decision-making, the education and health care industries.</a:t>
            </a:r>
          </a:p>
          <a:p>
            <a:pPr marL="285750" indent="-285750" algn="l" defTabSz="914400" hangingPunct="1">
              <a:spcAft>
                <a:spcPts val="800"/>
              </a:spcAft>
              <a:buFont typeface="Arial" panose="020B0604020202020204" pitchFamily="34" charset="0"/>
              <a:buChar char="•"/>
            </a:pPr>
            <a:r>
              <a:rPr lang="en-US" sz="1400" kern="1200" dirty="0">
                <a:solidFill>
                  <a:srgbClr val="595959"/>
                </a:solidFill>
                <a:latin typeface="+mn-lt"/>
                <a:ea typeface="Lato"/>
                <a:cs typeface="Arial"/>
              </a:rPr>
              <a:t>We are bringing solutions to new neighborhoods and people groups.</a:t>
            </a:r>
            <a:endParaRPr lang="en-US" sz="1400" kern="1200" dirty="0">
              <a:solidFill>
                <a:srgbClr val="595959"/>
              </a:solidFill>
              <a:latin typeface="+mn-lt"/>
              <a:ea typeface="Lato"/>
              <a:cs typeface="Arial" panose="020B0604020202020204" pitchFamily="34" charset="0"/>
            </a:endParaRPr>
          </a:p>
        </p:txBody>
      </p:sp>
      <p:graphicFrame>
        <p:nvGraphicFramePr>
          <p:cNvPr id="14" name="Table 13">
            <a:extLst>
              <a:ext uri="{FF2B5EF4-FFF2-40B4-BE49-F238E27FC236}">
                <a16:creationId xmlns:a16="http://schemas.microsoft.com/office/drawing/2014/main" id="{5EBF91EB-D681-A43B-BB00-35A57A5203C1}"/>
              </a:ext>
            </a:extLst>
          </p:cNvPr>
          <p:cNvGraphicFramePr>
            <a:graphicFrameLocks noGrp="1"/>
          </p:cNvGraphicFramePr>
          <p:nvPr>
            <p:extLst>
              <p:ext uri="{D42A27DB-BD31-4B8C-83A1-F6EECF244321}">
                <p14:modId xmlns:p14="http://schemas.microsoft.com/office/powerpoint/2010/main" val="1684135241"/>
              </p:ext>
            </p:extLst>
          </p:nvPr>
        </p:nvGraphicFramePr>
        <p:xfrm>
          <a:off x="208781" y="208457"/>
          <a:ext cx="11074459" cy="1729740"/>
        </p:xfrm>
        <a:graphic>
          <a:graphicData uri="http://schemas.openxmlformats.org/drawingml/2006/table">
            <a:tbl>
              <a:tblPr firstRow="1" bandRow="1">
                <a:tableStyleId>{5940675A-B579-460E-94D1-54222C63F5DA}</a:tableStyleId>
              </a:tblPr>
              <a:tblGrid>
                <a:gridCol w="1553416">
                  <a:extLst>
                    <a:ext uri="{9D8B030D-6E8A-4147-A177-3AD203B41FA5}">
                      <a16:colId xmlns:a16="http://schemas.microsoft.com/office/drawing/2014/main" val="1027571994"/>
                    </a:ext>
                  </a:extLst>
                </a:gridCol>
                <a:gridCol w="9521043">
                  <a:extLst>
                    <a:ext uri="{9D8B030D-6E8A-4147-A177-3AD203B41FA5}">
                      <a16:colId xmlns:a16="http://schemas.microsoft.com/office/drawing/2014/main" val="2860984014"/>
                    </a:ext>
                  </a:extLst>
                </a:gridCol>
              </a:tblGrid>
              <a:tr h="1461191">
                <a:tc>
                  <a:txBody>
                    <a:bodyPr/>
                    <a:lstStyle/>
                    <a:p>
                      <a:pPr algn="ctr"/>
                      <a:r>
                        <a:rPr lang="en-US" sz="10000" b="1" i="0">
                          <a:solidFill>
                            <a:schemeClr val="bg1"/>
                          </a:solidFill>
                          <a:latin typeface="+mj-lt"/>
                        </a:rPr>
                        <a:t>4</a:t>
                      </a:r>
                    </a:p>
                  </a:txBody>
                  <a:tcPr marL="0" marR="0" marT="0" marB="0">
                    <a:lnL w="12700" cmpd="sng">
                      <a:noFill/>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a:lnSpc>
                          <a:spcPct val="100000"/>
                        </a:lnSpc>
                        <a:spcBef>
                          <a:spcPts val="600"/>
                        </a:spcBef>
                        <a:spcAft>
                          <a:spcPts val="600"/>
                        </a:spcAft>
                        <a:buNone/>
                      </a:pPr>
                      <a:r>
                        <a:rPr lang="en-US" sz="3000" b="1" dirty="0">
                          <a:solidFill>
                            <a:schemeClr val="bg1"/>
                          </a:solidFill>
                          <a:effectLst/>
                          <a:latin typeface="Arial Regular"/>
                          <a:cs typeface="Arial"/>
                        </a:rPr>
                        <a:t>Influence &amp; Awareness</a:t>
                      </a:r>
                      <a:endParaRPr lang="en-US" sz="3000" dirty="0"/>
                    </a:p>
                    <a:p>
                      <a:pPr marL="0" marR="0" lvl="0" indent="0" algn="l" defTabSz="914400" rtl="0" eaLnBrk="1" fontAlgn="auto" latinLnBrk="0" hangingPunct="1">
                        <a:lnSpc>
                          <a:spcPct val="100000"/>
                        </a:lnSpc>
                        <a:spcBef>
                          <a:spcPts val="300"/>
                        </a:spcBef>
                        <a:spcAft>
                          <a:spcPts val="300"/>
                        </a:spcAft>
                        <a:buClrTx/>
                        <a:buSzTx/>
                        <a:buFontTx/>
                        <a:buNone/>
                        <a:tabLst/>
                        <a:defRPr/>
                      </a:pPr>
                      <a:r>
                        <a:rPr lang="en-US" sz="1600" b="0" i="0" u="none" strike="noStrike" noProof="0" dirty="0">
                          <a:solidFill>
                            <a:schemeClr val="bg1"/>
                          </a:solidFill>
                          <a:latin typeface="+mn-lt"/>
                        </a:rPr>
                        <a:t>World renowned for integrity practices, leadership, and support.</a:t>
                      </a:r>
                    </a:p>
                    <a:p>
                      <a:pPr marL="0" marR="0" lvl="0" indent="0" algn="l" defTabSz="914400" rtl="0" eaLnBrk="1" fontAlgn="auto" latinLnBrk="0" hangingPunct="1">
                        <a:lnSpc>
                          <a:spcPct val="100000"/>
                        </a:lnSpc>
                        <a:spcBef>
                          <a:spcPts val="300"/>
                        </a:spcBef>
                        <a:spcAft>
                          <a:spcPts val="300"/>
                        </a:spcAft>
                        <a:buClrTx/>
                        <a:buSzTx/>
                        <a:buFontTx/>
                        <a:buNone/>
                        <a:tabLst/>
                        <a:defRPr/>
                      </a:pPr>
                      <a:r>
                        <a:rPr lang="en-US" sz="1600" b="1" i="1" u="none" strike="noStrike" noProof="0" dirty="0">
                          <a:solidFill>
                            <a:schemeClr val="bg1"/>
                          </a:solidFill>
                          <a:latin typeface="+mn-lt"/>
                        </a:rPr>
                        <a:t>Success looks like… Being sought out for health care solutions.</a:t>
                      </a:r>
                    </a:p>
                    <a:p>
                      <a:pPr marL="0" marR="0" lvl="0" indent="0" algn="l" defTabSz="914400" rtl="0" eaLnBrk="1" fontAlgn="auto" latinLnBrk="0" hangingPunct="1">
                        <a:lnSpc>
                          <a:spcPct val="100000"/>
                        </a:lnSpc>
                        <a:spcBef>
                          <a:spcPts val="300"/>
                        </a:spcBef>
                        <a:spcAft>
                          <a:spcPts val="300"/>
                        </a:spcAft>
                        <a:buClrTx/>
                        <a:buSzTx/>
                        <a:buFontTx/>
                        <a:buNone/>
                        <a:tabLst/>
                        <a:defRPr/>
                      </a:pPr>
                      <a:endParaRPr lang="en-US" sz="1600" b="1" i="1" u="none" strike="noStrike" noProof="0" dirty="0">
                        <a:solidFill>
                          <a:schemeClr val="bg1"/>
                        </a:solidFill>
                        <a:latin typeface="+mn-lt"/>
                      </a:endParaRPr>
                    </a:p>
                  </a:txBody>
                  <a:tcPr marL="137160" marR="137160" marT="137160" marB="137160" anchor="ctr">
                    <a:lnL w="12700" cmpd="sng">
                      <a:noFill/>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2044950"/>
                  </a:ext>
                </a:extLst>
              </a:tr>
            </a:tbl>
          </a:graphicData>
        </a:graphic>
      </p:graphicFrame>
      <p:sp>
        <p:nvSpPr>
          <p:cNvPr id="4" name="Oval 3">
            <a:extLst>
              <a:ext uri="{FF2B5EF4-FFF2-40B4-BE49-F238E27FC236}">
                <a16:creationId xmlns:a16="http://schemas.microsoft.com/office/drawing/2014/main" id="{90AB7975-6117-6823-BA8A-43BD04824481}"/>
              </a:ext>
            </a:extLst>
          </p:cNvPr>
          <p:cNvSpPr/>
          <p:nvPr/>
        </p:nvSpPr>
        <p:spPr>
          <a:xfrm>
            <a:off x="7224286" y="2739265"/>
            <a:ext cx="453104" cy="453104"/>
          </a:xfrm>
          <a:prstGeom prst="ellipse">
            <a:avLst/>
          </a:prstGeom>
          <a:solidFill>
            <a:srgbClr val="00778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solidFill>
                <a:latin typeface="Arial" panose="020B0604020202020204" pitchFamily="34" charset="0"/>
              </a:rPr>
              <a:t>1</a:t>
            </a:r>
          </a:p>
        </p:txBody>
      </p:sp>
      <p:sp>
        <p:nvSpPr>
          <p:cNvPr id="6" name="Oval 5">
            <a:extLst>
              <a:ext uri="{FF2B5EF4-FFF2-40B4-BE49-F238E27FC236}">
                <a16:creationId xmlns:a16="http://schemas.microsoft.com/office/drawing/2014/main" id="{3A65700D-8735-5DAF-8951-E5F51CA87C21}"/>
              </a:ext>
            </a:extLst>
          </p:cNvPr>
          <p:cNvSpPr/>
          <p:nvPr/>
        </p:nvSpPr>
        <p:spPr>
          <a:xfrm>
            <a:off x="7218462" y="3665632"/>
            <a:ext cx="453104" cy="453104"/>
          </a:xfrm>
          <a:prstGeom prst="ellipse">
            <a:avLst/>
          </a:prstGeom>
          <a:solidFill>
            <a:srgbClr val="00778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solidFill>
                <a:latin typeface="Arial" panose="020B0604020202020204" pitchFamily="34" charset="0"/>
              </a:rPr>
              <a:t>2</a:t>
            </a:r>
          </a:p>
        </p:txBody>
      </p:sp>
      <p:sp>
        <p:nvSpPr>
          <p:cNvPr id="8" name="TextBox 7">
            <a:extLst>
              <a:ext uri="{FF2B5EF4-FFF2-40B4-BE49-F238E27FC236}">
                <a16:creationId xmlns:a16="http://schemas.microsoft.com/office/drawing/2014/main" id="{B900A234-9066-003D-E565-0B86D0549E83}"/>
              </a:ext>
            </a:extLst>
          </p:cNvPr>
          <p:cNvSpPr txBox="1"/>
          <p:nvPr/>
        </p:nvSpPr>
        <p:spPr>
          <a:xfrm>
            <a:off x="7913070" y="2641619"/>
            <a:ext cx="3650857" cy="3939540"/>
          </a:xfrm>
          <a:prstGeom prst="rect">
            <a:avLst/>
          </a:prstGeom>
          <a:noFill/>
        </p:spPr>
        <p:txBody>
          <a:bodyPr wrap="square">
            <a:spAutoFit/>
          </a:bodyPr>
          <a:lstStyle/>
          <a:p>
            <a:pPr algn="l" defTabSz="914400">
              <a:spcBef>
                <a:spcPts val="300"/>
              </a:spcBef>
            </a:pPr>
            <a:r>
              <a:rPr lang="en-US" sz="1600" b="1" kern="1200">
                <a:solidFill>
                  <a:srgbClr val="00778B"/>
                </a:solidFill>
                <a:latin typeface="+mn-lt"/>
                <a:ea typeface="Lato"/>
                <a:cs typeface="Arial"/>
              </a:rPr>
              <a:t>Broader Communication</a:t>
            </a:r>
            <a:endParaRPr lang="en-US" sz="1600" kern="1200">
              <a:solidFill>
                <a:srgbClr val="595959"/>
              </a:solidFill>
              <a:latin typeface="+mn-lt"/>
              <a:ea typeface="Lato"/>
              <a:cs typeface="Arial"/>
            </a:endParaRPr>
          </a:p>
          <a:p>
            <a:pPr algn="l" defTabSz="914400">
              <a:spcBef>
                <a:spcPts val="300"/>
              </a:spcBef>
              <a:spcAft>
                <a:spcPts val="1500"/>
              </a:spcAft>
            </a:pPr>
            <a:r>
              <a:rPr lang="en-US" sz="1400" kern="1200">
                <a:solidFill>
                  <a:srgbClr val="595959"/>
                </a:solidFill>
                <a:latin typeface="+mn-lt"/>
                <a:ea typeface="Lato"/>
                <a:cs typeface="Arial"/>
              </a:rPr>
              <a:t>Investment in publicity and broader communication deliveries.</a:t>
            </a:r>
          </a:p>
          <a:p>
            <a:pPr algn="l" defTabSz="914400">
              <a:spcBef>
                <a:spcPts val="300"/>
              </a:spcBef>
              <a:spcAft>
                <a:spcPts val="300"/>
              </a:spcAft>
            </a:pPr>
            <a:r>
              <a:rPr lang="en-US" sz="1600" b="1" kern="1200">
                <a:solidFill>
                  <a:srgbClr val="00778B"/>
                </a:solidFill>
                <a:latin typeface="+mn-lt"/>
                <a:ea typeface="Lato"/>
                <a:cs typeface="Arial"/>
              </a:rPr>
              <a:t>Impact Outside HSC</a:t>
            </a:r>
            <a:endParaRPr lang="en-US" sz="1400" b="1" kern="1200">
              <a:solidFill>
                <a:srgbClr val="595959"/>
              </a:solidFill>
              <a:latin typeface="+mn-lt"/>
              <a:ea typeface="Lato"/>
              <a:cs typeface="Arial"/>
            </a:endParaRPr>
          </a:p>
          <a:p>
            <a:pPr algn="l" defTabSz="914400">
              <a:spcBef>
                <a:spcPts val="300"/>
              </a:spcBef>
              <a:spcAft>
                <a:spcPts val="1500"/>
              </a:spcAft>
            </a:pPr>
            <a:r>
              <a:rPr lang="en-US" sz="1400" kern="1200">
                <a:solidFill>
                  <a:srgbClr val="595959"/>
                </a:solidFill>
                <a:latin typeface="+mn-lt"/>
                <a:ea typeface="Lato"/>
                <a:cs typeface="Arial"/>
              </a:rPr>
              <a:t>Greater focus on broadening OIIAs impact outside of HSC.</a:t>
            </a:r>
            <a:endParaRPr lang="en-US" sz="1600" kern="1200">
              <a:solidFill>
                <a:srgbClr val="595959"/>
              </a:solidFill>
              <a:latin typeface="+mn-lt"/>
              <a:ea typeface="Lato"/>
              <a:cs typeface="Arial"/>
            </a:endParaRPr>
          </a:p>
          <a:p>
            <a:pPr algn="l" defTabSz="914400">
              <a:spcBef>
                <a:spcPts val="300"/>
              </a:spcBef>
            </a:pPr>
            <a:r>
              <a:rPr lang="en-US" sz="1600" b="1" kern="1200">
                <a:solidFill>
                  <a:srgbClr val="00778B"/>
                </a:solidFill>
                <a:latin typeface="+mn-lt"/>
                <a:ea typeface="Lato"/>
                <a:cs typeface="Arial"/>
              </a:rPr>
              <a:t>New Customers</a:t>
            </a:r>
            <a:endParaRPr lang="en-US" sz="1600" kern="1200">
              <a:solidFill>
                <a:srgbClr val="595959"/>
              </a:solidFill>
              <a:latin typeface="+mn-lt"/>
              <a:ea typeface="Lato"/>
              <a:cs typeface="Arial"/>
            </a:endParaRPr>
          </a:p>
          <a:p>
            <a:pPr algn="l" defTabSz="914400">
              <a:spcBef>
                <a:spcPts val="300"/>
              </a:spcBef>
              <a:spcAft>
                <a:spcPts val="1500"/>
              </a:spcAft>
            </a:pPr>
            <a:r>
              <a:rPr lang="en-US" sz="1400" kern="1200">
                <a:solidFill>
                  <a:srgbClr val="595959"/>
                </a:solidFill>
                <a:latin typeface="+mn-lt"/>
                <a:ea typeface="Lato"/>
                <a:cs typeface="Arial"/>
              </a:rPr>
              <a:t>Identify new neighborhoods and people groups to serve.</a:t>
            </a:r>
          </a:p>
          <a:p>
            <a:pPr algn="l" defTabSz="914400">
              <a:spcBef>
                <a:spcPts val="300"/>
              </a:spcBef>
            </a:pPr>
            <a:r>
              <a:rPr lang="en-US" sz="1600" b="1" kern="1200">
                <a:solidFill>
                  <a:srgbClr val="00778B"/>
                </a:solidFill>
                <a:latin typeface="+mn-lt"/>
                <a:ea typeface="Lato"/>
                <a:cs typeface="Arial"/>
              </a:rPr>
              <a:t>Unite Health and Education</a:t>
            </a:r>
            <a:endParaRPr lang="en-US" sz="1600" b="1" kern="1200">
              <a:solidFill>
                <a:srgbClr val="595959"/>
              </a:solidFill>
              <a:latin typeface="+mn-lt"/>
              <a:ea typeface="Lato"/>
              <a:cs typeface="Arial"/>
            </a:endParaRPr>
          </a:p>
          <a:p>
            <a:pPr algn="l" defTabSz="914400">
              <a:spcBef>
                <a:spcPts val="300"/>
              </a:spcBef>
            </a:pPr>
            <a:r>
              <a:rPr lang="en-US" sz="1400" kern="1200">
                <a:solidFill>
                  <a:srgbClr val="595959"/>
                </a:solidFill>
                <a:latin typeface="+mn-lt"/>
                <a:ea typeface="Lato"/>
                <a:cs typeface="Arial"/>
              </a:rPr>
              <a:t>Create events that bring people together for health and education.</a:t>
            </a:r>
          </a:p>
          <a:p>
            <a:pPr algn="l" defTabSz="914400">
              <a:spcBef>
                <a:spcPts val="300"/>
              </a:spcBef>
            </a:pPr>
            <a:endParaRPr lang="en-US" sz="1400" kern="1200">
              <a:solidFill>
                <a:srgbClr val="595959"/>
              </a:solidFill>
              <a:latin typeface="+mn-lt"/>
              <a:ea typeface="Lato"/>
              <a:cs typeface="Arial"/>
            </a:endParaRPr>
          </a:p>
        </p:txBody>
      </p:sp>
      <p:sp>
        <p:nvSpPr>
          <p:cNvPr id="11" name="Oval 10">
            <a:extLst>
              <a:ext uri="{FF2B5EF4-FFF2-40B4-BE49-F238E27FC236}">
                <a16:creationId xmlns:a16="http://schemas.microsoft.com/office/drawing/2014/main" id="{F60A6029-6E89-FC90-0F21-756E14DCDF48}"/>
              </a:ext>
            </a:extLst>
          </p:cNvPr>
          <p:cNvSpPr/>
          <p:nvPr/>
        </p:nvSpPr>
        <p:spPr>
          <a:xfrm>
            <a:off x="7218462" y="4657844"/>
            <a:ext cx="453104" cy="453104"/>
          </a:xfrm>
          <a:prstGeom prst="ellipse">
            <a:avLst/>
          </a:prstGeom>
          <a:solidFill>
            <a:srgbClr val="00778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solidFill>
                <a:latin typeface="Arial" panose="020B0604020202020204" pitchFamily="34" charset="0"/>
              </a:rPr>
              <a:t>3</a:t>
            </a:r>
          </a:p>
        </p:txBody>
      </p:sp>
      <p:sp>
        <p:nvSpPr>
          <p:cNvPr id="12" name="Oval 11">
            <a:extLst>
              <a:ext uri="{FF2B5EF4-FFF2-40B4-BE49-F238E27FC236}">
                <a16:creationId xmlns:a16="http://schemas.microsoft.com/office/drawing/2014/main" id="{A9EFF612-1790-9694-4990-559F122EF9F8}"/>
              </a:ext>
            </a:extLst>
          </p:cNvPr>
          <p:cNvSpPr/>
          <p:nvPr/>
        </p:nvSpPr>
        <p:spPr>
          <a:xfrm>
            <a:off x="7218462" y="5587464"/>
            <a:ext cx="453104" cy="453104"/>
          </a:xfrm>
          <a:prstGeom prst="ellipse">
            <a:avLst/>
          </a:prstGeom>
          <a:solidFill>
            <a:srgbClr val="00778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solidFill>
                <a:latin typeface="Arial" panose="020B0604020202020204" pitchFamily="34" charset="0"/>
              </a:rPr>
              <a:t>4</a:t>
            </a:r>
          </a:p>
        </p:txBody>
      </p:sp>
      <p:sp>
        <p:nvSpPr>
          <p:cNvPr id="13" name="TextBox 12">
            <a:extLst>
              <a:ext uri="{FF2B5EF4-FFF2-40B4-BE49-F238E27FC236}">
                <a16:creationId xmlns:a16="http://schemas.microsoft.com/office/drawing/2014/main" id="{C41F9506-6A6C-86E4-4A91-F3CA0B4F2291}"/>
              </a:ext>
            </a:extLst>
          </p:cNvPr>
          <p:cNvSpPr txBox="1"/>
          <p:nvPr/>
        </p:nvSpPr>
        <p:spPr>
          <a:xfrm>
            <a:off x="6893760" y="2151433"/>
            <a:ext cx="5583089" cy="369332"/>
          </a:xfrm>
          <a:prstGeom prst="rect">
            <a:avLst/>
          </a:prstGeom>
          <a:noFill/>
        </p:spPr>
        <p:txBody>
          <a:bodyPr wrap="square" lIns="91440" tIns="45720" rIns="91440" bIns="45720" rtlCol="0" anchor="t">
            <a:spAutoFit/>
          </a:bodyPr>
          <a:lstStyle/>
          <a:p>
            <a:pPr algn="l" defTabSz="914400" hangingPunct="1">
              <a:spcAft>
                <a:spcPts val="800"/>
              </a:spcAft>
            </a:pPr>
            <a:r>
              <a:rPr lang="en-US" sz="1800" b="1" kern="1200">
                <a:solidFill>
                  <a:srgbClr val="00778B"/>
                </a:solidFill>
                <a:latin typeface="Arial Regular"/>
                <a:ea typeface="Lato"/>
                <a:cs typeface="Arial Black" panose="020B0604020202020204" pitchFamily="34" charset="0"/>
              </a:rPr>
              <a:t>Strategic Shifts </a:t>
            </a:r>
            <a:r>
              <a:rPr lang="en-US" sz="1050" b="1" kern="1200">
                <a:solidFill>
                  <a:srgbClr val="00778B"/>
                </a:solidFill>
                <a:latin typeface="Arial Regular"/>
                <a:ea typeface="Lato"/>
                <a:cs typeface="Arial Black" panose="020B0604020202020204" pitchFamily="34" charset="0"/>
              </a:rPr>
              <a:t>(In the next 3+ years…)</a:t>
            </a:r>
          </a:p>
        </p:txBody>
      </p:sp>
    </p:spTree>
    <p:extLst>
      <p:ext uri="{BB962C8B-B14F-4D97-AF65-F5344CB8AC3E}">
        <p14:creationId xmlns:p14="http://schemas.microsoft.com/office/powerpoint/2010/main" val="3837896508"/>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90000">
              <a:srgbClr val="00778B"/>
            </a:gs>
            <a:gs pos="0">
              <a:srgbClr val="253746"/>
            </a:gs>
            <a:gs pos="99000">
              <a:srgbClr val="00778B"/>
            </a:gs>
          </a:gsLst>
          <a:lin ang="16800000" scaled="0"/>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7DDF34-A8E4-EEAC-8B0F-E36B8F3351A7}"/>
              </a:ext>
            </a:extLst>
          </p:cNvPr>
          <p:cNvSpPr/>
          <p:nvPr/>
        </p:nvSpPr>
        <p:spPr>
          <a:xfrm>
            <a:off x="189470" y="181232"/>
            <a:ext cx="11813060" cy="6483179"/>
          </a:xfrm>
          <a:prstGeom prst="rect">
            <a:avLst/>
          </a:prstGeom>
          <a:solidFill>
            <a:schemeClr val="bg1">
              <a:lumMod val="95000"/>
              <a:alpha val="95755"/>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70" name="“Success usually comes…"/>
          <p:cNvSpPr txBox="1"/>
          <p:nvPr/>
        </p:nvSpPr>
        <p:spPr>
          <a:xfrm>
            <a:off x="824278" y="570641"/>
            <a:ext cx="10543445" cy="2840586"/>
          </a:xfrm>
          <a:prstGeom prst="rect">
            <a:avLst/>
          </a:prstGeom>
          <a:solidFill>
            <a:schemeClr val="bg1"/>
          </a:solidFill>
          <a:ln w="47625">
            <a:solidFill>
              <a:srgbClr val="00778B"/>
            </a:solidFill>
            <a:miter lim="400000"/>
          </a:ln>
          <a:extLst>
            <a:ext uri="{C572A759-6A51-4108-AA02-DFA0A04FC94B}">
              <ma14:wrappingTextBoxFlag xmlns:ma14="http://schemas.microsoft.com/office/mac/drawingml/2011/main" xmlns="" val="1"/>
            </a:ext>
          </a:extLst>
        </p:spPr>
        <p:txBody>
          <a:bodyPr wrap="square" lIns="25400" tIns="25400" rIns="25400" bIns="25400" anchor="t">
            <a:spAutoFit/>
          </a:bodyPr>
          <a:lstStyle/>
          <a:p>
            <a:pPr marL="0" marR="0" lvl="0" indent="0" algn="ctr" defTabSz="914400" rtl="0" eaLnBrk="1" fontAlgn="auto" latinLnBrk="0" hangingPunct="1">
              <a:lnSpc>
                <a:spcPct val="100000"/>
              </a:lnSpc>
              <a:spcBef>
                <a:spcPts val="1000"/>
              </a:spcBef>
              <a:spcAft>
                <a:spcPts val="0"/>
              </a:spcAft>
              <a:buClrTx/>
              <a:buSzTx/>
              <a:buFontTx/>
              <a:buNone/>
              <a:tabLst/>
              <a:defRPr/>
            </a:pPr>
            <a:endParaRPr kumimoji="0" lang="en-US" sz="200" b="1" i="0" u="none" strike="noStrike" kern="1200" cap="none" spc="0" normalizeH="0" baseline="0" noProof="0" dirty="0">
              <a:ln>
                <a:noFill/>
              </a:ln>
              <a:solidFill>
                <a:srgbClr val="47464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1000"/>
              </a:spcBef>
              <a:spcAft>
                <a:spcPts val="1000"/>
              </a:spcAft>
              <a:buClrTx/>
              <a:buSzTx/>
              <a:buFontTx/>
              <a:buNone/>
              <a:tabLst/>
              <a:defRPr/>
            </a:pPr>
            <a:r>
              <a:rPr kumimoji="0" lang="en-US" sz="3500" b="1" i="0" u="none" strike="noStrike" kern="1200" cap="none" spc="0" normalizeH="0" baseline="0" noProof="0" dirty="0">
                <a:ln>
                  <a:noFill/>
                </a:ln>
                <a:solidFill>
                  <a:srgbClr val="47464E"/>
                </a:solidFill>
                <a:effectLst/>
                <a:uLnTx/>
                <a:uFillTx/>
                <a:latin typeface="Arial"/>
                <a:ea typeface="+mn-ea"/>
                <a:cs typeface="Arial"/>
              </a:rPr>
              <a:t>Multiplying Our Mission with AI</a:t>
            </a:r>
            <a:endParaRPr lang="en-US" sz="3500" b="1" i="0" u="none" strike="noStrike" kern="1200" cap="none" spc="0" normalizeH="0" baseline="0" noProof="0" dirty="0">
              <a:ln>
                <a:noFill/>
              </a:ln>
              <a:solidFill>
                <a:srgbClr val="47464E"/>
              </a:solidFill>
              <a:effectLst/>
              <a:uLnTx/>
              <a:uFillTx/>
              <a:latin typeface="Arial"/>
              <a:ea typeface="+mn-ea"/>
              <a:cs typeface="Arial"/>
            </a:endParaRPr>
          </a:p>
          <a:p>
            <a:pPr marL="0" marR="0" lvl="0" indent="0" algn="ctr" defTabSz="914400" rtl="0" eaLnBrk="1" fontAlgn="auto" latinLnBrk="0" hangingPunct="1">
              <a:lnSpc>
                <a:spcPct val="114000"/>
              </a:lnSpc>
              <a:spcBef>
                <a:spcPts val="1000"/>
              </a:spcBef>
              <a:spcAft>
                <a:spcPts val="1000"/>
              </a:spcAft>
              <a:buClrTx/>
              <a:buSzTx/>
              <a:buFontTx/>
              <a:buNone/>
              <a:tabLst/>
              <a:defRPr/>
            </a:pPr>
            <a:r>
              <a:rPr lang="en-US" sz="2000" kern="1200" dirty="0">
                <a:solidFill>
                  <a:srgbClr val="47464E"/>
                </a:solidFill>
                <a:latin typeface="Arial"/>
                <a:ea typeface="Open Sans Extrabold"/>
                <a:cs typeface="Arial"/>
              </a:rPr>
              <a:t>By…</a:t>
            </a:r>
            <a:endParaRPr lang="en-US" sz="2000" b="0" i="0" u="none" strike="noStrike" kern="1200" cap="none" spc="0" normalizeH="0" baseline="0" noProof="0" dirty="0">
              <a:ln>
                <a:noFill/>
              </a:ln>
              <a:solidFill>
                <a:srgbClr val="47464E"/>
              </a:solidFill>
              <a:effectLst/>
              <a:uLnTx/>
              <a:uFillTx/>
              <a:latin typeface="Arial"/>
              <a:ea typeface="Open Sans Extrabold"/>
              <a:cs typeface="Arial"/>
            </a:endParaRPr>
          </a:p>
          <a:p>
            <a:pPr defTabSz="914400">
              <a:lnSpc>
                <a:spcPct val="113999"/>
              </a:lnSpc>
              <a:spcBef>
                <a:spcPts val="1000"/>
              </a:spcBef>
              <a:spcAft>
                <a:spcPts val="1000"/>
              </a:spcAft>
              <a:defRPr/>
            </a:pPr>
            <a:r>
              <a:rPr lang="en-US" sz="2200" b="1" kern="1200" dirty="0">
                <a:solidFill>
                  <a:prstClr val="black">
                    <a:lumMod val="65000"/>
                    <a:lumOff val="35000"/>
                  </a:prstClr>
                </a:solidFill>
                <a:latin typeface="Arial"/>
                <a:ea typeface="+mn-ea"/>
                <a:cs typeface="Arial"/>
              </a:rPr>
              <a:t>Providing usage standards, understanding, tools &amp; training to help predict, design and streamline the current process that we have in place to serve more customers.</a:t>
            </a:r>
            <a:endParaRPr lang="en-US" sz="2200" kern="1200" dirty="0">
              <a:solidFill>
                <a:prstClr val="black">
                  <a:lumMod val="65000"/>
                  <a:lumOff val="35000"/>
                </a:prstClr>
              </a:solidFill>
              <a:latin typeface="Arial"/>
              <a:ea typeface="Open Sans Extrabold"/>
              <a:cs typeface="Arial"/>
            </a:endParaRPr>
          </a:p>
        </p:txBody>
      </p:sp>
      <p:sp>
        <p:nvSpPr>
          <p:cNvPr id="1071" name="Synergistically restore proactive platforms through quality data. Distinctively leverage existing resource…"/>
          <p:cNvSpPr txBox="1"/>
          <p:nvPr/>
        </p:nvSpPr>
        <p:spPr>
          <a:xfrm>
            <a:off x="1393392" y="3662488"/>
            <a:ext cx="9405216" cy="36413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sz="1800" b="0">
                <a:solidFill>
                  <a:srgbClr val="F7F9FF"/>
                </a:solidFill>
                <a:latin typeface="Lato Regular"/>
                <a:ea typeface="Lato Regular"/>
                <a:cs typeface="Lato Regular"/>
                <a:sym typeface="Lato Regular"/>
              </a:defRPr>
            </a:pPr>
            <a:r>
              <a:rPr kumimoji="0" lang="en-US" sz="1800" b="0" i="0" u="none" strike="noStrike" kern="1200" cap="none" spc="0" normalizeH="0" baseline="0" noProof="0">
                <a:ln>
                  <a:noFill/>
                </a:ln>
                <a:solidFill>
                  <a:srgbClr val="47464E"/>
                </a:solidFill>
                <a:effectLst/>
                <a:uLnTx/>
                <a:uFillTx/>
                <a:latin typeface="Arial" panose="020B0604020202020204" pitchFamily="34" charset="0"/>
                <a:ea typeface="Open Sans Light" panose="020B0306030504020204" pitchFamily="34" charset="0"/>
                <a:cs typeface="Arial" panose="020B0604020202020204" pitchFamily="34" charset="0"/>
                <a:sym typeface="Lato Regular"/>
              </a:rPr>
              <a:t>Multiplying our mission means we could…</a:t>
            </a:r>
          </a:p>
        </p:txBody>
      </p:sp>
      <p:sp>
        <p:nvSpPr>
          <p:cNvPr id="12" name="“Success usually comes…">
            <a:extLst>
              <a:ext uri="{FF2B5EF4-FFF2-40B4-BE49-F238E27FC236}">
                <a16:creationId xmlns:a16="http://schemas.microsoft.com/office/drawing/2014/main" id="{0E0C0D36-C8C7-B6F1-A0AC-68772B3B5E4D}"/>
              </a:ext>
            </a:extLst>
          </p:cNvPr>
          <p:cNvSpPr txBox="1">
            <a:spLocks/>
          </p:cNvSpPr>
          <p:nvPr/>
        </p:nvSpPr>
        <p:spPr>
          <a:xfrm>
            <a:off x="8192530" y="4346958"/>
            <a:ext cx="3175193" cy="1934119"/>
          </a:xfrm>
          <a:prstGeom prst="rect">
            <a:avLst/>
          </a:prstGeom>
          <a:solidFill>
            <a:schemeClr val="bg1"/>
          </a:solidFill>
          <a:ln w="47625">
            <a:solidFill>
              <a:srgbClr val="00778B"/>
            </a:solidFill>
            <a:miter lim="400000"/>
          </a:ln>
          <a:extLst>
            <a:ext uri="{C572A759-6A51-4108-AA02-DFA0A04FC94B}">
              <ma14:wrappingTextBoxFlag xmlns:ma14="http://schemas.microsoft.com/office/mac/drawingml/2011/main" xmlns="" val="1"/>
            </a:ext>
          </a:extLst>
        </p:spPr>
        <p:txBody>
          <a:bodyPr wrap="square" lIns="274320" tIns="274320" rIns="274320" bIns="274320" anchor="ctr" anchorCtr="0">
            <a:spAutoFit/>
          </a:bodyPr>
          <a:lstStyle/>
          <a:p>
            <a:pPr marL="0" marR="0" lvl="0" indent="0" algn="ctr" defTabSz="914400" rtl="0" eaLnBrk="1" fontAlgn="auto" latinLnBrk="0" hangingPunct="1">
              <a:lnSpc>
                <a:spcPct val="114000"/>
              </a:lnSpc>
              <a:spcBef>
                <a:spcPts val="1000"/>
              </a:spcBef>
              <a:spcAft>
                <a:spcPts val="1000"/>
              </a:spcAft>
              <a:buClrTx/>
              <a:buSzTx/>
              <a:buFontTx/>
              <a:buNone/>
              <a:tabLst/>
              <a:defRPr/>
            </a:pPr>
            <a:br>
              <a:rPr kumimoji="0" lang="en-US" sz="1600" b="0" i="0" u="none" strike="noStrike" kern="1200" cap="none" spc="0" normalizeH="0" baseline="0" noProof="0">
                <a:ln>
                  <a:noFill/>
                </a:ln>
                <a:solidFill>
                  <a:srgbClr val="808080"/>
                </a:solidFill>
                <a:effectLst/>
                <a:uLnTx/>
                <a:uFillTx/>
                <a:latin typeface="Arial" panose="020B0604020202020204" pitchFamily="34" charset="0"/>
                <a:ea typeface="+mn-ea"/>
                <a:cs typeface="Arial" panose="020B0604020202020204" pitchFamily="34" charset="0"/>
              </a:rPr>
            </a:br>
            <a:r>
              <a:rPr kumimoji="0" lang="en-US" sz="1600" b="0" i="0" u="none" strike="noStrike" kern="1200" cap="none" spc="0" normalizeH="0" baseline="0" noProof="0">
                <a:ln>
                  <a:noFill/>
                </a:ln>
                <a:solidFill>
                  <a:srgbClr val="808080"/>
                </a:solidFill>
                <a:effectLst/>
                <a:uLnTx/>
                <a:uFillTx/>
                <a:latin typeface="Arial" panose="020B0604020202020204" pitchFamily="34" charset="0"/>
                <a:ea typeface="+mn-ea"/>
                <a:cs typeface="Arial" panose="020B0604020202020204" pitchFamily="34" charset="0"/>
              </a:rPr>
              <a:t>We will have more minors on campus in order to increase our academic footprint in the future.</a:t>
            </a:r>
            <a:endParaRPr kumimoji="0" lang="en-US" sz="3000" b="1" i="0" u="none" strike="noStrike" kern="1200" cap="none" spc="0" normalizeH="0" baseline="0" noProof="0">
              <a:ln>
                <a:noFill/>
              </a:ln>
              <a:solidFill>
                <a:srgbClr val="47464E"/>
              </a:solidFill>
              <a:effectLst/>
              <a:uLnTx/>
              <a:uFillTx/>
              <a:latin typeface="Arial" panose="020B0604020202020204" pitchFamily="34" charset="0"/>
              <a:ea typeface="Open Sans Extrabold" panose="020B0606030504020204" pitchFamily="34" charset="0"/>
              <a:cs typeface="Arial" panose="020B0604020202020204" pitchFamily="34" charset="0"/>
            </a:endParaRPr>
          </a:p>
        </p:txBody>
      </p:sp>
      <p:sp>
        <p:nvSpPr>
          <p:cNvPr id="4" name="“Success usually comes…">
            <a:extLst>
              <a:ext uri="{FF2B5EF4-FFF2-40B4-BE49-F238E27FC236}">
                <a16:creationId xmlns:a16="http://schemas.microsoft.com/office/drawing/2014/main" id="{02157351-AFDE-0C1C-CE96-0A20FD206603}"/>
              </a:ext>
            </a:extLst>
          </p:cNvPr>
          <p:cNvSpPr txBox="1">
            <a:spLocks/>
          </p:cNvSpPr>
          <p:nvPr/>
        </p:nvSpPr>
        <p:spPr>
          <a:xfrm>
            <a:off x="4711212" y="4346959"/>
            <a:ext cx="3175193" cy="1934119"/>
          </a:xfrm>
          <a:prstGeom prst="rect">
            <a:avLst/>
          </a:prstGeom>
          <a:solidFill>
            <a:schemeClr val="bg1"/>
          </a:solidFill>
          <a:ln w="47625">
            <a:solidFill>
              <a:srgbClr val="00778B"/>
            </a:solidFill>
            <a:miter lim="400000"/>
          </a:ln>
          <a:extLst>
            <a:ext uri="{C572A759-6A51-4108-AA02-DFA0A04FC94B}">
              <ma14:wrappingTextBoxFlag xmlns:ma14="http://schemas.microsoft.com/office/mac/drawingml/2011/main" xmlns="" val="1"/>
            </a:ext>
          </a:extLst>
        </p:spPr>
        <p:txBody>
          <a:bodyPr wrap="square" lIns="274320" tIns="274320" rIns="274320" bIns="274320" anchor="ctr" anchorCtr="0">
            <a:spAutoFit/>
          </a:bodyPr>
          <a:lstStyle/>
          <a:p>
            <a:pPr marL="0" marR="0" lvl="0" indent="0" algn="ctr" defTabSz="914400" rtl="0" eaLnBrk="1" fontAlgn="auto" latinLnBrk="0" hangingPunct="1">
              <a:lnSpc>
                <a:spcPct val="114000"/>
              </a:lnSpc>
              <a:spcBef>
                <a:spcPts val="1000"/>
              </a:spcBef>
              <a:spcAft>
                <a:spcPts val="1000"/>
              </a:spcAft>
              <a:buClrTx/>
              <a:buSzTx/>
              <a:buFontTx/>
              <a:buNone/>
              <a:tabLst/>
              <a:defRPr/>
            </a:pPr>
            <a:br>
              <a:rPr lang="en-US" sz="16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br>
            <a:r>
              <a:rPr kumimoji="0" lang="en-US" sz="1600" b="0" i="0" u="none" strike="noStrike" kern="1200" cap="none" spc="0" normalizeH="0" baseline="0" noProof="0">
                <a:ln>
                  <a:noFill/>
                </a:ln>
                <a:solidFill>
                  <a:srgbClr val="808080"/>
                </a:solidFill>
                <a:effectLst/>
                <a:uLnTx/>
                <a:uFillTx/>
                <a:latin typeface="Arial"/>
                <a:ea typeface="+mn-ea"/>
                <a:cs typeface="Arial"/>
              </a:rPr>
              <a:t>Increases the productivity of audits and </a:t>
            </a:r>
            <a:r>
              <a:rPr lang="en-US" sz="1600" kern="1200">
                <a:solidFill>
                  <a:srgbClr val="808080"/>
                </a:solidFill>
                <a:latin typeface="Arial"/>
                <a:ea typeface="+mn-ea"/>
                <a:cs typeface="Arial"/>
              </a:rPr>
              <a:t>mitigate</a:t>
            </a:r>
            <a:r>
              <a:rPr kumimoji="0" lang="en-US" sz="1600" b="0" i="0" u="none" strike="noStrike" kern="1200" cap="none" spc="0" normalizeH="0" baseline="0" noProof="0">
                <a:ln>
                  <a:noFill/>
                </a:ln>
                <a:solidFill>
                  <a:srgbClr val="808080"/>
                </a:solidFill>
                <a:effectLst/>
                <a:uLnTx/>
                <a:uFillTx/>
                <a:latin typeface="Arial"/>
                <a:ea typeface="+mn-ea"/>
                <a:cs typeface="Arial"/>
              </a:rPr>
              <a:t> the financial liability.</a:t>
            </a:r>
            <a:br>
              <a:rPr lang="en-US" sz="3000" b="1" kern="1200">
                <a:latin typeface="Arial" panose="020B0604020202020204" pitchFamily="34" charset="0"/>
                <a:ea typeface="Open Sans Extrabold" panose="020B0606030504020204" pitchFamily="34" charset="0"/>
                <a:cs typeface="Arial" panose="020B0604020202020204" pitchFamily="34" charset="0"/>
              </a:rPr>
            </a:br>
            <a:endParaRPr kumimoji="0" lang="en-US" sz="1600" b="0" i="0" u="none" strike="noStrike" kern="1200" cap="none" spc="0" normalizeH="0" baseline="0" noProof="0">
              <a:ln>
                <a:noFill/>
              </a:ln>
              <a:solidFill>
                <a:srgbClr val="808080"/>
              </a:solidFill>
              <a:effectLst/>
              <a:uLnTx/>
              <a:uFillTx/>
              <a:latin typeface="Arial" panose="020B0604020202020204" pitchFamily="34" charset="0"/>
              <a:ea typeface="+mn-ea"/>
              <a:cs typeface="Arial" panose="020B0604020202020204" pitchFamily="34" charset="0"/>
            </a:endParaRPr>
          </a:p>
        </p:txBody>
      </p:sp>
      <p:sp>
        <p:nvSpPr>
          <p:cNvPr id="6" name="“Success usually comes…">
            <a:extLst>
              <a:ext uri="{FF2B5EF4-FFF2-40B4-BE49-F238E27FC236}">
                <a16:creationId xmlns:a16="http://schemas.microsoft.com/office/drawing/2014/main" id="{6D205E45-694A-1F46-B4A5-3F4449B39FA5}"/>
              </a:ext>
            </a:extLst>
          </p:cNvPr>
          <p:cNvSpPr txBox="1">
            <a:spLocks/>
          </p:cNvSpPr>
          <p:nvPr/>
        </p:nvSpPr>
        <p:spPr>
          <a:xfrm>
            <a:off x="824277" y="4346958"/>
            <a:ext cx="3562404" cy="1934119"/>
          </a:xfrm>
          <a:prstGeom prst="rect">
            <a:avLst/>
          </a:prstGeom>
          <a:solidFill>
            <a:schemeClr val="bg1"/>
          </a:solidFill>
          <a:ln w="47625">
            <a:solidFill>
              <a:srgbClr val="00778B"/>
            </a:solidFill>
            <a:miter lim="400000"/>
          </a:ln>
          <a:extLst>
            <a:ext uri="{C572A759-6A51-4108-AA02-DFA0A04FC94B}">
              <ma14:wrappingTextBoxFlag xmlns:lc="http://schemas.openxmlformats.org/drawingml/2006/lockedCanvas" xmlns:ma14="http://schemas.microsoft.com/office/mac/drawingml/2011/main" xmlns="" val="1"/>
            </a:ext>
          </a:extLst>
        </p:spPr>
        <p:txBody>
          <a:bodyPr wrap="square" lIns="274320" tIns="274320" rIns="274320" bIns="274320" anchor="ctr"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5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1pPr>
            <a:lvl2pPr marL="0" marR="0" indent="171450" algn="ctr" defTabSz="41275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2pPr>
            <a:lvl3pPr marL="0" marR="0" indent="342900" algn="ctr" defTabSz="41275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3pPr>
            <a:lvl4pPr marL="0" marR="0" indent="514350" algn="ctr" defTabSz="41275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4pPr>
            <a:lvl5pPr marL="0" marR="0" indent="685800" algn="ctr" defTabSz="41275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5pPr>
            <a:lvl6pPr marL="0" marR="0" indent="857250" algn="ctr" defTabSz="41275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6pPr>
            <a:lvl7pPr marL="0" marR="0" indent="1028700" algn="ctr" defTabSz="41275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7pPr>
            <a:lvl8pPr marL="0" marR="0" indent="1200150" algn="ctr" defTabSz="41275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8pPr>
            <a:lvl9pPr marL="0" marR="0" indent="1371600" algn="ctr" defTabSz="41275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9pPr>
          </a:lstStyle>
          <a:p>
            <a:pPr defTabSz="914400" hangingPunct="1">
              <a:lnSpc>
                <a:spcPct val="114000"/>
              </a:lnSpc>
              <a:spcBef>
                <a:spcPts val="1000"/>
              </a:spcBef>
              <a:spcAft>
                <a:spcPts val="1000"/>
              </a:spcAft>
              <a:defRPr/>
            </a:pPr>
            <a:br>
              <a:rPr lang="en-US" sz="1600" kern="1200">
                <a:solidFill>
                  <a:srgbClr val="808080"/>
                </a:solidFill>
                <a:latin typeface="Arial"/>
                <a:ea typeface="+mn-ea"/>
                <a:cs typeface="Arial"/>
              </a:rPr>
            </a:br>
            <a:r>
              <a:rPr kumimoji="0" lang="en-US" sz="1600" b="0" i="0" u="none" strike="noStrike" kern="1200" cap="none" spc="0" normalizeH="0" baseline="0" noProof="0">
                <a:ln>
                  <a:noFill/>
                </a:ln>
                <a:solidFill>
                  <a:srgbClr val="808080"/>
                </a:solidFill>
                <a:effectLst/>
                <a:uLnTx/>
                <a:uFillTx/>
                <a:latin typeface="Arial"/>
                <a:ea typeface="+mn-ea"/>
                <a:cs typeface="Arial"/>
              </a:rPr>
              <a:t>We </a:t>
            </a:r>
            <a:r>
              <a:rPr lang="en-US" sz="1600" kern="1200">
                <a:solidFill>
                  <a:srgbClr val="808080"/>
                </a:solidFill>
                <a:latin typeface="Arial"/>
                <a:ea typeface="+mn-ea"/>
                <a:cs typeface="Arial"/>
              </a:rPr>
              <a:t>want to forge external partnerships and relationships to tell the story and to create revenue generation.</a:t>
            </a:r>
            <a:endParaRPr lang="en-US" sz="1600" kern="1200">
              <a:latin typeface="Arial"/>
              <a:ea typeface="+mn-ea"/>
              <a:cs typeface="Arial"/>
            </a:endParaRPr>
          </a:p>
        </p:txBody>
      </p:sp>
    </p:spTree>
    <p:extLst>
      <p:ext uri="{BB962C8B-B14F-4D97-AF65-F5344CB8AC3E}">
        <p14:creationId xmlns:p14="http://schemas.microsoft.com/office/powerpoint/2010/main" val="2592970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9B22606-E7DE-2EF9-FE4E-1B18A03C8D7D}"/>
              </a:ext>
            </a:extLst>
          </p:cNvPr>
          <p:cNvSpPr/>
          <p:nvPr/>
        </p:nvSpPr>
        <p:spPr>
          <a:xfrm>
            <a:off x="3385750" y="0"/>
            <a:ext cx="8806249" cy="6858000"/>
          </a:xfrm>
          <a:prstGeom prst="rect">
            <a:avLst/>
          </a:prstGeom>
          <a:solidFill>
            <a:schemeClr val="bg1">
              <a:lumMod val="95000"/>
              <a:alpha val="6823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uccess usually comes…">
            <a:extLst>
              <a:ext uri="{FF2B5EF4-FFF2-40B4-BE49-F238E27FC236}">
                <a16:creationId xmlns:a16="http://schemas.microsoft.com/office/drawing/2014/main" id="{A3083B7F-59CD-CA94-6EC0-739F1AFDF62A}"/>
              </a:ext>
            </a:extLst>
          </p:cNvPr>
          <p:cNvSpPr txBox="1"/>
          <p:nvPr/>
        </p:nvSpPr>
        <p:spPr>
          <a:xfrm>
            <a:off x="3746201" y="5734419"/>
            <a:ext cx="8085345" cy="1005840"/>
          </a:xfrm>
          <a:prstGeom prst="rect">
            <a:avLst/>
          </a:prstGeom>
          <a:solidFill>
            <a:schemeClr val="bg1"/>
          </a:solidFill>
          <a:ln w="47625">
            <a:solidFill>
              <a:srgbClr val="00778B"/>
            </a:solidFill>
            <a:miter lim="400000"/>
          </a:ln>
          <a:extLst>
            <a:ext uri="{C572A759-6A51-4108-AA02-DFA0A04FC94B}">
              <ma14:wrappingTextBoxFlag xmlns="" xmlns:ma14="http://schemas.microsoft.com/office/mac/drawingml/2011/main" val="1"/>
            </a:ext>
          </a:extLst>
        </p:spPr>
        <p:txBody>
          <a:bodyPr wrap="square" lIns="25400" tIns="25400" rIns="25400" bIns="25400">
            <a:spAutoFit/>
          </a:bodyPr>
          <a:lstStyle/>
          <a:p>
            <a:pPr marL="0" marR="0" lvl="0" indent="0" algn="ctr" defTabSz="914400" rtl="0" eaLnBrk="1" fontAlgn="auto" latinLnBrk="0" hangingPunct="1">
              <a:lnSpc>
                <a:spcPct val="100000"/>
              </a:lnSpc>
              <a:spcBef>
                <a:spcPts val="1000"/>
              </a:spcBef>
              <a:spcAft>
                <a:spcPts val="0"/>
              </a:spcAft>
              <a:buClrTx/>
              <a:buSzTx/>
              <a:buFontTx/>
              <a:buNone/>
              <a:tabLst/>
              <a:defRPr/>
            </a:pPr>
            <a:endParaRPr kumimoji="0" lang="en-US" sz="3500" b="1" i="0" u="none" strike="noStrike" kern="1200" cap="none" spc="0" normalizeH="0" baseline="0" noProof="0">
              <a:ln>
                <a:noFill/>
              </a:ln>
              <a:solidFill>
                <a:srgbClr val="47464E"/>
              </a:solidFill>
              <a:effectLst/>
              <a:uLnTx/>
              <a:uFillTx/>
              <a:latin typeface="Arial" panose="020B0604020202020204" pitchFamily="34" charset="0"/>
              <a:ea typeface="+mn-ea"/>
              <a:cs typeface="Arial" panose="020B0604020202020204" pitchFamily="34" charset="0"/>
            </a:endParaRPr>
          </a:p>
        </p:txBody>
      </p:sp>
      <p:sp>
        <p:nvSpPr>
          <p:cNvPr id="8" name="“Success usually comes…">
            <a:extLst>
              <a:ext uri="{FF2B5EF4-FFF2-40B4-BE49-F238E27FC236}">
                <a16:creationId xmlns:a16="http://schemas.microsoft.com/office/drawing/2014/main" id="{5B05EC76-A6D9-A6AF-39ED-209AD8F3A43B}"/>
              </a:ext>
            </a:extLst>
          </p:cNvPr>
          <p:cNvSpPr txBox="1"/>
          <p:nvPr/>
        </p:nvSpPr>
        <p:spPr>
          <a:xfrm>
            <a:off x="3732234" y="178771"/>
            <a:ext cx="8085345" cy="1005840"/>
          </a:xfrm>
          <a:prstGeom prst="rect">
            <a:avLst/>
          </a:prstGeom>
          <a:solidFill>
            <a:schemeClr val="bg1"/>
          </a:solidFill>
          <a:ln w="47625">
            <a:solidFill>
              <a:srgbClr val="00778B"/>
            </a:solidFill>
            <a:miter lim="400000"/>
          </a:ln>
          <a:extLst>
            <a:ext uri="{C572A759-6A51-4108-AA02-DFA0A04FC94B}">
              <ma14:wrappingTextBoxFlag xmlns="" xmlns:ma14="http://schemas.microsoft.com/office/mac/drawingml/2011/main" val="1"/>
            </a:ext>
          </a:extLst>
        </p:spPr>
        <p:txBody>
          <a:bodyPr wrap="square" lIns="25400" tIns="25400" rIns="25400" bIns="25400">
            <a:spAutoFit/>
          </a:bodyPr>
          <a:lstStyle/>
          <a:p>
            <a:pPr marL="0" marR="0" lvl="0" indent="0" algn="ctr" defTabSz="914400" rtl="0" eaLnBrk="1" fontAlgn="auto" latinLnBrk="0" hangingPunct="1">
              <a:lnSpc>
                <a:spcPct val="100000"/>
              </a:lnSpc>
              <a:spcBef>
                <a:spcPts val="1000"/>
              </a:spcBef>
              <a:spcAft>
                <a:spcPts val="0"/>
              </a:spcAft>
              <a:buClrTx/>
              <a:buSzTx/>
              <a:buFontTx/>
              <a:buNone/>
              <a:tabLst/>
              <a:defRPr/>
            </a:pPr>
            <a:endParaRPr kumimoji="0" lang="en-US" sz="3500" b="1" i="0" u="none" strike="noStrike" kern="1200" cap="none" spc="0" normalizeH="0" baseline="0" noProof="0">
              <a:ln>
                <a:noFill/>
              </a:ln>
              <a:solidFill>
                <a:srgbClr val="47464E"/>
              </a:solidFill>
              <a:effectLst/>
              <a:uLnTx/>
              <a:uFillTx/>
              <a:latin typeface="Arial" panose="020B0604020202020204" pitchFamily="34" charset="0"/>
              <a:ea typeface="+mn-ea"/>
              <a:cs typeface="Arial" panose="020B0604020202020204" pitchFamily="34" charset="0"/>
            </a:endParaRPr>
          </a:p>
        </p:txBody>
      </p:sp>
      <p:sp>
        <p:nvSpPr>
          <p:cNvPr id="9" name="“Success usually comes…">
            <a:extLst>
              <a:ext uri="{FF2B5EF4-FFF2-40B4-BE49-F238E27FC236}">
                <a16:creationId xmlns:a16="http://schemas.microsoft.com/office/drawing/2014/main" id="{8F3C9DF8-F70E-6D62-37BE-DF7BEE87F67C}"/>
              </a:ext>
            </a:extLst>
          </p:cNvPr>
          <p:cNvSpPr txBox="1"/>
          <p:nvPr/>
        </p:nvSpPr>
        <p:spPr>
          <a:xfrm>
            <a:off x="3732234" y="1285330"/>
            <a:ext cx="8085345" cy="1005840"/>
          </a:xfrm>
          <a:prstGeom prst="rect">
            <a:avLst/>
          </a:prstGeom>
          <a:solidFill>
            <a:schemeClr val="bg1"/>
          </a:solidFill>
          <a:ln w="47625">
            <a:solidFill>
              <a:srgbClr val="00778B"/>
            </a:solidFill>
            <a:miter lim="400000"/>
          </a:ln>
          <a:extLst>
            <a:ext uri="{C572A759-6A51-4108-AA02-DFA0A04FC94B}">
              <ma14:wrappingTextBoxFlag xmlns="" xmlns:ma14="http://schemas.microsoft.com/office/mac/drawingml/2011/main" val="1"/>
            </a:ext>
          </a:extLst>
        </p:spPr>
        <p:txBody>
          <a:bodyPr wrap="square" lIns="25400" tIns="25400" rIns="25400" bIns="25400">
            <a:spAutoFit/>
          </a:bodyPr>
          <a:lstStyle/>
          <a:p>
            <a:pPr marL="0" marR="0" lvl="0" indent="0" algn="ctr" defTabSz="914400" rtl="0" eaLnBrk="1" fontAlgn="auto" latinLnBrk="0" hangingPunct="1">
              <a:lnSpc>
                <a:spcPct val="100000"/>
              </a:lnSpc>
              <a:spcBef>
                <a:spcPts val="1000"/>
              </a:spcBef>
              <a:spcAft>
                <a:spcPts val="0"/>
              </a:spcAft>
              <a:buClrTx/>
              <a:buSzTx/>
              <a:buFontTx/>
              <a:buNone/>
              <a:tabLst/>
              <a:defRPr/>
            </a:pPr>
            <a:endParaRPr kumimoji="0" lang="en-US" sz="3500" b="1" i="0" u="none" strike="noStrike" kern="1200" cap="none" spc="0" normalizeH="0" baseline="0" noProof="0">
              <a:ln>
                <a:noFill/>
              </a:ln>
              <a:solidFill>
                <a:srgbClr val="47464E"/>
              </a:solidFill>
              <a:effectLst/>
              <a:uLnTx/>
              <a:uFillTx/>
              <a:latin typeface="Arial" panose="020B0604020202020204" pitchFamily="34" charset="0"/>
              <a:ea typeface="+mn-ea"/>
              <a:cs typeface="Arial" panose="020B0604020202020204" pitchFamily="34" charset="0"/>
            </a:endParaRPr>
          </a:p>
        </p:txBody>
      </p:sp>
      <p:sp>
        <p:nvSpPr>
          <p:cNvPr id="10" name="“Success usually comes…">
            <a:extLst>
              <a:ext uri="{FF2B5EF4-FFF2-40B4-BE49-F238E27FC236}">
                <a16:creationId xmlns:a16="http://schemas.microsoft.com/office/drawing/2014/main" id="{8D5521B9-B2C9-0DFF-76E0-B3BA3E7DF739}"/>
              </a:ext>
            </a:extLst>
          </p:cNvPr>
          <p:cNvSpPr txBox="1"/>
          <p:nvPr/>
        </p:nvSpPr>
        <p:spPr>
          <a:xfrm>
            <a:off x="3732233" y="2381729"/>
            <a:ext cx="8085345" cy="1005840"/>
          </a:xfrm>
          <a:prstGeom prst="rect">
            <a:avLst/>
          </a:prstGeom>
          <a:solidFill>
            <a:schemeClr val="bg1"/>
          </a:solidFill>
          <a:ln w="47625">
            <a:solidFill>
              <a:srgbClr val="00778B"/>
            </a:solidFill>
            <a:miter lim="400000"/>
          </a:ln>
          <a:extLst>
            <a:ext uri="{C572A759-6A51-4108-AA02-DFA0A04FC94B}">
              <ma14:wrappingTextBoxFlag xmlns="" xmlns:ma14="http://schemas.microsoft.com/office/mac/drawingml/2011/main" val="1"/>
            </a:ext>
          </a:extLst>
        </p:spPr>
        <p:txBody>
          <a:bodyPr wrap="square" lIns="25400" tIns="25400" rIns="25400" bIns="25400">
            <a:spAutoFit/>
          </a:bodyPr>
          <a:lstStyle/>
          <a:p>
            <a:pPr marL="0" marR="0" lvl="0" indent="0" algn="ctr" defTabSz="914400" rtl="0" eaLnBrk="1" fontAlgn="auto" latinLnBrk="0" hangingPunct="1">
              <a:lnSpc>
                <a:spcPct val="100000"/>
              </a:lnSpc>
              <a:spcBef>
                <a:spcPts val="1000"/>
              </a:spcBef>
              <a:spcAft>
                <a:spcPts val="0"/>
              </a:spcAft>
              <a:buClrTx/>
              <a:buSzTx/>
              <a:buFontTx/>
              <a:buNone/>
              <a:tabLst/>
              <a:defRPr/>
            </a:pPr>
            <a:endParaRPr kumimoji="0" lang="en-US" sz="3500" b="1" i="0" u="none" strike="noStrike" kern="1200" cap="none" spc="0" normalizeH="0" baseline="0" noProof="0">
              <a:ln>
                <a:noFill/>
              </a:ln>
              <a:solidFill>
                <a:srgbClr val="47464E"/>
              </a:solidFill>
              <a:effectLst/>
              <a:uLnTx/>
              <a:uFillTx/>
              <a:latin typeface="Arial" panose="020B0604020202020204" pitchFamily="34" charset="0"/>
              <a:ea typeface="+mn-ea"/>
              <a:cs typeface="Arial" panose="020B0604020202020204" pitchFamily="34" charset="0"/>
            </a:endParaRPr>
          </a:p>
        </p:txBody>
      </p:sp>
      <p:sp>
        <p:nvSpPr>
          <p:cNvPr id="11" name="“Success usually comes…">
            <a:extLst>
              <a:ext uri="{FF2B5EF4-FFF2-40B4-BE49-F238E27FC236}">
                <a16:creationId xmlns:a16="http://schemas.microsoft.com/office/drawing/2014/main" id="{B9CCFF05-FE77-D94F-AA40-D8D08A221CF7}"/>
              </a:ext>
            </a:extLst>
          </p:cNvPr>
          <p:cNvSpPr txBox="1"/>
          <p:nvPr/>
        </p:nvSpPr>
        <p:spPr>
          <a:xfrm>
            <a:off x="3732233" y="3498448"/>
            <a:ext cx="8085345" cy="1005840"/>
          </a:xfrm>
          <a:prstGeom prst="rect">
            <a:avLst/>
          </a:prstGeom>
          <a:solidFill>
            <a:schemeClr val="bg1"/>
          </a:solidFill>
          <a:ln w="47625">
            <a:solidFill>
              <a:srgbClr val="00778B"/>
            </a:solidFill>
            <a:miter lim="400000"/>
          </a:ln>
          <a:extLst>
            <a:ext uri="{C572A759-6A51-4108-AA02-DFA0A04FC94B}">
              <ma14:wrappingTextBoxFlag xmlns="" xmlns:ma14="http://schemas.microsoft.com/office/mac/drawingml/2011/main" val="1"/>
            </a:ext>
          </a:extLst>
        </p:spPr>
        <p:txBody>
          <a:bodyPr wrap="square" lIns="25400" tIns="25400" rIns="25400" bIns="25400">
            <a:spAutoFit/>
          </a:bodyPr>
          <a:lstStyle/>
          <a:p>
            <a:pPr marL="0" marR="0" lvl="0" indent="0" algn="ctr" defTabSz="914400" rtl="0" eaLnBrk="1" fontAlgn="auto" latinLnBrk="0" hangingPunct="1">
              <a:lnSpc>
                <a:spcPct val="100000"/>
              </a:lnSpc>
              <a:spcBef>
                <a:spcPts val="1000"/>
              </a:spcBef>
              <a:spcAft>
                <a:spcPts val="0"/>
              </a:spcAft>
              <a:buClrTx/>
              <a:buSzTx/>
              <a:buFontTx/>
              <a:buNone/>
              <a:tabLst/>
              <a:defRPr/>
            </a:pPr>
            <a:endParaRPr kumimoji="0" lang="en-US" sz="3500" b="1" i="0" u="none" strike="noStrike" kern="1200" cap="none" spc="0" normalizeH="0" baseline="0" noProof="0">
              <a:ln>
                <a:noFill/>
              </a:ln>
              <a:solidFill>
                <a:srgbClr val="47464E"/>
              </a:solidFill>
              <a:effectLst/>
              <a:uLnTx/>
              <a:uFillTx/>
              <a:latin typeface="Arial" panose="020B0604020202020204" pitchFamily="34" charset="0"/>
              <a:ea typeface="+mn-ea"/>
              <a:cs typeface="Arial" panose="020B0604020202020204" pitchFamily="34" charset="0"/>
            </a:endParaRPr>
          </a:p>
        </p:txBody>
      </p:sp>
      <p:sp>
        <p:nvSpPr>
          <p:cNvPr id="12" name="“Success usually comes…">
            <a:extLst>
              <a:ext uri="{FF2B5EF4-FFF2-40B4-BE49-F238E27FC236}">
                <a16:creationId xmlns:a16="http://schemas.microsoft.com/office/drawing/2014/main" id="{EF0A4ACB-00E0-74E0-F307-9E819762FC06}"/>
              </a:ext>
            </a:extLst>
          </p:cNvPr>
          <p:cNvSpPr txBox="1"/>
          <p:nvPr/>
        </p:nvSpPr>
        <p:spPr>
          <a:xfrm>
            <a:off x="3732233" y="4625329"/>
            <a:ext cx="8085345" cy="1005840"/>
          </a:xfrm>
          <a:prstGeom prst="rect">
            <a:avLst/>
          </a:prstGeom>
          <a:solidFill>
            <a:schemeClr val="bg1"/>
          </a:solidFill>
          <a:ln w="47625">
            <a:solidFill>
              <a:srgbClr val="00778B"/>
            </a:solidFill>
            <a:miter lim="400000"/>
          </a:ln>
          <a:extLst>
            <a:ext uri="{C572A759-6A51-4108-AA02-DFA0A04FC94B}">
              <ma14:wrappingTextBoxFlag xmlns="" xmlns:ma14="http://schemas.microsoft.com/office/mac/drawingml/2011/main" val="1"/>
            </a:ext>
          </a:extLst>
        </p:spPr>
        <p:txBody>
          <a:bodyPr wrap="square" lIns="25400" tIns="25400" rIns="25400" bIns="25400">
            <a:spAutoFit/>
          </a:bodyPr>
          <a:lstStyle/>
          <a:p>
            <a:pPr marL="0" marR="0" lvl="0" indent="0" algn="ctr" defTabSz="914400" rtl="0" eaLnBrk="1" fontAlgn="auto" latinLnBrk="0" hangingPunct="1">
              <a:lnSpc>
                <a:spcPct val="100000"/>
              </a:lnSpc>
              <a:spcBef>
                <a:spcPts val="1000"/>
              </a:spcBef>
              <a:spcAft>
                <a:spcPts val="0"/>
              </a:spcAft>
              <a:buClrTx/>
              <a:buSzTx/>
              <a:buFontTx/>
              <a:buNone/>
              <a:tabLst/>
              <a:defRPr/>
            </a:pPr>
            <a:endParaRPr kumimoji="0" lang="en-US" sz="3500" b="1" i="0" u="none" strike="noStrike" kern="1200" cap="none" spc="0" normalizeH="0" baseline="0" noProof="0">
              <a:ln>
                <a:noFill/>
              </a:ln>
              <a:solidFill>
                <a:srgbClr val="47464E"/>
              </a:solidFill>
              <a:effectLst/>
              <a:uLnTx/>
              <a:uFillTx/>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A8CCAD0E-1F1E-45AE-71C9-901B47773E9F}"/>
              </a:ext>
            </a:extLst>
          </p:cNvPr>
          <p:cNvSpPr/>
          <p:nvPr/>
        </p:nvSpPr>
        <p:spPr>
          <a:xfrm>
            <a:off x="0" y="0"/>
            <a:ext cx="3385748" cy="6858000"/>
          </a:xfrm>
          <a:prstGeom prst="rect">
            <a:avLst/>
          </a:prstGeom>
          <a:solidFill>
            <a:srgbClr val="00778B">
              <a:alpha val="95755"/>
            </a:srgbClr>
          </a:solidFill>
          <a:ln>
            <a:solidFill>
              <a:srgbClr val="00778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4">
            <a:extLst>
              <a:ext uri="{FF2B5EF4-FFF2-40B4-BE49-F238E27FC236}">
                <a16:creationId xmlns:a16="http://schemas.microsoft.com/office/drawing/2014/main" id="{18C8C540-968F-7B20-FA68-3B3F8B6D64D7}"/>
              </a:ext>
            </a:extLst>
          </p:cNvPr>
          <p:cNvSpPr txBox="1">
            <a:spLocks/>
          </p:cNvSpPr>
          <p:nvPr/>
        </p:nvSpPr>
        <p:spPr>
          <a:xfrm>
            <a:off x="374421" y="1268233"/>
            <a:ext cx="3094402" cy="140743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14000"/>
              </a:lnSpc>
              <a:spcBef>
                <a:spcPct val="0"/>
              </a:spcBef>
              <a:spcAft>
                <a:spcPts val="0"/>
              </a:spcAft>
              <a:buClrTx/>
              <a:buSzTx/>
              <a:buFontTx/>
              <a:buNone/>
              <a:tabLst/>
              <a:defRPr/>
            </a:pPr>
            <a:r>
              <a:rPr kumimoji="0" lang="en-US" sz="3500" b="1" i="0" u="none" strike="noStrike" kern="1200" cap="none" spc="0" normalizeH="0" baseline="0" noProof="0" dirty="0">
                <a:ln>
                  <a:noFill/>
                </a:ln>
                <a:solidFill>
                  <a:prstClr val="white"/>
                </a:solidFill>
                <a:effectLst/>
                <a:uLnTx/>
                <a:uFillTx/>
                <a:latin typeface="Arial"/>
                <a:ea typeface="+mj-ea"/>
                <a:cs typeface="Arial"/>
              </a:rPr>
              <a:t>Our AI </a:t>
            </a:r>
          </a:p>
          <a:p>
            <a:pPr marL="0" marR="0" lvl="0" indent="0" algn="l" defTabSz="914400" rtl="0" eaLnBrk="1" fontAlgn="auto" latinLnBrk="0" hangingPunct="1">
              <a:lnSpc>
                <a:spcPct val="114000"/>
              </a:lnSpc>
              <a:spcBef>
                <a:spcPct val="0"/>
              </a:spcBef>
              <a:spcAft>
                <a:spcPts val="0"/>
              </a:spcAft>
              <a:buClrTx/>
              <a:buSzTx/>
              <a:buFontTx/>
              <a:buNone/>
              <a:tabLst/>
              <a:defRPr/>
            </a:pPr>
            <a:r>
              <a:rPr kumimoji="0" lang="en-US" sz="3500" b="1" i="0" u="none" strike="noStrike" kern="1200" cap="none" spc="0" normalizeH="0" baseline="0" noProof="0" dirty="0">
                <a:ln>
                  <a:noFill/>
                </a:ln>
                <a:solidFill>
                  <a:prstClr val="white"/>
                </a:solidFill>
                <a:effectLst/>
                <a:uLnTx/>
                <a:uFillTx/>
                <a:latin typeface="Arial"/>
                <a:ea typeface="+mj-ea"/>
                <a:cs typeface="Arial"/>
              </a:rPr>
              <a:t>Guiding Principles</a:t>
            </a:r>
          </a:p>
        </p:txBody>
      </p:sp>
      <p:graphicFrame>
        <p:nvGraphicFramePr>
          <p:cNvPr id="5" name="Table 4">
            <a:extLst>
              <a:ext uri="{FF2B5EF4-FFF2-40B4-BE49-F238E27FC236}">
                <a16:creationId xmlns:a16="http://schemas.microsoft.com/office/drawing/2014/main" id="{0F5B3036-EFCA-1356-6150-988CB816B30E}"/>
              </a:ext>
            </a:extLst>
          </p:cNvPr>
          <p:cNvGraphicFramePr>
            <a:graphicFrameLocks noGrp="1"/>
          </p:cNvGraphicFramePr>
          <p:nvPr/>
        </p:nvGraphicFramePr>
        <p:xfrm>
          <a:off x="3918233" y="63269"/>
          <a:ext cx="7824355" cy="6870357"/>
        </p:xfrm>
        <a:graphic>
          <a:graphicData uri="http://schemas.openxmlformats.org/drawingml/2006/table">
            <a:tbl>
              <a:tblPr firstRow="1" bandRow="1">
                <a:tableStyleId>{5940675A-B579-460E-94D1-54222C63F5DA}</a:tableStyleId>
              </a:tblPr>
              <a:tblGrid>
                <a:gridCol w="811982">
                  <a:extLst>
                    <a:ext uri="{9D8B030D-6E8A-4147-A177-3AD203B41FA5}">
                      <a16:colId xmlns:a16="http://schemas.microsoft.com/office/drawing/2014/main" val="596017857"/>
                    </a:ext>
                  </a:extLst>
                </a:gridCol>
                <a:gridCol w="7012373">
                  <a:extLst>
                    <a:ext uri="{9D8B030D-6E8A-4147-A177-3AD203B41FA5}">
                      <a16:colId xmlns:a16="http://schemas.microsoft.com/office/drawing/2014/main" val="1252432888"/>
                    </a:ext>
                  </a:extLst>
                </a:gridCol>
              </a:tblGrid>
              <a:tr h="979539">
                <a:tc>
                  <a:txBody>
                    <a:bodyPr/>
                    <a:lstStyle/>
                    <a:p>
                      <a:r>
                        <a:rPr lang="en-US" sz="6600" b="1" dirty="0">
                          <a:solidFill>
                            <a:schemeClr val="bg1">
                              <a:lumMod val="65000"/>
                            </a:schemeClr>
                          </a:solidFill>
                          <a:latin typeface="+mj-lt"/>
                          <a:cs typeface="Arial" panose="020B0604020202020204" pitchFamily="34" charset="0"/>
                        </a:rPr>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600" b="1">
                          <a:solidFill>
                            <a:schemeClr val="tx1">
                              <a:lumMod val="65000"/>
                              <a:lumOff val="35000"/>
                            </a:schemeClr>
                          </a:solidFill>
                          <a:latin typeface="Arial" panose="020B0604020202020204" pitchFamily="34" charset="0"/>
                          <a:cs typeface="Arial" panose="020B0604020202020204" pitchFamily="34" charset="0"/>
                        </a:rPr>
                        <a:t>Ethics First, Technology Second.</a:t>
                      </a:r>
                    </a:p>
                    <a:p>
                      <a:r>
                        <a:rPr lang="en-US" sz="1600" b="0">
                          <a:solidFill>
                            <a:schemeClr val="tx1">
                              <a:lumMod val="65000"/>
                              <a:lumOff val="35000"/>
                            </a:schemeClr>
                          </a:solidFill>
                          <a:latin typeface="Arial" panose="020B0604020202020204" pitchFamily="34" charset="0"/>
                          <a:cs typeface="Arial" panose="020B0604020202020204" pitchFamily="34" charset="0"/>
                        </a:rPr>
                        <a:t>Ensure that all AI deployments uphold core ethical standards and values, respecting individual rights and societal norms.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67164597"/>
                  </a:ext>
                </a:extLst>
              </a:tr>
              <a:tr h="1010019">
                <a:tc>
                  <a:txBody>
                    <a:bodyPr/>
                    <a:lstStyle/>
                    <a:p>
                      <a:r>
                        <a:rPr lang="en-US" sz="6600" b="1">
                          <a:solidFill>
                            <a:schemeClr val="bg1">
                              <a:lumMod val="65000"/>
                            </a:schemeClr>
                          </a:solidFill>
                          <a:latin typeface="+mj-lt"/>
                          <a:cs typeface="Arial" panose="020B0604020202020204" pitchFamily="34" charset="0"/>
                        </a:rPr>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600" b="1">
                          <a:solidFill>
                            <a:schemeClr val="tx1">
                              <a:lumMod val="65000"/>
                              <a:lumOff val="35000"/>
                            </a:schemeClr>
                          </a:solidFill>
                          <a:latin typeface="Arial" panose="020B0604020202020204" pitchFamily="34" charset="0"/>
                          <a:cs typeface="Arial" panose="020B0604020202020204" pitchFamily="34" charset="0"/>
                        </a:rPr>
                        <a:t>Garbage In, Garbage Out.</a:t>
                      </a:r>
                    </a:p>
                    <a:p>
                      <a:r>
                        <a:rPr lang="en-US" sz="1600" b="0">
                          <a:solidFill>
                            <a:schemeClr val="tx1">
                              <a:lumMod val="65000"/>
                              <a:lumOff val="35000"/>
                            </a:schemeClr>
                          </a:solidFill>
                          <a:latin typeface="Arial" panose="020B0604020202020204" pitchFamily="34" charset="0"/>
                          <a:cs typeface="Arial" panose="020B0604020202020204" pitchFamily="34" charset="0"/>
                        </a:rPr>
                        <a:t>Commit to using high-quality, representative data to train AI systems, ensuring their outputs are reliable and valid.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58190972"/>
                  </a:ext>
                </a:extLst>
              </a:tr>
              <a:tr h="1192839">
                <a:tc>
                  <a:txBody>
                    <a:bodyPr/>
                    <a:lstStyle/>
                    <a:p>
                      <a:r>
                        <a:rPr lang="en-US" sz="6600" b="1">
                          <a:solidFill>
                            <a:schemeClr val="bg1">
                              <a:lumMod val="65000"/>
                            </a:schemeClr>
                          </a:solidFill>
                          <a:latin typeface="+mj-lt"/>
                          <a:cs typeface="Arial" panose="020B0604020202020204" pitchFamily="34" charset="0"/>
                        </a:rPr>
                        <a:t>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600" b="1">
                          <a:solidFill>
                            <a:schemeClr val="tx1">
                              <a:lumMod val="65000"/>
                              <a:lumOff val="35000"/>
                            </a:schemeClr>
                          </a:solidFill>
                          <a:latin typeface="Arial" panose="020B0604020202020204" pitchFamily="34" charset="0"/>
                          <a:cs typeface="Arial" panose="020B0604020202020204" pitchFamily="34" charset="0"/>
                        </a:rPr>
                        <a:t>Open AI, Open Minds.</a:t>
                      </a:r>
                    </a:p>
                    <a:p>
                      <a:r>
                        <a:rPr lang="en-US" sz="1600" b="0">
                          <a:solidFill>
                            <a:schemeClr val="tx1">
                              <a:lumMod val="65000"/>
                              <a:lumOff val="35000"/>
                            </a:schemeClr>
                          </a:solidFill>
                          <a:latin typeface="Arial" panose="020B0604020202020204" pitchFamily="34" charset="0"/>
                          <a:cs typeface="Arial" panose="020B0604020202020204" pitchFamily="34" charset="0"/>
                        </a:rPr>
                        <a:t>Maintain a transparent approach about how AI technology functions and are employed, allowing for informed consent and understanding.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36455062"/>
                  </a:ext>
                </a:extLst>
              </a:tr>
              <a:tr h="924620">
                <a:tc>
                  <a:txBody>
                    <a:bodyPr/>
                    <a:lstStyle/>
                    <a:p>
                      <a:r>
                        <a:rPr lang="en-US" sz="6600" b="1">
                          <a:solidFill>
                            <a:schemeClr val="bg1">
                              <a:lumMod val="65000"/>
                            </a:schemeClr>
                          </a:solidFill>
                          <a:latin typeface="+mj-lt"/>
                          <a:cs typeface="Arial" panose="020B0604020202020204" pitchFamily="34" charset="0"/>
                        </a:rPr>
                        <a:t>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600" b="1">
                          <a:solidFill>
                            <a:schemeClr val="tx1">
                              <a:lumMod val="65000"/>
                              <a:lumOff val="35000"/>
                            </a:schemeClr>
                          </a:solidFill>
                          <a:latin typeface="Arial" panose="020B0604020202020204" pitchFamily="34" charset="0"/>
                          <a:cs typeface="Arial" panose="020B0604020202020204" pitchFamily="34" charset="0"/>
                        </a:rPr>
                        <a:t>People Over Pixels.</a:t>
                      </a:r>
                    </a:p>
                    <a:p>
                      <a:r>
                        <a:rPr lang="en-US" sz="1600" b="0">
                          <a:solidFill>
                            <a:schemeClr val="tx1">
                              <a:lumMod val="65000"/>
                              <a:lumOff val="35000"/>
                            </a:schemeClr>
                          </a:solidFill>
                          <a:latin typeface="Arial" panose="020B0604020202020204" pitchFamily="34" charset="0"/>
                          <a:cs typeface="Arial" panose="020B0604020202020204" pitchFamily="34" charset="0"/>
                        </a:rPr>
                        <a:t>Prioritize privacy, dignity, and the human elements in all AI applications, safeguarding personal information and human well-being.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27579351"/>
                  </a:ext>
                </a:extLst>
              </a:tr>
              <a:tr h="1192839">
                <a:tc>
                  <a:txBody>
                    <a:bodyPr/>
                    <a:lstStyle/>
                    <a:p>
                      <a:r>
                        <a:rPr lang="en-US" sz="6600" b="1">
                          <a:solidFill>
                            <a:schemeClr val="bg1">
                              <a:lumMod val="65000"/>
                            </a:schemeClr>
                          </a:solidFill>
                          <a:latin typeface="+mj-lt"/>
                          <a:cs typeface="Arial" panose="020B0604020202020204" pitchFamily="34" charset="0"/>
                        </a:rPr>
                        <a:t>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spcAft>
                          <a:spcPts val="900"/>
                        </a:spcAft>
                        <a:buFont typeface="Arial" panose="020B0604020202020204" pitchFamily="34" charset="0"/>
                        <a:buNone/>
                      </a:pPr>
                      <a:r>
                        <a:rPr lang="en-US" sz="1600" b="1" i="0">
                          <a:solidFill>
                            <a:schemeClr val="tx1">
                              <a:lumMod val="65000"/>
                              <a:lumOff val="35000"/>
                            </a:schemeClr>
                          </a:solidFill>
                          <a:effectLst/>
                          <a:latin typeface="Arial" panose="020B0604020202020204" pitchFamily="34" charset="0"/>
                          <a:cs typeface="Arial" panose="020B0604020202020204" pitchFamily="34" charset="0"/>
                        </a:rPr>
                        <a:t>Accessibility is Non-negotiable.</a:t>
                      </a:r>
                      <a:br>
                        <a:rPr lang="en-US" sz="1600" b="0" i="0">
                          <a:solidFill>
                            <a:schemeClr val="tx1">
                              <a:lumMod val="65000"/>
                              <a:lumOff val="35000"/>
                            </a:schemeClr>
                          </a:solidFill>
                          <a:effectLst/>
                          <a:latin typeface="Arial" panose="020B0604020202020204" pitchFamily="34" charset="0"/>
                          <a:cs typeface="Arial" panose="020B0604020202020204" pitchFamily="34" charset="0"/>
                        </a:rPr>
                      </a:br>
                      <a:r>
                        <a:rPr lang="en-US" sz="1600" b="0" i="0">
                          <a:solidFill>
                            <a:schemeClr val="tx1">
                              <a:lumMod val="65000"/>
                              <a:lumOff val="35000"/>
                            </a:schemeClr>
                          </a:solidFill>
                          <a:effectLst/>
                          <a:latin typeface="Arial" panose="020B0604020202020204" pitchFamily="34" charset="0"/>
                          <a:cs typeface="Arial" panose="020B0604020202020204" pitchFamily="34" charset="0"/>
                        </a:rPr>
                        <a:t>Ensure that AI solutions are accessible to all individuals, including those with disabilities, complying with the ADA to foster inclusivity.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3084872"/>
                  </a:ext>
                </a:extLst>
              </a:tr>
              <a:tr h="11928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600" b="1">
                          <a:solidFill>
                            <a:schemeClr val="bg1">
                              <a:lumMod val="65000"/>
                            </a:schemeClr>
                          </a:solidFill>
                          <a:latin typeface="+mj-lt"/>
                          <a:cs typeface="Arial" panose="020B0604020202020204" pitchFamily="34" charset="0"/>
                        </a:rPr>
                        <a:t>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spcAft>
                          <a:spcPts val="900"/>
                        </a:spcAft>
                        <a:buFont typeface="Arial" panose="020B0604020202020204" pitchFamily="34" charset="0"/>
                        <a:buNone/>
                      </a:pPr>
                      <a:r>
                        <a:rPr lang="en-US" sz="1600" b="1" i="0" dirty="0">
                          <a:solidFill>
                            <a:schemeClr val="tx1">
                              <a:lumMod val="65000"/>
                              <a:lumOff val="35000"/>
                            </a:schemeClr>
                          </a:solidFill>
                          <a:effectLst/>
                          <a:latin typeface="Arial" panose="020B0604020202020204" pitchFamily="34" charset="0"/>
                          <a:cs typeface="Arial" panose="020B0604020202020204" pitchFamily="34" charset="0"/>
                        </a:rPr>
                        <a:t>Augment, Not Replace.</a:t>
                      </a:r>
                      <a:br>
                        <a:rPr lang="en-US" sz="1600" b="0" i="0" dirty="0">
                          <a:solidFill>
                            <a:schemeClr val="tx1">
                              <a:lumMod val="65000"/>
                              <a:lumOff val="35000"/>
                            </a:schemeClr>
                          </a:solidFill>
                          <a:effectLst/>
                          <a:latin typeface="Arial" panose="020B0604020202020204" pitchFamily="34" charset="0"/>
                          <a:cs typeface="Arial" panose="020B0604020202020204" pitchFamily="34" charset="0"/>
                        </a:rPr>
                      </a:br>
                      <a:r>
                        <a:rPr lang="en-US" sz="1600" b="0" i="0" dirty="0">
                          <a:solidFill>
                            <a:schemeClr val="tx1">
                              <a:lumMod val="65000"/>
                              <a:lumOff val="35000"/>
                            </a:schemeClr>
                          </a:solidFill>
                          <a:effectLst/>
                          <a:latin typeface="Arial" panose="020B0604020202020204" pitchFamily="34" charset="0"/>
                          <a:cs typeface="Arial" panose="020B0604020202020204" pitchFamily="34" charset="0"/>
                        </a:rPr>
                        <a:t>Use AI to enhance &amp; augment human capabilities and decision-making, not to substitute them, recognizing the unique strengths of human judgment.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74513777"/>
                  </a:ext>
                </a:extLst>
              </a:tr>
            </a:tbl>
          </a:graphicData>
        </a:graphic>
      </p:graphicFrame>
    </p:spTree>
    <p:extLst>
      <p:ext uri="{BB962C8B-B14F-4D97-AF65-F5344CB8AC3E}">
        <p14:creationId xmlns:p14="http://schemas.microsoft.com/office/powerpoint/2010/main" val="1508633232"/>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CBB82AA-4776-6DD7-EBD3-8EFBF0F7C447}"/>
              </a:ext>
            </a:extLst>
          </p:cNvPr>
          <p:cNvSpPr/>
          <p:nvPr/>
        </p:nvSpPr>
        <p:spPr>
          <a:xfrm>
            <a:off x="0" y="0"/>
            <a:ext cx="3385748" cy="6858000"/>
          </a:xfrm>
          <a:prstGeom prst="rect">
            <a:avLst/>
          </a:prstGeom>
          <a:solidFill>
            <a:srgbClr val="00778B">
              <a:alpha val="95755"/>
            </a:srgbClr>
          </a:solidFill>
          <a:ln>
            <a:solidFill>
              <a:srgbClr val="00778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4">
            <a:extLst>
              <a:ext uri="{FF2B5EF4-FFF2-40B4-BE49-F238E27FC236}">
                <a16:creationId xmlns:a16="http://schemas.microsoft.com/office/drawing/2014/main" id="{18C8C540-968F-7B20-FA68-3B3F8B6D64D7}"/>
              </a:ext>
            </a:extLst>
          </p:cNvPr>
          <p:cNvSpPr txBox="1">
            <a:spLocks/>
          </p:cNvSpPr>
          <p:nvPr/>
        </p:nvSpPr>
        <p:spPr>
          <a:xfrm>
            <a:off x="417787" y="1361160"/>
            <a:ext cx="3094402" cy="140743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Arial" panose="020B0604020202020204" pitchFamily="34" charset="0"/>
                <a:ea typeface="+mj-ea"/>
                <a:cs typeface="Arial" panose="020B0604020202020204" pitchFamily="34" charset="0"/>
              </a:defRPr>
            </a:lvl1pPr>
          </a:lstStyle>
          <a:p>
            <a:pPr algn="l">
              <a:lnSpc>
                <a:spcPct val="114000"/>
              </a:lnSpc>
              <a:defRPr/>
            </a:pPr>
            <a:r>
              <a:rPr lang="en-US" sz="3500" b="1">
                <a:solidFill>
                  <a:prstClr val="white"/>
                </a:solidFill>
                <a:latin typeface="Arial"/>
                <a:cs typeface="Arial"/>
              </a:rPr>
              <a:t>Do Nothing Strategy </a:t>
            </a:r>
            <a:br>
              <a:rPr lang="en-US" sz="3500" b="1">
                <a:solidFill>
                  <a:prstClr val="white"/>
                </a:solidFill>
                <a:latin typeface="Arial"/>
                <a:cs typeface="Arial"/>
              </a:rPr>
            </a:br>
            <a:r>
              <a:rPr lang="en-US" sz="3500" b="1">
                <a:solidFill>
                  <a:prstClr val="white"/>
                </a:solidFill>
                <a:latin typeface="Arial"/>
                <a:cs typeface="Arial"/>
              </a:rPr>
              <a:t>For AI</a:t>
            </a:r>
            <a:endParaRPr lang="en-US" sz="3500" b="1">
              <a:solidFill>
                <a:prstClr val="white"/>
              </a:solidFill>
            </a:endParaRPr>
          </a:p>
        </p:txBody>
      </p:sp>
      <p:sp>
        <p:nvSpPr>
          <p:cNvPr id="7" name="Rectangle 6">
            <a:extLst>
              <a:ext uri="{FF2B5EF4-FFF2-40B4-BE49-F238E27FC236}">
                <a16:creationId xmlns:a16="http://schemas.microsoft.com/office/drawing/2014/main" id="{C14B3DDF-76F1-0735-397B-0E70D8E4B4C4}"/>
              </a:ext>
            </a:extLst>
          </p:cNvPr>
          <p:cNvSpPr/>
          <p:nvPr/>
        </p:nvSpPr>
        <p:spPr>
          <a:xfrm>
            <a:off x="4092511" y="449524"/>
            <a:ext cx="7492517" cy="5955989"/>
          </a:xfrm>
          <a:prstGeom prst="rect">
            <a:avLst/>
          </a:prstGeom>
        </p:spPr>
        <p:txBody>
          <a:bodyPr wrap="square" lIns="91440" tIns="45720" rIns="91440" bIns="45720" anchor="t">
            <a:spAutoFit/>
          </a:bodyPr>
          <a:lstStyle/>
          <a:p>
            <a:pPr marL="342900" indent="-342900" algn="l" defTabSz="914377">
              <a:lnSpc>
                <a:spcPct val="150000"/>
              </a:lnSpc>
              <a:buAutoNum type="arabicPeriod"/>
              <a:defRPr/>
            </a:pPr>
            <a:r>
              <a:rPr lang="en-US" sz="1600" dirty="0">
                <a:solidFill>
                  <a:srgbClr val="595959"/>
                </a:solidFill>
                <a:latin typeface="Arial"/>
              </a:rPr>
              <a:t>We will fail to provide necessary guidance to align with evolving health care practices and AI integration.</a:t>
            </a:r>
            <a:endParaRPr lang="en-US" sz="1600" dirty="0">
              <a:latin typeface="Arial"/>
            </a:endParaRPr>
          </a:p>
          <a:p>
            <a:pPr marL="342900" indent="-342900" algn="l" defTabSz="914377">
              <a:lnSpc>
                <a:spcPct val="150000"/>
              </a:lnSpc>
              <a:buAutoNum type="arabicPeriod"/>
              <a:defRPr/>
            </a:pPr>
            <a:r>
              <a:rPr lang="en-US" sz="1600" dirty="0">
                <a:solidFill>
                  <a:srgbClr val="595959"/>
                </a:solidFill>
                <a:latin typeface="Arial"/>
              </a:rPr>
              <a:t>We will be unable to develop innovative AI programs that address future educational needs.</a:t>
            </a:r>
            <a:endParaRPr lang="en-US" sz="1600" dirty="0">
              <a:latin typeface="Arial"/>
            </a:endParaRPr>
          </a:p>
          <a:p>
            <a:pPr marL="342900" indent="-342900" algn="l" defTabSz="914377">
              <a:lnSpc>
                <a:spcPct val="150000"/>
              </a:lnSpc>
              <a:buAutoNum type="arabicPeriod"/>
              <a:defRPr/>
            </a:pPr>
            <a:r>
              <a:rPr lang="en-US" sz="1600" dirty="0">
                <a:solidFill>
                  <a:srgbClr val="595959"/>
                </a:solidFill>
                <a:latin typeface="Arial"/>
              </a:rPr>
              <a:t>We will miss the chance to educate and guide students and staff on utilizing AI technologies.</a:t>
            </a:r>
            <a:endParaRPr lang="en-US" sz="1600" dirty="0">
              <a:latin typeface="Arial"/>
            </a:endParaRPr>
          </a:p>
          <a:p>
            <a:pPr marL="342900" indent="-342900" algn="l" defTabSz="914377">
              <a:lnSpc>
                <a:spcPct val="150000"/>
              </a:lnSpc>
              <a:buAutoNum type="arabicPeriod"/>
              <a:defRPr/>
            </a:pPr>
            <a:r>
              <a:rPr lang="en-US" sz="1600" dirty="0">
                <a:solidFill>
                  <a:srgbClr val="595959"/>
                </a:solidFill>
                <a:latin typeface="Arial"/>
              </a:rPr>
              <a:t>Failure to ensure ethical standards and governance for AI use will erode trust and could lead to improper and non-integrity practices.</a:t>
            </a:r>
            <a:endParaRPr lang="en-US" sz="1600" dirty="0">
              <a:latin typeface="Arial"/>
            </a:endParaRPr>
          </a:p>
          <a:p>
            <a:pPr marL="342900" indent="-342900" algn="l" defTabSz="914377">
              <a:lnSpc>
                <a:spcPct val="150000"/>
              </a:lnSpc>
              <a:buAutoNum type="arabicPeriod"/>
              <a:defRPr/>
            </a:pPr>
            <a:r>
              <a:rPr lang="en-US" sz="1600" dirty="0">
                <a:solidFill>
                  <a:srgbClr val="595959"/>
                </a:solidFill>
                <a:latin typeface="Arial"/>
              </a:rPr>
              <a:t>Inadequate AI integration will result in higher operational costs.</a:t>
            </a:r>
            <a:endParaRPr lang="en-US" sz="1600" dirty="0">
              <a:latin typeface="Arial"/>
            </a:endParaRPr>
          </a:p>
          <a:p>
            <a:pPr marL="342900" indent="-342900" algn="l" defTabSz="914377">
              <a:lnSpc>
                <a:spcPct val="150000"/>
              </a:lnSpc>
              <a:buAutoNum type="arabicPeriod"/>
              <a:defRPr/>
            </a:pPr>
            <a:r>
              <a:rPr lang="en-US" sz="1600" dirty="0">
                <a:solidFill>
                  <a:srgbClr val="595959"/>
                </a:solidFill>
                <a:latin typeface="Arial"/>
              </a:rPr>
              <a:t>We will struggle to provide cutting-edge AI solutions to stakeholders.</a:t>
            </a:r>
            <a:endParaRPr lang="en-US" sz="1600" dirty="0">
              <a:latin typeface="Arial"/>
            </a:endParaRPr>
          </a:p>
          <a:p>
            <a:pPr marL="342900" indent="-342900" algn="l" defTabSz="914377">
              <a:lnSpc>
                <a:spcPct val="150000"/>
              </a:lnSpc>
              <a:buAutoNum type="arabicPeriod"/>
              <a:defRPr/>
            </a:pPr>
            <a:r>
              <a:rPr lang="en-US" sz="1600" dirty="0">
                <a:solidFill>
                  <a:srgbClr val="595959"/>
                </a:solidFill>
                <a:latin typeface="Arial"/>
              </a:rPr>
              <a:t>We will fall short in meeting modern compliance standards related to AI.</a:t>
            </a:r>
            <a:endParaRPr lang="en-US" sz="1600" dirty="0">
              <a:latin typeface="Arial"/>
            </a:endParaRPr>
          </a:p>
          <a:p>
            <a:pPr marL="342900" indent="-342900" algn="l" defTabSz="914377">
              <a:lnSpc>
                <a:spcPct val="150000"/>
              </a:lnSpc>
              <a:buAutoNum type="arabicPeriod"/>
              <a:defRPr/>
            </a:pPr>
            <a:r>
              <a:rPr lang="en-US" sz="1600" dirty="0">
                <a:solidFill>
                  <a:srgbClr val="595959"/>
                </a:solidFill>
                <a:latin typeface="Arial"/>
              </a:rPr>
              <a:t>Lack of AI-driven innovative approaches will slow our adaptation to market changes.</a:t>
            </a:r>
            <a:endParaRPr lang="en-US" sz="1600" dirty="0">
              <a:latin typeface="Arial"/>
            </a:endParaRPr>
          </a:p>
          <a:p>
            <a:pPr marL="342900" indent="-342900" algn="l" defTabSz="914377">
              <a:lnSpc>
                <a:spcPct val="150000"/>
              </a:lnSpc>
              <a:buAutoNum type="arabicPeriod"/>
              <a:defRPr/>
            </a:pPr>
            <a:r>
              <a:rPr lang="en-US" sz="1600" dirty="0">
                <a:solidFill>
                  <a:srgbClr val="595959"/>
                </a:solidFill>
                <a:latin typeface="Arial"/>
              </a:rPr>
              <a:t>We will miss opportunities to streamline operations with AI, compromising efficiency.</a:t>
            </a:r>
            <a:endParaRPr lang="en-US" sz="1600" dirty="0">
              <a:latin typeface="Arial"/>
            </a:endParaRPr>
          </a:p>
          <a:p>
            <a:pPr marL="342900" indent="-342900" algn="l" defTabSz="914377">
              <a:lnSpc>
                <a:spcPct val="150000"/>
              </a:lnSpc>
              <a:buAutoNum type="arabicPeriod"/>
              <a:defRPr/>
            </a:pPr>
            <a:r>
              <a:rPr lang="en-US" sz="1600" dirty="0">
                <a:solidFill>
                  <a:srgbClr val="595959"/>
                </a:solidFill>
                <a:latin typeface="Arial"/>
              </a:rPr>
              <a:t>We will fall behind in AI advancements, losing our competitive edge.</a:t>
            </a:r>
            <a:endParaRPr lang="en-US" dirty="0">
              <a:latin typeface="Arial"/>
            </a:endParaRPr>
          </a:p>
        </p:txBody>
      </p:sp>
    </p:spTree>
    <p:extLst>
      <p:ext uri="{BB962C8B-B14F-4D97-AF65-F5344CB8AC3E}">
        <p14:creationId xmlns:p14="http://schemas.microsoft.com/office/powerpoint/2010/main" val="653677111"/>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rgbClr val="253746"/>
            </a:gs>
            <a:gs pos="66000">
              <a:srgbClr val="00778B"/>
            </a:gs>
            <a:gs pos="99000">
              <a:srgbClr val="00778B"/>
            </a:gs>
          </a:gsLst>
          <a:lin ang="16800000" scaled="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BA49783-DD6A-5AD5-F42E-6251DC2FB8D2}"/>
              </a:ext>
            </a:extLst>
          </p:cNvPr>
          <p:cNvSpPr/>
          <p:nvPr/>
        </p:nvSpPr>
        <p:spPr>
          <a:xfrm>
            <a:off x="196108" y="187410"/>
            <a:ext cx="11813060" cy="6483179"/>
          </a:xfrm>
          <a:prstGeom prst="rect">
            <a:avLst/>
          </a:prstGeom>
          <a:solidFill>
            <a:schemeClr val="bg1">
              <a:lumMod val="95000"/>
              <a:alpha val="95755"/>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agenda.">
            <a:extLst>
              <a:ext uri="{FF2B5EF4-FFF2-40B4-BE49-F238E27FC236}">
                <a16:creationId xmlns:a16="http://schemas.microsoft.com/office/drawing/2014/main" id="{525BF370-A10C-33AF-9FDC-2A7C8F2A6BD9}"/>
              </a:ext>
            </a:extLst>
          </p:cNvPr>
          <p:cNvSpPr txBox="1"/>
          <p:nvPr/>
        </p:nvSpPr>
        <p:spPr>
          <a:xfrm>
            <a:off x="399614" y="438197"/>
            <a:ext cx="11406051" cy="461665"/>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0" tIns="0" rIns="0" bIns="0">
            <a:spAutoFit/>
          </a:bodyPr>
          <a:lstStyle>
            <a:lvl1pPr algn="l">
              <a:lnSpc>
                <a:spcPct val="150000"/>
              </a:lnSpc>
              <a:defRPr sz="6000" b="0">
                <a:solidFill>
                  <a:srgbClr val="53585F"/>
                </a:solidFill>
                <a:latin typeface="Roboto Black"/>
                <a:ea typeface="Roboto Black"/>
                <a:cs typeface="Roboto Black"/>
                <a:sym typeface="Roboto Black"/>
              </a:defRPr>
            </a:lvl1pPr>
          </a:lstStyle>
          <a:p>
            <a:pPr marL="0" marR="0" lvl="0" indent="0" algn="ctr" defTabSz="914400" rtl="0" eaLnBrk="1" fontAlgn="auto" latinLnBrk="0" hangingPunct="1">
              <a:lnSpc>
                <a:spcPct val="100000"/>
              </a:lnSpc>
              <a:spcBef>
                <a:spcPts val="0"/>
              </a:spcBef>
              <a:spcAft>
                <a:spcPts val="0"/>
              </a:spcAft>
              <a:buClrTx/>
              <a:buSzTx/>
              <a:buFontTx/>
              <a:buNone/>
              <a:tabLst/>
              <a:defRPr sz="7000" b="0">
                <a:solidFill>
                  <a:srgbClr val="2C2E3C"/>
                </a:solidFill>
                <a:latin typeface="Lato Black"/>
                <a:ea typeface="Lato Black"/>
                <a:cs typeface="Lato Black"/>
                <a:sym typeface="Lato Black"/>
              </a:defRPr>
            </a:pPr>
            <a:r>
              <a:rPr kumimoji="0" lang="en-US" sz="3000" b="1" i="0" u="none" strike="noStrike" kern="1200" cap="none" spc="0" normalizeH="0" baseline="0" noProof="0">
                <a:ln>
                  <a:noFill/>
                </a:ln>
                <a:solidFill>
                  <a:srgbClr val="47464E"/>
                </a:solidFill>
                <a:effectLst/>
                <a:uLnTx/>
                <a:uFillTx/>
                <a:latin typeface="Arial" panose="020B0604020202020204" pitchFamily="34" charset="0"/>
                <a:ea typeface="Open Sans Extrabold" panose="020B0606030504020204" pitchFamily="34" charset="0"/>
                <a:cs typeface="Arial" panose="020B0604020202020204" pitchFamily="34" charset="0"/>
                <a:sym typeface="Lato Black"/>
              </a:rPr>
              <a:t>AI Opportunity &amp; Use Case Summary</a:t>
            </a:r>
          </a:p>
        </p:txBody>
      </p:sp>
      <p:sp>
        <p:nvSpPr>
          <p:cNvPr id="9" name="TextBox 8">
            <a:extLst>
              <a:ext uri="{FF2B5EF4-FFF2-40B4-BE49-F238E27FC236}">
                <a16:creationId xmlns:a16="http://schemas.microsoft.com/office/drawing/2014/main" id="{311E67A4-9C5E-A58C-9C3F-8A80FD2D67D6}"/>
              </a:ext>
            </a:extLst>
          </p:cNvPr>
          <p:cNvSpPr txBox="1"/>
          <p:nvPr/>
        </p:nvSpPr>
        <p:spPr>
          <a:xfrm>
            <a:off x="948911" y="995729"/>
            <a:ext cx="10307455" cy="369332"/>
          </a:xfrm>
          <a:prstGeom prst="rect">
            <a:avLst/>
          </a:prstGeom>
          <a:noFill/>
        </p:spPr>
        <p:txBody>
          <a:bodyPr wrap="square" lIns="91440" tIns="45720" rIns="91440" bIns="45720" anchor="t">
            <a:spAutoFit/>
          </a:bodyPr>
          <a:lstStyle/>
          <a:p>
            <a:pPr defTabSz="914400" hangingPunct="1">
              <a:defRPr/>
            </a:pPr>
            <a:r>
              <a:rPr kumimoji="0" lang="en-US" sz="1800" b="0" i="0" u="none" strike="noStrike" kern="1200" cap="none" spc="0" normalizeH="0" baseline="0" noProof="0" dirty="0">
                <a:ln>
                  <a:noFill/>
                </a:ln>
                <a:solidFill>
                  <a:srgbClr val="47464E"/>
                </a:solidFill>
                <a:effectLst/>
                <a:uLnTx/>
                <a:uFillTx/>
                <a:latin typeface="Arial"/>
                <a:ea typeface="+mn-ea"/>
                <a:cs typeface="Arial"/>
              </a:rPr>
              <a:t>Our teams surfaced </a:t>
            </a:r>
            <a:r>
              <a:rPr lang="en-US" sz="1800" kern="1200" dirty="0">
                <a:solidFill>
                  <a:srgbClr val="47464E"/>
                </a:solidFill>
                <a:latin typeface="Arial"/>
                <a:ea typeface="+mn-ea"/>
                <a:cs typeface="Arial"/>
              </a:rPr>
              <a:t>17 opportunities</a:t>
            </a:r>
            <a:r>
              <a:rPr kumimoji="0" lang="en-US" sz="1800" b="0" i="0" u="none" strike="noStrike" kern="1200" cap="none" spc="0" normalizeH="0" baseline="0" noProof="0" dirty="0">
                <a:ln>
                  <a:noFill/>
                </a:ln>
                <a:solidFill>
                  <a:srgbClr val="47464E"/>
                </a:solidFill>
                <a:effectLst/>
                <a:uLnTx/>
                <a:uFillTx/>
                <a:latin typeface="Arial"/>
                <a:ea typeface="+mn-ea"/>
                <a:cs typeface="Arial"/>
              </a:rPr>
              <a:t>. We prioritized </a:t>
            </a:r>
            <a:r>
              <a:rPr lang="en-US" sz="1800" kern="1200" dirty="0">
                <a:solidFill>
                  <a:srgbClr val="47464E"/>
                </a:solidFill>
                <a:latin typeface="Arial"/>
                <a:ea typeface="+mn-ea"/>
                <a:cs typeface="Arial"/>
              </a:rPr>
              <a:t>4 for</a:t>
            </a:r>
            <a:r>
              <a:rPr kumimoji="0" lang="en-US" sz="1800" b="0" i="0" u="none" strike="noStrike" kern="1200" cap="none" spc="0" normalizeH="0" baseline="0" noProof="0" dirty="0">
                <a:ln>
                  <a:noFill/>
                </a:ln>
                <a:solidFill>
                  <a:srgbClr val="47464E"/>
                </a:solidFill>
                <a:effectLst/>
                <a:uLnTx/>
                <a:uFillTx/>
                <a:latin typeface="Arial"/>
                <a:ea typeface="+mn-ea"/>
                <a:cs typeface="Arial"/>
              </a:rPr>
              <a:t> active implementation.</a:t>
            </a:r>
            <a:r>
              <a:rPr lang="en-US" sz="1800" kern="1200" dirty="0">
                <a:solidFill>
                  <a:srgbClr val="47464E"/>
                </a:solidFill>
                <a:latin typeface="Arial"/>
                <a:ea typeface="+mn-ea"/>
                <a:cs typeface="Arial"/>
              </a:rPr>
              <a:t> </a:t>
            </a:r>
            <a:endParaRPr kumimoji="0" lang="en-US" sz="1800" b="0" i="0" u="none" strike="noStrike" kern="1200" cap="none" spc="0" normalizeH="0" baseline="0" noProof="0" dirty="0">
              <a:ln>
                <a:noFill/>
              </a:ln>
              <a:solidFill>
                <a:srgbClr val="47464E"/>
              </a:solidFill>
              <a:effectLst/>
              <a:uLnTx/>
              <a:uFillTx/>
              <a:latin typeface="Arial" panose="020B0604020202020204" pitchFamily="34" charset="0"/>
              <a:ea typeface="+mn-ea"/>
              <a:cs typeface="Arial" panose="020B0604020202020204" pitchFamily="34" charset="0"/>
            </a:endParaRPr>
          </a:p>
        </p:txBody>
      </p:sp>
      <p:sp>
        <p:nvSpPr>
          <p:cNvPr id="14" name="Rounded Rectangle 13">
            <a:extLst>
              <a:ext uri="{FF2B5EF4-FFF2-40B4-BE49-F238E27FC236}">
                <a16:creationId xmlns:a16="http://schemas.microsoft.com/office/drawing/2014/main" id="{14C1DFBB-5A2E-AD7B-2B7E-6E06A23FDB26}"/>
              </a:ext>
            </a:extLst>
          </p:cNvPr>
          <p:cNvSpPr/>
          <p:nvPr/>
        </p:nvSpPr>
        <p:spPr>
          <a:xfrm>
            <a:off x="471638" y="1585364"/>
            <a:ext cx="7356998" cy="418413"/>
          </a:xfrm>
          <a:prstGeom prst="roundRect">
            <a:avLst>
              <a:gd name="adj" fmla="val 0"/>
            </a:avLst>
          </a:prstGeom>
          <a:solidFill>
            <a:srgbClr val="00778B"/>
          </a:solidFill>
          <a:ln>
            <a:solidFill>
              <a:srgbClr val="00778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Improving the Current</a:t>
            </a:r>
          </a:p>
        </p:txBody>
      </p:sp>
      <p:sp>
        <p:nvSpPr>
          <p:cNvPr id="15" name="Rounded Rectangle 14">
            <a:extLst>
              <a:ext uri="{FF2B5EF4-FFF2-40B4-BE49-F238E27FC236}">
                <a16:creationId xmlns:a16="http://schemas.microsoft.com/office/drawing/2014/main" id="{2D845CCF-04D6-FA21-FE43-FC1F29F1A96D}"/>
              </a:ext>
            </a:extLst>
          </p:cNvPr>
          <p:cNvSpPr/>
          <p:nvPr/>
        </p:nvSpPr>
        <p:spPr>
          <a:xfrm>
            <a:off x="8180472" y="1585364"/>
            <a:ext cx="3539889" cy="418413"/>
          </a:xfrm>
          <a:prstGeom prst="roundRect">
            <a:avLst>
              <a:gd name="adj" fmla="val 0"/>
            </a:avLst>
          </a:prstGeom>
          <a:solidFill>
            <a:srgbClr val="00778B"/>
          </a:solidFill>
          <a:ln>
            <a:solidFill>
              <a:srgbClr val="00778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Creating the Future</a:t>
            </a:r>
          </a:p>
        </p:txBody>
      </p:sp>
      <p:sp>
        <p:nvSpPr>
          <p:cNvPr id="12" name="“Success usually comes…">
            <a:extLst>
              <a:ext uri="{FF2B5EF4-FFF2-40B4-BE49-F238E27FC236}">
                <a16:creationId xmlns:a16="http://schemas.microsoft.com/office/drawing/2014/main" id="{6249A0AA-A8E6-ECA8-171F-27EDB2394793}"/>
              </a:ext>
            </a:extLst>
          </p:cNvPr>
          <p:cNvSpPr txBox="1"/>
          <p:nvPr/>
        </p:nvSpPr>
        <p:spPr>
          <a:xfrm>
            <a:off x="481679" y="2181577"/>
            <a:ext cx="3499579" cy="4127540"/>
          </a:xfrm>
          <a:prstGeom prst="rect">
            <a:avLst/>
          </a:prstGeom>
          <a:solidFill>
            <a:schemeClr val="bg1"/>
          </a:solidFill>
          <a:ln w="47625">
            <a:solidFill>
              <a:srgbClr val="253746"/>
            </a:solidFill>
            <a:miter lim="400000"/>
          </a:ln>
          <a:extLst>
            <a:ext uri="{C572A759-6A51-4108-AA02-DFA0A04FC94B}">
              <ma14:wrappingTextBoxFlag xmlns:ma14="http://schemas.microsoft.com/office/mac/drawingml/2011/main" xmlns="" val="1"/>
            </a:ext>
          </a:extLst>
        </p:spPr>
        <p:txBody>
          <a:bodyPr wrap="square" lIns="25400" tIns="25400" rIns="25400" bIns="25400" anchor="t">
            <a:spAutoFit/>
          </a:bodyPr>
          <a:lstStyle/>
          <a:p>
            <a:pPr marL="0" marR="0" lvl="0" indent="0" algn="ctr" defTabSz="914400" rtl="0" eaLnBrk="1" fontAlgn="auto" latinLnBrk="0" hangingPunct="1">
              <a:lnSpc>
                <a:spcPct val="114000"/>
              </a:lnSpc>
              <a:spcBef>
                <a:spcPts val="1000"/>
              </a:spcBef>
              <a:spcAft>
                <a:spcPts val="0"/>
              </a:spcAft>
              <a:buClrTx/>
              <a:buSzTx/>
              <a:buFontTx/>
              <a:buNone/>
              <a:tabLst/>
              <a:defRPr/>
            </a:pPr>
            <a:endParaRPr lang="en-US" sz="200" b="1" i="0" u="none" strike="noStrike" kern="1200" cap="none" spc="0" normalizeH="0" baseline="0" noProof="0">
              <a:ln>
                <a:noFill/>
              </a:ln>
              <a:solidFill>
                <a:srgbClr val="595959"/>
              </a:solidFill>
              <a:effectLst/>
              <a:uLnTx/>
              <a:uFillTx/>
              <a:latin typeface="Arial" panose="020B0604020202020204" pitchFamily="34" charset="0"/>
              <a:ea typeface="Open Sans Extrabold" panose="020B0606030504020204" pitchFamily="34" charset="0"/>
              <a:cs typeface="Arial" panose="020B0604020202020204" pitchFamily="34" charset="0"/>
            </a:endParaRPr>
          </a:p>
          <a:p>
            <a:pPr algn="l" defTabSz="914400" hangingPunct="1">
              <a:lnSpc>
                <a:spcPct val="114000"/>
              </a:lnSpc>
              <a:spcBef>
                <a:spcPts val="1000"/>
              </a:spcBef>
              <a:defRPr/>
            </a:pPr>
            <a:r>
              <a:rPr lang="en-US" sz="1800" b="1" kern="1200">
                <a:solidFill>
                  <a:srgbClr val="595959"/>
                </a:solidFill>
                <a:latin typeface="Arial"/>
                <a:ea typeface="Open Sans Extrabold"/>
                <a:cs typeface="Arial"/>
              </a:rPr>
              <a:t>What might we do differently?</a:t>
            </a:r>
            <a:endParaRPr lang="en-US" sz="1800" b="1" i="0" u="none" strike="noStrike" kern="1200" cap="none" spc="0" normalizeH="0" baseline="0" noProof="0">
              <a:ln>
                <a:noFill/>
              </a:ln>
              <a:solidFill>
                <a:srgbClr val="595959"/>
              </a:solidFill>
              <a:effectLst/>
              <a:uLnTx/>
              <a:uFillTx/>
              <a:latin typeface="Arial"/>
              <a:ea typeface="Open Sans Extrabold"/>
              <a:cs typeface="Arial"/>
            </a:endParaRPr>
          </a:p>
          <a:p>
            <a:pPr marL="0" marR="0" lvl="0" indent="0" algn="l" defTabSz="914400" rtl="0" eaLnBrk="1" fontAlgn="auto" latinLnBrk="0" hangingPunct="1">
              <a:lnSpc>
                <a:spcPct val="114000"/>
              </a:lnSpc>
              <a:spcBef>
                <a:spcPts val="1000"/>
              </a:spcBef>
              <a:spcAft>
                <a:spcPts val="0"/>
              </a:spcAft>
              <a:buClrTx/>
              <a:buSzTx/>
              <a:buFontTx/>
              <a:buNone/>
              <a:tabLst/>
              <a:defRPr/>
            </a:pPr>
            <a:r>
              <a:rPr kumimoji="0" lang="en-US" sz="1100" b="1" i="0" u="none" strike="noStrike" kern="1200" cap="none" spc="0" normalizeH="0" baseline="0" noProof="0">
                <a:ln>
                  <a:noFill/>
                </a:ln>
                <a:solidFill>
                  <a:srgbClr val="595959"/>
                </a:solidFill>
                <a:effectLst/>
                <a:uLnTx/>
                <a:uFillTx/>
                <a:latin typeface="Arial"/>
                <a:ea typeface="Open Sans Extrabold"/>
                <a:cs typeface="Arial"/>
              </a:rPr>
              <a:t>Strategic Moves:</a:t>
            </a:r>
            <a:endParaRPr lang="en-US" sz="1100" b="1" i="0" u="none" strike="noStrike" kern="1200" cap="none" spc="0" normalizeH="0" baseline="0" noProof="0">
              <a:ln>
                <a:noFill/>
              </a:ln>
              <a:solidFill>
                <a:srgbClr val="595959"/>
              </a:solidFill>
              <a:effectLst/>
              <a:uLnTx/>
              <a:uFillTx/>
              <a:latin typeface="Arial"/>
              <a:ea typeface="Open Sans Extrabold"/>
              <a:cs typeface="Arial"/>
            </a:endParaRPr>
          </a:p>
          <a:p>
            <a:pPr marL="171450" indent="-171450" algn="l" defTabSz="914400">
              <a:buFont typeface="Arial"/>
              <a:buChar char="•"/>
              <a:defRPr/>
            </a:pPr>
            <a:r>
              <a:rPr lang="en-US" sz="1100">
                <a:solidFill>
                  <a:srgbClr val="595959"/>
                </a:solidFill>
                <a:latin typeface="Arial"/>
                <a:ea typeface="Open Sans Extrabold"/>
                <a:cs typeface="Arial"/>
              </a:rPr>
              <a:t>MOC Process </a:t>
            </a:r>
          </a:p>
          <a:p>
            <a:pPr marL="171450" indent="-171450" algn="l" defTabSz="914400">
              <a:buFont typeface="Arial"/>
              <a:buChar char="•"/>
              <a:defRPr/>
            </a:pPr>
            <a:r>
              <a:rPr lang="en-US" sz="1100">
                <a:solidFill>
                  <a:srgbClr val="595959"/>
                </a:solidFill>
                <a:latin typeface="Arial"/>
                <a:ea typeface="Open Sans Extrabold"/>
                <a:cs typeface="Arial"/>
              </a:rPr>
              <a:t>Training and Education</a:t>
            </a:r>
          </a:p>
          <a:p>
            <a:pPr marL="171450" indent="-171450" algn="l" defTabSz="914400">
              <a:buFont typeface="Arial"/>
              <a:buChar char="•"/>
              <a:defRPr/>
            </a:pPr>
            <a:r>
              <a:rPr lang="en-US" sz="1100">
                <a:solidFill>
                  <a:srgbClr val="595959"/>
                </a:solidFill>
                <a:latin typeface="Arial"/>
                <a:ea typeface="Open Sans Extrabold"/>
                <a:cs typeface="Arial"/>
              </a:rPr>
              <a:t>Performance Management</a:t>
            </a:r>
          </a:p>
          <a:p>
            <a:pPr marL="171450" indent="-171450" algn="l" defTabSz="914400">
              <a:buFont typeface="Arial"/>
              <a:buChar char="•"/>
              <a:defRPr/>
            </a:pPr>
            <a:r>
              <a:rPr lang="en-US" sz="1100">
                <a:solidFill>
                  <a:srgbClr val="595959"/>
                </a:solidFill>
                <a:latin typeface="Arial"/>
                <a:ea typeface="Open Sans Extrabold"/>
                <a:cs typeface="Arial"/>
              </a:rPr>
              <a:t>IDTs Process </a:t>
            </a:r>
          </a:p>
          <a:p>
            <a:pPr marL="171450" indent="-171450" algn="l" defTabSz="914400">
              <a:buFont typeface="Arial"/>
              <a:buChar char="•"/>
              <a:defRPr/>
            </a:pPr>
            <a:r>
              <a:rPr lang="en-US" sz="1100">
                <a:solidFill>
                  <a:srgbClr val="595959"/>
                </a:solidFill>
                <a:latin typeface="Arial"/>
                <a:ea typeface="Open Sans Extrabold"/>
                <a:cs typeface="Arial"/>
              </a:rPr>
              <a:t>Information and Data Analysis</a:t>
            </a:r>
          </a:p>
          <a:p>
            <a:pPr marL="171450" indent="-171450" algn="l" defTabSz="914400">
              <a:buFont typeface="Arial"/>
              <a:buChar char="•"/>
              <a:defRPr/>
            </a:pPr>
            <a:r>
              <a:rPr lang="en-US" sz="1100">
                <a:solidFill>
                  <a:srgbClr val="595959"/>
                </a:solidFill>
                <a:latin typeface="Arial"/>
                <a:ea typeface="Open Sans Extrabold"/>
                <a:cs typeface="Arial"/>
              </a:rPr>
              <a:t>Create presentations from audit findings. </a:t>
            </a:r>
            <a:endParaRPr lang="en-US" sz="1100">
              <a:solidFill>
                <a:srgbClr val="595959"/>
              </a:solidFill>
              <a:latin typeface="Arial"/>
            </a:endParaRPr>
          </a:p>
          <a:p>
            <a:pPr marL="171450" indent="-171450" algn="l" defTabSz="914400">
              <a:buFont typeface="Arial"/>
              <a:buChar char="•"/>
              <a:defRPr/>
            </a:pPr>
            <a:r>
              <a:rPr lang="en-US" sz="1100">
                <a:solidFill>
                  <a:srgbClr val="595959"/>
                </a:solidFill>
                <a:latin typeface="Arial"/>
                <a:ea typeface="Open Sans Extrabold"/>
                <a:cs typeface="Arial"/>
              </a:rPr>
              <a:t>Synthesize research data. </a:t>
            </a:r>
            <a:endParaRPr lang="en-US" sz="1100">
              <a:solidFill>
                <a:srgbClr val="595959"/>
              </a:solidFill>
              <a:latin typeface="Arial"/>
            </a:endParaRPr>
          </a:p>
          <a:p>
            <a:pPr marL="171450" indent="-171450" algn="l" defTabSz="914400">
              <a:buFont typeface="Arial"/>
              <a:buChar char="•"/>
              <a:defRPr/>
            </a:pPr>
            <a:r>
              <a:rPr lang="en-US" sz="1100">
                <a:solidFill>
                  <a:srgbClr val="595959"/>
                </a:solidFill>
                <a:latin typeface="Arial"/>
                <a:ea typeface="Open Sans Extrabold"/>
                <a:cs typeface="Arial"/>
              </a:rPr>
              <a:t>Utilize for assistance with scheduling. </a:t>
            </a:r>
            <a:endParaRPr lang="en-US" sz="1100">
              <a:solidFill>
                <a:srgbClr val="595959"/>
              </a:solidFill>
              <a:latin typeface="Arial"/>
            </a:endParaRPr>
          </a:p>
          <a:p>
            <a:pPr marL="171450" indent="-171450" algn="l" defTabSz="914400">
              <a:buFont typeface="Arial"/>
              <a:buChar char="•"/>
              <a:defRPr/>
            </a:pPr>
            <a:r>
              <a:rPr lang="en-US" sz="1100">
                <a:solidFill>
                  <a:srgbClr val="595959"/>
                </a:solidFill>
                <a:latin typeface="Arial"/>
                <a:ea typeface="Open Sans Extrabold"/>
                <a:cs typeface="Arial"/>
              </a:rPr>
              <a:t>Produce follow-up comm's from meetings. </a:t>
            </a:r>
            <a:endParaRPr lang="en-US" sz="1100">
              <a:solidFill>
                <a:srgbClr val="595959"/>
              </a:solidFill>
              <a:latin typeface="Arial"/>
            </a:endParaRPr>
          </a:p>
          <a:p>
            <a:pPr marL="171450" indent="-171450" algn="l" defTabSz="914400">
              <a:buFont typeface="Arial"/>
              <a:buChar char="•"/>
              <a:defRPr/>
            </a:pPr>
            <a:r>
              <a:rPr lang="en-US" sz="1100">
                <a:solidFill>
                  <a:srgbClr val="595959"/>
                </a:solidFill>
                <a:latin typeface="Arial"/>
                <a:ea typeface="Open Sans Extrabold"/>
                <a:cs typeface="Arial"/>
              </a:rPr>
              <a:t>Assistance with project management. </a:t>
            </a:r>
            <a:endParaRPr lang="en-US" sz="1100">
              <a:solidFill>
                <a:srgbClr val="595959"/>
              </a:solidFill>
              <a:latin typeface="Arial"/>
            </a:endParaRPr>
          </a:p>
          <a:p>
            <a:pPr marL="171450" indent="-171450" algn="l" defTabSz="914400">
              <a:buFont typeface="Arial"/>
              <a:buChar char="•"/>
              <a:defRPr/>
            </a:pPr>
            <a:r>
              <a:rPr lang="en-US" sz="1100">
                <a:solidFill>
                  <a:srgbClr val="595959"/>
                </a:solidFill>
                <a:latin typeface="Arial"/>
                <a:ea typeface="Open Sans Extrabold"/>
                <a:cs typeface="Arial"/>
              </a:rPr>
              <a:t>Update policies with expediency.</a:t>
            </a:r>
            <a:endParaRPr lang="en-US" sz="1100">
              <a:solidFill>
                <a:srgbClr val="595959"/>
              </a:solidFill>
              <a:latin typeface="Arial"/>
            </a:endParaRPr>
          </a:p>
          <a:p>
            <a:pPr algn="l" defTabSz="914400">
              <a:defRPr/>
            </a:pPr>
            <a:endParaRPr lang="en-US" sz="1100">
              <a:solidFill>
                <a:srgbClr val="595959"/>
              </a:solidFill>
              <a:latin typeface="Arial"/>
              <a:ea typeface="Open Sans Extrabold"/>
              <a:cs typeface="Arial"/>
            </a:endParaRPr>
          </a:p>
          <a:p>
            <a:pPr algn="l" defTabSz="914400" hangingPunct="1">
              <a:lnSpc>
                <a:spcPct val="114000"/>
              </a:lnSpc>
              <a:spcBef>
                <a:spcPts val="500"/>
              </a:spcBef>
              <a:spcAft>
                <a:spcPts val="300"/>
              </a:spcAft>
              <a:defRPr/>
            </a:pPr>
            <a:r>
              <a:rPr kumimoji="0" lang="en-US" sz="1100" b="1" i="0" u="none" strike="noStrike" kern="1200" cap="none" spc="0" normalizeH="0" baseline="0" noProof="0">
                <a:ln>
                  <a:noFill/>
                </a:ln>
                <a:solidFill>
                  <a:srgbClr val="595959"/>
                </a:solidFill>
                <a:effectLst/>
                <a:uLnTx/>
                <a:uFillTx/>
                <a:latin typeface="Arial"/>
                <a:ea typeface="Open Sans Extrabold"/>
                <a:cs typeface="Arial"/>
              </a:rPr>
              <a:t>Tools In Use </a:t>
            </a:r>
            <a:r>
              <a:rPr lang="en-US" sz="1100" b="1" kern="1200">
                <a:solidFill>
                  <a:srgbClr val="595959"/>
                </a:solidFill>
                <a:latin typeface="Arial"/>
                <a:ea typeface="Open Sans Extrabold"/>
                <a:cs typeface="Arial"/>
              </a:rPr>
              <a:t>Today (aware of):</a:t>
            </a:r>
            <a:endParaRPr lang="en-US" sz="1100" b="1" i="0" u="none" strike="noStrike" kern="1200" cap="none" spc="0" normalizeH="0" baseline="0" noProof="0">
              <a:ln>
                <a:noFill/>
              </a:ln>
              <a:solidFill>
                <a:srgbClr val="595959"/>
              </a:solidFill>
              <a:effectLst/>
              <a:uLnTx/>
              <a:uFillTx/>
              <a:latin typeface="Arial"/>
              <a:ea typeface="Open Sans Extrabold"/>
              <a:cs typeface="Arial"/>
            </a:endParaRPr>
          </a:p>
          <a:p>
            <a:pPr marL="171450" indent="-171450" algn="l" defTabSz="914400" hangingPunct="1">
              <a:spcBef>
                <a:spcPts val="500"/>
              </a:spcBef>
              <a:spcAft>
                <a:spcPts val="300"/>
              </a:spcAft>
              <a:buFont typeface="Arial"/>
              <a:buChar char="•"/>
              <a:defRPr/>
            </a:pPr>
            <a:r>
              <a:rPr kumimoji="0" lang="en-US" sz="1100" b="0" i="0" u="none" strike="noStrike" kern="1200" cap="none" spc="0" normalizeH="0" baseline="0" noProof="0">
                <a:ln>
                  <a:noFill/>
                </a:ln>
                <a:solidFill>
                  <a:srgbClr val="595959"/>
                </a:solidFill>
                <a:effectLst/>
                <a:uLnTx/>
                <a:uFillTx/>
                <a:latin typeface="Arial"/>
                <a:ea typeface="+mn-ea"/>
                <a:cs typeface="Arial"/>
              </a:rPr>
              <a:t>EMR </a:t>
            </a:r>
            <a:r>
              <a:rPr lang="en-US" sz="1100" kern="1200">
                <a:solidFill>
                  <a:srgbClr val="595959"/>
                </a:solidFill>
                <a:latin typeface="Arial"/>
                <a:ea typeface="+mn-ea"/>
                <a:cs typeface="Arial"/>
              </a:rPr>
              <a:t>- NextGen</a:t>
            </a:r>
          </a:p>
          <a:p>
            <a:pPr marL="171450" indent="-171450" algn="l" defTabSz="914400">
              <a:buFont typeface="Arial"/>
              <a:buChar char="•"/>
              <a:defRPr/>
            </a:pPr>
            <a:r>
              <a:rPr lang="en-US" sz="1100" kern="1200">
                <a:solidFill>
                  <a:srgbClr val="595959"/>
                </a:solidFill>
                <a:latin typeface="Arial"/>
                <a:ea typeface="+mn-ea"/>
                <a:cs typeface="Arial"/>
              </a:rPr>
              <a:t>Beautiful</a:t>
            </a:r>
            <a:r>
              <a:rPr kumimoji="0" lang="en-US" sz="1100" b="0" i="0" u="none" strike="noStrike" kern="1200" cap="none" spc="0" normalizeH="0" baseline="0" noProof="0">
                <a:ln>
                  <a:noFill/>
                </a:ln>
                <a:solidFill>
                  <a:srgbClr val="595959"/>
                </a:solidFill>
                <a:effectLst/>
                <a:uLnTx/>
                <a:uFillTx/>
                <a:latin typeface="Arial"/>
                <a:ea typeface="+mn-ea"/>
                <a:cs typeface="Arial"/>
              </a:rPr>
              <a:t>.ai</a:t>
            </a:r>
            <a:endParaRPr lang="en-US" sz="1100">
              <a:solidFill>
                <a:srgbClr val="595959"/>
              </a:solidFill>
              <a:ea typeface="+mn-ea"/>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en-US" sz="1100" b="0" i="0" u="none" strike="noStrike" kern="1200" cap="none" spc="0" normalizeH="0" baseline="0" noProof="0">
                <a:ln>
                  <a:noFill/>
                </a:ln>
                <a:solidFill>
                  <a:srgbClr val="595959"/>
                </a:solidFill>
                <a:effectLst/>
                <a:uLnTx/>
                <a:uFillTx/>
                <a:latin typeface="Arial"/>
                <a:ea typeface="+mn-ea"/>
                <a:cs typeface="Arial"/>
              </a:rPr>
              <a:t>MD Audit</a:t>
            </a:r>
            <a:endParaRPr lang="en-US" sz="1100" b="0" i="0" u="none" strike="noStrike" kern="1200" cap="none" spc="0" normalizeH="0" baseline="0" noProof="0">
              <a:ln>
                <a:noFill/>
              </a:ln>
              <a:solidFill>
                <a:srgbClr val="595959"/>
              </a:solidFill>
              <a:effectLst/>
              <a:uLnTx/>
              <a:uFillTx/>
              <a:latin typeface="Arial"/>
              <a:ea typeface="+mn-ea"/>
              <a:cs typeface="Arial"/>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en-US" sz="1100" b="0" i="0" u="none" strike="noStrike" kern="1200" cap="none" spc="0" normalizeH="0" baseline="0" noProof="0">
                <a:ln>
                  <a:noFill/>
                </a:ln>
                <a:solidFill>
                  <a:srgbClr val="595959"/>
                </a:solidFill>
                <a:effectLst/>
                <a:uLnTx/>
                <a:uFillTx/>
                <a:latin typeface="Arial"/>
                <a:ea typeface="+mn-ea"/>
                <a:cs typeface="Arial"/>
              </a:rPr>
              <a:t>Training &amp; LMS </a:t>
            </a:r>
            <a:endParaRPr lang="en-US" sz="1100" b="0" i="0" u="none" strike="noStrike" kern="1200" cap="none" spc="0" normalizeH="0" baseline="0" noProof="0">
              <a:ln>
                <a:noFill/>
              </a:ln>
              <a:solidFill>
                <a:srgbClr val="595959"/>
              </a:solidFill>
              <a:effectLst/>
              <a:uLnTx/>
              <a:uFillTx/>
              <a:latin typeface="Arial"/>
              <a:ea typeface="+mn-ea"/>
              <a:cs typeface="Arial"/>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en-US" sz="1100" b="0" i="0" u="none" strike="noStrike" kern="1200" cap="none" spc="0" normalizeH="0" baseline="0" noProof="0" err="1">
                <a:ln>
                  <a:noFill/>
                </a:ln>
                <a:solidFill>
                  <a:srgbClr val="595959"/>
                </a:solidFill>
                <a:effectLst/>
                <a:uLnTx/>
                <a:uFillTx/>
                <a:latin typeface="Arial"/>
                <a:ea typeface="+mn-ea"/>
                <a:cs typeface="Arial"/>
              </a:rPr>
              <a:t>CaseIQ</a:t>
            </a:r>
            <a:endParaRPr lang="en-US" sz="1100" b="0" i="0" u="none" strike="noStrike" kern="1200" cap="none" spc="0" normalizeH="0" baseline="0" noProof="0">
              <a:ln>
                <a:noFill/>
              </a:ln>
              <a:solidFill>
                <a:srgbClr val="595959"/>
              </a:solidFill>
              <a:effectLst/>
              <a:uLnTx/>
              <a:uFillTx/>
              <a:latin typeface="Arial"/>
              <a:ea typeface="+mn-ea"/>
              <a:cs typeface="Arial"/>
            </a:endParaRPr>
          </a:p>
        </p:txBody>
      </p:sp>
      <p:sp>
        <p:nvSpPr>
          <p:cNvPr id="16" name="“Success usually comes…">
            <a:extLst>
              <a:ext uri="{FF2B5EF4-FFF2-40B4-BE49-F238E27FC236}">
                <a16:creationId xmlns:a16="http://schemas.microsoft.com/office/drawing/2014/main" id="{A742E9C8-BBF5-991E-6DD0-B70F538C9E93}"/>
              </a:ext>
            </a:extLst>
          </p:cNvPr>
          <p:cNvSpPr txBox="1"/>
          <p:nvPr/>
        </p:nvSpPr>
        <p:spPr>
          <a:xfrm>
            <a:off x="4263427" y="2181577"/>
            <a:ext cx="3565209" cy="3853463"/>
          </a:xfrm>
          <a:prstGeom prst="rect">
            <a:avLst/>
          </a:prstGeom>
          <a:solidFill>
            <a:schemeClr val="bg1"/>
          </a:solidFill>
          <a:ln w="47625">
            <a:solidFill>
              <a:srgbClr val="253746"/>
            </a:solidFill>
            <a:miter lim="400000"/>
          </a:ln>
          <a:extLst>
            <a:ext uri="{C572A759-6A51-4108-AA02-DFA0A04FC94B}">
              <ma14:wrappingTextBoxFlag xmlns:ma14="http://schemas.microsoft.com/office/mac/drawingml/2011/main" xmlns="" val="1"/>
            </a:ext>
          </a:extLst>
        </p:spPr>
        <p:txBody>
          <a:bodyPr wrap="square" lIns="25400" tIns="25400" rIns="25400" bIns="25400" anchor="t">
            <a:spAutoFit/>
          </a:bodyPr>
          <a:lstStyle/>
          <a:p>
            <a:pPr marL="0" marR="0" lvl="0" indent="0" algn="ctr" defTabSz="914400" rtl="0" eaLnBrk="1" fontAlgn="auto" latinLnBrk="0" hangingPunct="1">
              <a:lnSpc>
                <a:spcPct val="114000"/>
              </a:lnSpc>
              <a:spcBef>
                <a:spcPts val="1000"/>
              </a:spcBef>
              <a:spcAft>
                <a:spcPts val="0"/>
              </a:spcAft>
              <a:buClrTx/>
              <a:buSzTx/>
              <a:buFontTx/>
              <a:buNone/>
              <a:tabLst/>
              <a:defRPr/>
            </a:pPr>
            <a:endParaRPr lang="en-US" sz="200" b="1" i="0" u="none" strike="noStrike" kern="1200" cap="none" spc="0" normalizeH="0" baseline="0" noProof="0">
              <a:ln>
                <a:noFill/>
              </a:ln>
              <a:solidFill>
                <a:srgbClr val="595959"/>
              </a:solidFill>
              <a:effectLst/>
              <a:uLnTx/>
              <a:uFillTx/>
              <a:latin typeface="Arial" panose="020B0604020202020204" pitchFamily="34" charset="0"/>
              <a:ea typeface="Open Sans Extrabold" panose="020B0606030504020204" pitchFamily="34" charset="0"/>
              <a:cs typeface="Arial" panose="020B0604020202020204" pitchFamily="34" charset="0"/>
            </a:endParaRPr>
          </a:p>
          <a:p>
            <a:pPr algn="l" defTabSz="914400" hangingPunct="1">
              <a:lnSpc>
                <a:spcPct val="114000"/>
              </a:lnSpc>
              <a:spcBef>
                <a:spcPts val="1000"/>
              </a:spcBef>
              <a:spcAft>
                <a:spcPts val="500"/>
              </a:spcAft>
              <a:defRPr/>
            </a:pPr>
            <a:r>
              <a:rPr lang="en-US" sz="1800" b="1" kern="1200">
                <a:solidFill>
                  <a:srgbClr val="595959"/>
                </a:solidFill>
                <a:latin typeface="Arial"/>
                <a:ea typeface="Open Sans Extrabold"/>
                <a:cs typeface="Arial"/>
              </a:rPr>
              <a:t>What might we automate?</a:t>
            </a:r>
            <a:endParaRPr lang="en-US" sz="1800" b="1" i="0" u="none" strike="noStrike" kern="1200" cap="none" spc="0" normalizeH="0" baseline="0" noProof="0">
              <a:ln>
                <a:noFill/>
              </a:ln>
              <a:solidFill>
                <a:srgbClr val="595959"/>
              </a:solidFill>
              <a:effectLst/>
              <a:uLnTx/>
              <a:uFillTx/>
              <a:latin typeface="Arial"/>
              <a:ea typeface="Open Sans Extrabold"/>
              <a:cs typeface="Arial"/>
            </a:endParaRPr>
          </a:p>
          <a:p>
            <a:pPr marL="171450" indent="-171450" algn="l">
              <a:buFont typeface="Arial"/>
              <a:buChar char="•"/>
            </a:pPr>
            <a:r>
              <a:rPr lang="en-US" sz="1100">
                <a:solidFill>
                  <a:srgbClr val="595959"/>
                </a:solidFill>
                <a:latin typeface="Arial"/>
              </a:rPr>
              <a:t>Newsletter</a:t>
            </a:r>
          </a:p>
          <a:p>
            <a:pPr marL="171450" indent="-171450" algn="l">
              <a:buFont typeface="Arial"/>
              <a:buChar char="•"/>
            </a:pPr>
            <a:r>
              <a:rPr lang="en-US" sz="1100">
                <a:solidFill>
                  <a:srgbClr val="595959"/>
                </a:solidFill>
                <a:latin typeface="Arial"/>
              </a:rPr>
              <a:t>Meeting Follow-up</a:t>
            </a:r>
          </a:p>
          <a:p>
            <a:pPr marL="171450" indent="-171450" algn="l">
              <a:buFont typeface="Arial"/>
              <a:buChar char="•"/>
            </a:pPr>
            <a:r>
              <a:rPr lang="en-US" sz="1100">
                <a:solidFill>
                  <a:srgbClr val="595959"/>
                </a:solidFill>
                <a:latin typeface="Arial"/>
              </a:rPr>
              <a:t>Cross Training and Succession Planning</a:t>
            </a:r>
          </a:p>
          <a:p>
            <a:pPr marL="171450" indent="-171450" algn="l">
              <a:buFont typeface="Arial"/>
              <a:buChar char="•"/>
            </a:pPr>
            <a:r>
              <a:rPr lang="en-US" sz="1100">
                <a:solidFill>
                  <a:srgbClr val="595959"/>
                </a:solidFill>
                <a:latin typeface="Arial"/>
              </a:rPr>
              <a:t>Risk Management Processes</a:t>
            </a:r>
          </a:p>
          <a:p>
            <a:pPr marL="171450" indent="-171450" algn="l">
              <a:buFont typeface="Arial"/>
              <a:buChar char="•"/>
            </a:pPr>
            <a:r>
              <a:rPr lang="en-US" sz="1100">
                <a:solidFill>
                  <a:srgbClr val="595959"/>
                </a:solidFill>
                <a:latin typeface="Arial"/>
              </a:rPr>
              <a:t>Event and Activities Tracking and Decisions</a:t>
            </a:r>
          </a:p>
          <a:p>
            <a:pPr marL="171450" indent="-171450" algn="l">
              <a:buFont typeface="Arial"/>
              <a:buChar char="•"/>
            </a:pPr>
            <a:r>
              <a:rPr lang="en-US" sz="1100">
                <a:solidFill>
                  <a:srgbClr val="595959"/>
                </a:solidFill>
                <a:latin typeface="Arial"/>
              </a:rPr>
              <a:t>Pulse Checks</a:t>
            </a:r>
          </a:p>
          <a:p>
            <a:pPr marL="171450" indent="-171450" algn="l">
              <a:buFont typeface="Arial"/>
              <a:buChar char="•"/>
            </a:pPr>
            <a:r>
              <a:rPr lang="en-US" sz="1100">
                <a:solidFill>
                  <a:srgbClr val="595959"/>
                </a:solidFill>
                <a:latin typeface="Arial"/>
              </a:rPr>
              <a:t>Surveys and Feedback</a:t>
            </a:r>
          </a:p>
          <a:p>
            <a:pPr marL="171450" indent="-171450" algn="l">
              <a:buFont typeface="Arial"/>
              <a:buChar char="•"/>
            </a:pPr>
            <a:r>
              <a:rPr lang="en-US" sz="1100">
                <a:solidFill>
                  <a:srgbClr val="595959"/>
                </a:solidFill>
                <a:latin typeface="Arial"/>
              </a:rPr>
              <a:t>Data Analytics</a:t>
            </a:r>
          </a:p>
          <a:p>
            <a:pPr marL="171450" indent="-171450" algn="l">
              <a:buFont typeface="Arial"/>
              <a:buChar char="•"/>
            </a:pPr>
            <a:r>
              <a:rPr lang="en-US" sz="1100">
                <a:solidFill>
                  <a:srgbClr val="595959"/>
                </a:solidFill>
                <a:latin typeface="Arial"/>
              </a:rPr>
              <a:t>Board Reporting and Presentations</a:t>
            </a:r>
          </a:p>
          <a:p>
            <a:pPr marL="171450" indent="-171450" algn="l">
              <a:buFont typeface="Arial"/>
              <a:buChar char="•"/>
            </a:pPr>
            <a:r>
              <a:rPr lang="en-US" sz="1100">
                <a:solidFill>
                  <a:srgbClr val="595959"/>
                </a:solidFill>
                <a:latin typeface="Arial"/>
              </a:rPr>
              <a:t>Legislative update tracking and compliance</a:t>
            </a:r>
          </a:p>
          <a:p>
            <a:pPr marL="171450" indent="-171450" algn="l">
              <a:buFont typeface="Arial"/>
              <a:buChar char="•"/>
            </a:pPr>
            <a:r>
              <a:rPr lang="en-US" sz="1100">
                <a:solidFill>
                  <a:srgbClr val="595959"/>
                </a:solidFill>
                <a:latin typeface="Arial"/>
              </a:rPr>
              <a:t>Policy Updates</a:t>
            </a:r>
          </a:p>
          <a:p>
            <a:pPr marL="171450" indent="-171450" algn="l">
              <a:buFont typeface="Arial"/>
              <a:buChar char="•"/>
            </a:pPr>
            <a:r>
              <a:rPr lang="en-US" sz="1100">
                <a:solidFill>
                  <a:srgbClr val="595959"/>
                </a:solidFill>
                <a:latin typeface="Arial"/>
              </a:rPr>
              <a:t>Program Assessment</a:t>
            </a:r>
          </a:p>
          <a:p>
            <a:pPr marL="171450" indent="-171450" algn="l">
              <a:buFont typeface="Arial"/>
              <a:buChar char="•"/>
            </a:pPr>
            <a:r>
              <a:rPr lang="en-US" sz="1100">
                <a:solidFill>
                  <a:srgbClr val="595959"/>
                </a:solidFill>
                <a:latin typeface="Arial"/>
              </a:rPr>
              <a:t>Integrity Framework integration and Metrics</a:t>
            </a:r>
          </a:p>
          <a:p>
            <a:pPr marL="171450" indent="-171450" algn="l">
              <a:buFont typeface="Arial"/>
              <a:buChar char="•"/>
            </a:pPr>
            <a:r>
              <a:rPr lang="en-US" sz="1100">
                <a:solidFill>
                  <a:srgbClr val="595959"/>
                </a:solidFill>
                <a:latin typeface="Arial"/>
              </a:rPr>
              <a:t>Provider Education</a:t>
            </a:r>
          </a:p>
          <a:p>
            <a:pPr marL="171450" indent="-171450" algn="l">
              <a:buFont typeface="Arial"/>
              <a:buChar char="•"/>
            </a:pPr>
            <a:r>
              <a:rPr lang="en-US" sz="1100">
                <a:solidFill>
                  <a:srgbClr val="595959"/>
                </a:solidFill>
                <a:latin typeface="Arial"/>
              </a:rPr>
              <a:t>Mandatory Training</a:t>
            </a:r>
          </a:p>
          <a:p>
            <a:pPr marL="171450" indent="-171450" algn="l">
              <a:buFont typeface="Arial"/>
              <a:buChar char="•"/>
            </a:pPr>
            <a:r>
              <a:rPr lang="en-US" sz="1100">
                <a:solidFill>
                  <a:srgbClr val="595959"/>
                </a:solidFill>
                <a:latin typeface="Arial"/>
              </a:rPr>
              <a:t>Review and Monitoring</a:t>
            </a:r>
          </a:p>
          <a:p>
            <a:pPr marL="171450" indent="-171450" algn="l">
              <a:buFont typeface="Arial"/>
              <a:buChar char="•"/>
            </a:pPr>
            <a:r>
              <a:rPr lang="en-US" sz="1100">
                <a:solidFill>
                  <a:srgbClr val="595959"/>
                </a:solidFill>
                <a:latin typeface="Arial"/>
              </a:rPr>
              <a:t>Effectiveness Measurements and Metrics</a:t>
            </a:r>
          </a:p>
          <a:p>
            <a:pPr marL="171450" indent="-171450" algn="l">
              <a:buFont typeface="Arial"/>
              <a:buChar char="•"/>
            </a:pPr>
            <a:r>
              <a:rPr lang="en-US" sz="1100">
                <a:solidFill>
                  <a:srgbClr val="595959"/>
                </a:solidFill>
                <a:latin typeface="Arial"/>
              </a:rPr>
              <a:t>Strategic Plan progress</a:t>
            </a:r>
          </a:p>
          <a:p>
            <a:pPr marL="171450" indent="-171450" algn="l">
              <a:buFont typeface="Arial"/>
              <a:buChar char="•"/>
            </a:pPr>
            <a:r>
              <a:rPr lang="en-US" sz="1100">
                <a:solidFill>
                  <a:srgbClr val="595959"/>
                </a:solidFill>
                <a:latin typeface="Arial"/>
              </a:rPr>
              <a:t>Corrective Action Recommendations</a:t>
            </a:r>
          </a:p>
        </p:txBody>
      </p:sp>
      <p:sp>
        <p:nvSpPr>
          <p:cNvPr id="17" name="“Success usually comes…">
            <a:extLst>
              <a:ext uri="{FF2B5EF4-FFF2-40B4-BE49-F238E27FC236}">
                <a16:creationId xmlns:a16="http://schemas.microsoft.com/office/drawing/2014/main" id="{0EF5E0A3-258F-D7C5-9CCB-96C47300A447}"/>
              </a:ext>
            </a:extLst>
          </p:cNvPr>
          <p:cNvSpPr txBox="1"/>
          <p:nvPr/>
        </p:nvSpPr>
        <p:spPr>
          <a:xfrm>
            <a:off x="8220781" y="2181578"/>
            <a:ext cx="3499580" cy="4323428"/>
          </a:xfrm>
          <a:prstGeom prst="rect">
            <a:avLst/>
          </a:prstGeom>
          <a:solidFill>
            <a:schemeClr val="bg1"/>
          </a:solidFill>
          <a:ln w="47625">
            <a:solidFill>
              <a:srgbClr val="253746"/>
            </a:solidFill>
            <a:miter lim="400000"/>
          </a:ln>
          <a:extLst>
            <a:ext uri="{C572A759-6A51-4108-AA02-DFA0A04FC94B}">
              <ma14:wrappingTextBoxFlag xmlns:ma14="http://schemas.microsoft.com/office/mac/drawingml/2011/main" xmlns="" val="1"/>
            </a:ext>
          </a:extLst>
        </p:spPr>
        <p:txBody>
          <a:bodyPr wrap="square" lIns="25400" tIns="25400" rIns="25400" bIns="25400" anchor="t">
            <a:spAutoFit/>
          </a:bodyPr>
          <a:lstStyle/>
          <a:p>
            <a:pPr marL="0" marR="0" lvl="0" indent="0" algn="ctr" defTabSz="914400" rtl="0" eaLnBrk="1" fontAlgn="auto" latinLnBrk="0" hangingPunct="1">
              <a:lnSpc>
                <a:spcPct val="114000"/>
              </a:lnSpc>
              <a:spcBef>
                <a:spcPts val="1000"/>
              </a:spcBef>
              <a:spcAft>
                <a:spcPts val="0"/>
              </a:spcAft>
              <a:buClrTx/>
              <a:buSzTx/>
              <a:buFontTx/>
              <a:buNone/>
              <a:tabLst/>
              <a:defRPr/>
            </a:pPr>
            <a:endParaRPr lang="en-US" sz="200" b="1" i="0" u="none" strike="noStrike" kern="1200" cap="none" spc="0" normalizeH="0" baseline="0" noProof="0" dirty="0">
              <a:ln>
                <a:noFill/>
              </a:ln>
              <a:solidFill>
                <a:srgbClr val="595959"/>
              </a:solidFill>
              <a:effectLst/>
              <a:uLnTx/>
              <a:uFillTx/>
              <a:latin typeface="Arial" panose="020B0604020202020204" pitchFamily="34" charset="0"/>
              <a:ea typeface="Open Sans Extrabold" panose="020B0606030504020204" pitchFamily="34" charset="0"/>
              <a:cs typeface="Arial" panose="020B0604020202020204" pitchFamily="34" charset="0"/>
            </a:endParaRPr>
          </a:p>
          <a:p>
            <a:pPr algn="l" defTabSz="914400">
              <a:spcBef>
                <a:spcPts val="1000"/>
              </a:spcBef>
              <a:spcAft>
                <a:spcPts val="1000"/>
              </a:spcAft>
              <a:defRPr/>
            </a:pPr>
            <a:r>
              <a:rPr lang="en-US" sz="1800" b="1" kern="1200" dirty="0">
                <a:solidFill>
                  <a:srgbClr val="595959"/>
                </a:solidFill>
                <a:latin typeface="Arial"/>
                <a:ea typeface="Open Sans Extrabold"/>
                <a:cs typeface="Arial"/>
              </a:rPr>
              <a:t>Opportunities before us.</a:t>
            </a:r>
            <a:br>
              <a:rPr lang="en-US" sz="1500" b="1" i="0" u="none" strike="noStrike" kern="1200" cap="none" spc="0" normalizeH="0" baseline="0" noProof="0" dirty="0">
                <a:ln>
                  <a:noFill/>
                </a:ln>
                <a:solidFill>
                  <a:srgbClr val="595959"/>
                </a:solidFill>
                <a:effectLst/>
                <a:uLnTx/>
                <a:uFillTx/>
                <a:latin typeface="Arial" panose="020B0604020202020204" pitchFamily="34" charset="0"/>
                <a:ea typeface="Open Sans Extrabold" panose="020B0606030504020204" pitchFamily="34" charset="0"/>
                <a:cs typeface="Arial" panose="020B0604020202020204" pitchFamily="34" charset="0"/>
              </a:rPr>
            </a:br>
            <a:br>
              <a:rPr lang="en-US" sz="1500" b="1" kern="1200" dirty="0">
                <a:solidFill>
                  <a:srgbClr val="595959"/>
                </a:solidFill>
                <a:latin typeface="Arial"/>
                <a:ea typeface="Open Sans Extrabold"/>
                <a:cs typeface="Arial"/>
              </a:rPr>
            </a:br>
            <a:r>
              <a:rPr kumimoji="0" lang="en-US" sz="1100" b="1" i="0" u="none" strike="noStrike" kern="1200" cap="none" spc="0" normalizeH="0" baseline="0" noProof="0" dirty="0">
                <a:ln>
                  <a:noFill/>
                </a:ln>
                <a:solidFill>
                  <a:srgbClr val="595959"/>
                </a:solidFill>
                <a:effectLst/>
                <a:uLnTx/>
                <a:uFillTx/>
                <a:latin typeface="Arial"/>
                <a:ea typeface="Open Sans Extrabold"/>
                <a:cs typeface="Arial"/>
              </a:rPr>
              <a:t>Strategic Moves:</a:t>
            </a:r>
            <a:endParaRPr lang="en-US" sz="1100" dirty="0">
              <a:solidFill>
                <a:srgbClr val="595959"/>
              </a:solidFill>
            </a:endParaRPr>
          </a:p>
          <a:p>
            <a:pPr marL="171450" indent="-171450" algn="l" defTabSz="914400">
              <a:buFont typeface="Arial,Sans-Serif"/>
              <a:buChar char="•"/>
              <a:defRPr/>
            </a:pPr>
            <a:r>
              <a:rPr lang="en-US" sz="1100" kern="1200" dirty="0">
                <a:solidFill>
                  <a:srgbClr val="595959"/>
                </a:solidFill>
                <a:latin typeface="Arial"/>
                <a:ea typeface="Open Sans Extrabold"/>
                <a:cs typeface="Arial"/>
              </a:rPr>
              <a:t>Scheduling Management</a:t>
            </a:r>
          </a:p>
          <a:p>
            <a:pPr marL="171450" indent="-171450" algn="l" defTabSz="914400">
              <a:buFont typeface="Arial,Sans-Serif"/>
              <a:buChar char="•"/>
              <a:defRPr/>
            </a:pPr>
            <a:r>
              <a:rPr lang="en-US" sz="1100" kern="1200" dirty="0">
                <a:solidFill>
                  <a:srgbClr val="595959"/>
                </a:solidFill>
                <a:latin typeface="Arial"/>
                <a:ea typeface="Open Sans Extrabold"/>
                <a:cs typeface="Arial"/>
              </a:rPr>
              <a:t>Project Planning and Management</a:t>
            </a:r>
          </a:p>
          <a:p>
            <a:pPr marL="171450" indent="-171450" algn="l" defTabSz="914400">
              <a:buFont typeface="Arial,Sans-Serif"/>
              <a:buChar char="•"/>
              <a:defRPr/>
            </a:pPr>
            <a:r>
              <a:rPr lang="en-US" sz="1100" kern="1200" dirty="0">
                <a:solidFill>
                  <a:srgbClr val="595959"/>
                </a:solidFill>
                <a:latin typeface="Arial"/>
                <a:ea typeface="Open Sans Extrabold"/>
                <a:cs typeface="Arial"/>
              </a:rPr>
              <a:t>Corrective Action &amp; Recommendations</a:t>
            </a:r>
          </a:p>
          <a:p>
            <a:pPr marL="171450" indent="-171450" algn="l" defTabSz="914400">
              <a:buFont typeface="Arial,Sans-Serif"/>
              <a:buChar char="•"/>
              <a:defRPr/>
            </a:pPr>
            <a:r>
              <a:rPr lang="en-US" sz="1100" kern="1200" dirty="0">
                <a:solidFill>
                  <a:srgbClr val="595959"/>
                </a:solidFill>
                <a:latin typeface="Arial"/>
                <a:ea typeface="Open Sans Extrabold"/>
                <a:cs typeface="Arial"/>
              </a:rPr>
              <a:t>Integrity Framework Integration</a:t>
            </a:r>
          </a:p>
          <a:p>
            <a:pPr marL="171450" indent="-171450" algn="l" defTabSz="914400">
              <a:buFont typeface="Arial,Sans-Serif"/>
              <a:buChar char="•"/>
              <a:defRPr/>
            </a:pPr>
            <a:r>
              <a:rPr lang="en-US" sz="1100" kern="1200" dirty="0">
                <a:solidFill>
                  <a:srgbClr val="595959"/>
                </a:solidFill>
                <a:latin typeface="Arial"/>
                <a:ea typeface="Open Sans Extrabold"/>
                <a:cs typeface="Arial"/>
              </a:rPr>
              <a:t>Pulse Check</a:t>
            </a:r>
          </a:p>
          <a:p>
            <a:pPr marL="171450" indent="-171450" algn="l" defTabSz="914400">
              <a:buFont typeface="Arial,Sans-Serif"/>
              <a:buChar char="•"/>
              <a:defRPr/>
            </a:pPr>
            <a:r>
              <a:rPr lang="en-US" sz="1100" kern="1200" dirty="0">
                <a:solidFill>
                  <a:srgbClr val="595959"/>
                </a:solidFill>
                <a:latin typeface="Arial"/>
                <a:ea typeface="Open Sans Extrabold"/>
                <a:cs typeface="Arial"/>
              </a:rPr>
              <a:t>Cross Training &amp; Succession Planning</a:t>
            </a:r>
          </a:p>
          <a:p>
            <a:pPr marL="171450" indent="-171450" algn="l" defTabSz="914400">
              <a:buFont typeface="Arial,Sans-Serif"/>
              <a:buChar char="•"/>
              <a:defRPr/>
            </a:pPr>
            <a:r>
              <a:rPr lang="en-US" sz="1100" kern="1200" dirty="0">
                <a:solidFill>
                  <a:srgbClr val="595959"/>
                </a:solidFill>
                <a:latin typeface="Arial"/>
                <a:ea typeface="Open Sans Extrabold"/>
                <a:cs typeface="Arial"/>
              </a:rPr>
              <a:t>Data Analytics (Business Case)</a:t>
            </a:r>
          </a:p>
          <a:p>
            <a:pPr marL="171450" indent="-171450" algn="l" defTabSz="914400">
              <a:buFont typeface="Arial,Sans-Serif"/>
              <a:buChar char="•"/>
              <a:defRPr/>
            </a:pPr>
            <a:r>
              <a:rPr lang="en-US" sz="1100" kern="1200" dirty="0">
                <a:solidFill>
                  <a:srgbClr val="595959"/>
                </a:solidFill>
                <a:latin typeface="Arial"/>
                <a:ea typeface="Open Sans Extrabold"/>
                <a:cs typeface="Arial"/>
              </a:rPr>
              <a:t>Newsletter Automation</a:t>
            </a:r>
          </a:p>
          <a:p>
            <a:pPr marR="0" lvl="0" algn="l" defTabSz="914400" rtl="0" eaLnBrk="1" fontAlgn="auto" latinLnBrk="0" hangingPunct="1">
              <a:spcBef>
                <a:spcPts val="1000"/>
              </a:spcBef>
              <a:spcAft>
                <a:spcPts val="1000"/>
              </a:spcAft>
              <a:buClrTx/>
              <a:buSzTx/>
              <a:tabLst/>
              <a:defRPr/>
            </a:pPr>
            <a:r>
              <a:rPr kumimoji="0" lang="en-US" sz="1100" b="1" i="0" u="none" strike="noStrike" kern="1200" cap="none" spc="0" normalizeH="0" baseline="0" noProof="0" dirty="0">
                <a:ln>
                  <a:noFill/>
                </a:ln>
                <a:solidFill>
                  <a:srgbClr val="595959"/>
                </a:solidFill>
                <a:effectLst/>
                <a:uLnTx/>
                <a:uFillTx/>
                <a:latin typeface="Arial"/>
                <a:ea typeface="Open Sans Extrabold"/>
                <a:cs typeface="Arial"/>
              </a:rPr>
              <a:t>Low Hanging Fruit:</a:t>
            </a:r>
            <a:endParaRPr lang="en-US" sz="1100" b="1" i="0" u="none" strike="noStrike" kern="1200" cap="none" spc="0" normalizeH="0" baseline="0" noProof="0" dirty="0">
              <a:ln>
                <a:noFill/>
              </a:ln>
              <a:solidFill>
                <a:srgbClr val="595959"/>
              </a:solidFill>
              <a:effectLst/>
              <a:uLnTx/>
              <a:uFillTx/>
              <a:latin typeface="Arial"/>
              <a:ea typeface="Open Sans Extrabold"/>
              <a:cs typeface="Arial"/>
            </a:endParaRPr>
          </a:p>
          <a:p>
            <a:pPr marL="171450" indent="-171450" algn="l" defTabSz="914400">
              <a:buFont typeface="Arial"/>
              <a:buChar char="•"/>
              <a:defRPr/>
            </a:pPr>
            <a:r>
              <a:rPr lang="en-US" sz="1100" kern="1200" dirty="0">
                <a:solidFill>
                  <a:srgbClr val="595959"/>
                </a:solidFill>
                <a:latin typeface="Arial"/>
                <a:ea typeface="Open Sans Extrabold"/>
                <a:cs typeface="Arial"/>
              </a:rPr>
              <a:t>Legislative Update Tracking and Compliance</a:t>
            </a:r>
          </a:p>
          <a:p>
            <a:pPr marL="171450" indent="-171450" algn="l" defTabSz="914400">
              <a:buFont typeface="Arial"/>
              <a:buChar char="•"/>
              <a:defRPr/>
            </a:pPr>
            <a:r>
              <a:rPr lang="en-US" sz="1100" kern="1200" dirty="0">
                <a:solidFill>
                  <a:srgbClr val="595959"/>
                </a:solidFill>
                <a:latin typeface="Arial"/>
                <a:ea typeface="Open Sans Extrabold"/>
                <a:cs typeface="Arial"/>
              </a:rPr>
              <a:t>Team Meeting Follow Up</a:t>
            </a:r>
            <a:endParaRPr lang="en-US" sz="1100" dirty="0">
              <a:solidFill>
                <a:srgbClr val="595959"/>
              </a:solidFill>
              <a:latin typeface="Arial"/>
              <a:ea typeface="Open Sans Extrabold"/>
              <a:cs typeface="Arial"/>
            </a:endParaRPr>
          </a:p>
          <a:p>
            <a:pPr marL="171450" indent="-171450" algn="l" defTabSz="914400">
              <a:buFont typeface="Arial"/>
              <a:buChar char="•"/>
              <a:defRPr/>
            </a:pPr>
            <a:r>
              <a:rPr lang="en-US" sz="1100" kern="1200" dirty="0">
                <a:solidFill>
                  <a:srgbClr val="595959"/>
                </a:solidFill>
                <a:latin typeface="Arial"/>
                <a:ea typeface="Open Sans Extrabold"/>
                <a:cs typeface="Arial"/>
              </a:rPr>
              <a:t>Policy Updates</a:t>
            </a:r>
            <a:endParaRPr lang="en-US" sz="1100" dirty="0">
              <a:solidFill>
                <a:srgbClr val="595959"/>
              </a:solidFill>
              <a:latin typeface="Arial"/>
              <a:ea typeface="Open Sans Extrabold"/>
              <a:cs typeface="Arial"/>
            </a:endParaRPr>
          </a:p>
          <a:p>
            <a:pPr marL="171450" indent="-171450" algn="l" defTabSz="914400">
              <a:buFont typeface="Arial"/>
              <a:buChar char="•"/>
              <a:defRPr/>
            </a:pPr>
            <a:r>
              <a:rPr lang="en-US" sz="1100" kern="1200" dirty="0">
                <a:solidFill>
                  <a:srgbClr val="595959"/>
                </a:solidFill>
                <a:latin typeface="Arial"/>
                <a:ea typeface="Open Sans Extrabold"/>
                <a:cs typeface="Arial"/>
              </a:rPr>
              <a:t>Strategic Plan Progress</a:t>
            </a:r>
            <a:endParaRPr lang="en-US" sz="1100" dirty="0">
              <a:solidFill>
                <a:srgbClr val="595959"/>
              </a:solidFill>
              <a:latin typeface="Arial"/>
              <a:ea typeface="Open Sans Extrabold"/>
              <a:cs typeface="Arial"/>
            </a:endParaRPr>
          </a:p>
          <a:p>
            <a:pPr marL="171450" indent="-171450" algn="l" defTabSz="914400">
              <a:buFont typeface="Arial"/>
              <a:buChar char="•"/>
              <a:defRPr/>
            </a:pPr>
            <a:r>
              <a:rPr lang="en-US" sz="1100" kern="1200" dirty="0">
                <a:solidFill>
                  <a:srgbClr val="595959"/>
                </a:solidFill>
                <a:latin typeface="Arial"/>
                <a:ea typeface="Open Sans Extrabold"/>
                <a:cs typeface="Arial"/>
              </a:rPr>
              <a:t>Performance Management</a:t>
            </a:r>
          </a:p>
          <a:p>
            <a:pPr marL="171450" indent="-171450" algn="l" defTabSz="914400">
              <a:buFont typeface="Arial"/>
              <a:buChar char="•"/>
              <a:defRPr/>
            </a:pPr>
            <a:r>
              <a:rPr lang="en-US" sz="1100" kern="1200" dirty="0">
                <a:solidFill>
                  <a:srgbClr val="595959"/>
                </a:solidFill>
                <a:latin typeface="Arial"/>
                <a:ea typeface="Open Sans Extrabold"/>
                <a:cs typeface="Arial"/>
              </a:rPr>
              <a:t>MOC Process</a:t>
            </a:r>
          </a:p>
          <a:p>
            <a:pPr marL="171450" indent="-171450" algn="l" defTabSz="914400">
              <a:buFont typeface="Arial"/>
              <a:buChar char="•"/>
              <a:defRPr/>
            </a:pPr>
            <a:r>
              <a:rPr lang="en-US" sz="1100" kern="1200" dirty="0">
                <a:solidFill>
                  <a:srgbClr val="595959"/>
                </a:solidFill>
                <a:latin typeface="Arial"/>
                <a:ea typeface="Open Sans Extrabold"/>
                <a:cs typeface="Arial"/>
              </a:rPr>
              <a:t>Board Reporting &amp; Presentations</a:t>
            </a:r>
            <a:endParaRPr lang="en-US" sz="1100" kern="1200" dirty="0">
              <a:solidFill>
                <a:srgbClr val="595959"/>
              </a:solidFill>
              <a:latin typeface="Arial"/>
              <a:ea typeface="Open Sans Extrabold" panose="020B0606030504020204" pitchFamily="34" charset="0"/>
              <a:cs typeface="Arial" panose="020B0604020202020204" pitchFamily="34" charset="0"/>
            </a:endParaRPr>
          </a:p>
          <a:p>
            <a:pPr marL="171450" indent="-171450" algn="l" defTabSz="914400">
              <a:buFont typeface="Arial"/>
              <a:buChar char="•"/>
              <a:defRPr/>
            </a:pPr>
            <a:r>
              <a:rPr lang="en-US" sz="1100" kern="1200" dirty="0">
                <a:solidFill>
                  <a:srgbClr val="595959"/>
                </a:solidFill>
                <a:latin typeface="Arial"/>
                <a:ea typeface="Open Sans Extrabold"/>
                <a:cs typeface="Arial"/>
              </a:rPr>
              <a:t>Info &amp; Data Analysis</a:t>
            </a:r>
          </a:p>
          <a:p>
            <a:pPr marL="171450" indent="-171450" algn="l" defTabSz="914400">
              <a:buFont typeface="Arial"/>
              <a:buChar char="•"/>
              <a:defRPr/>
            </a:pPr>
            <a:r>
              <a:rPr lang="en-US" sz="1100" kern="1200" dirty="0">
                <a:solidFill>
                  <a:srgbClr val="595959"/>
                </a:solidFill>
                <a:latin typeface="Arial"/>
                <a:ea typeface="Open Sans Extrabold"/>
                <a:cs typeface="Arial"/>
              </a:rPr>
              <a:t>IDT's Processes</a:t>
            </a:r>
            <a:endParaRPr lang="en-US" sz="1100" kern="1200" dirty="0">
              <a:solidFill>
                <a:srgbClr val="595959"/>
              </a:solidFill>
              <a:latin typeface="Arial"/>
              <a:ea typeface="Open Sans Extrabold" panose="020B0606030504020204" pitchFamily="34" charset="0"/>
              <a:cs typeface="Arial" panose="020B0604020202020204" pitchFamily="34" charset="0"/>
            </a:endParaRPr>
          </a:p>
        </p:txBody>
      </p:sp>
    </p:spTree>
    <p:extLst>
      <p:ext uri="{BB962C8B-B14F-4D97-AF65-F5344CB8AC3E}">
        <p14:creationId xmlns:p14="http://schemas.microsoft.com/office/powerpoint/2010/main" val="18215514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74E443-9F60-D4C7-C05C-A3823DDDA9A1}"/>
              </a:ext>
            </a:extLst>
          </p:cNvPr>
          <p:cNvSpPr/>
          <p:nvPr/>
        </p:nvSpPr>
        <p:spPr>
          <a:xfrm>
            <a:off x="0" y="6510969"/>
            <a:ext cx="12192227" cy="347031"/>
          </a:xfrm>
          <a:prstGeom prst="rect">
            <a:avLst/>
          </a:prstGeom>
          <a:solidFill>
            <a:srgbClr val="0077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5151021"/>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351D44-3149-E64B-9177-50CC88D1ACEF}"/>
              </a:ext>
            </a:extLst>
          </p:cNvPr>
          <p:cNvSpPr txBox="1"/>
          <p:nvPr/>
        </p:nvSpPr>
        <p:spPr>
          <a:xfrm>
            <a:off x="3710380" y="341087"/>
            <a:ext cx="184730" cy="254044"/>
          </a:xfrm>
          <a:prstGeom prst="rect">
            <a:avLst/>
          </a:prstGeom>
          <a:noFill/>
        </p:spPr>
        <p:txBody>
          <a:bodyPr wrap="none" rtlCol="0">
            <a:spAutoFit/>
          </a:bodyPr>
          <a:lstStyle/>
          <a:p>
            <a:pPr marL="0" marR="0" lvl="0" indent="0" algn="ctr" defTabSz="412740" rtl="0" eaLnBrk="1" fontAlgn="auto" latinLnBrk="0" hangingPunct="0">
              <a:lnSpc>
                <a:spcPct val="100000"/>
              </a:lnSpc>
              <a:spcBef>
                <a:spcPts val="0"/>
              </a:spcBef>
              <a:spcAft>
                <a:spcPts val="0"/>
              </a:spcAft>
              <a:buClrTx/>
              <a:buSzTx/>
              <a:buFontTx/>
              <a:buNone/>
              <a:tabLst/>
              <a:defRPr/>
            </a:pPr>
            <a:endParaRPr kumimoji="0" lang="en-US" sz="1051"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Neue UltraLight"/>
            </a:endParaRPr>
          </a:p>
        </p:txBody>
      </p:sp>
      <p:sp>
        <p:nvSpPr>
          <p:cNvPr id="30" name="Rectangle 29">
            <a:extLst>
              <a:ext uri="{FF2B5EF4-FFF2-40B4-BE49-F238E27FC236}">
                <a16:creationId xmlns:a16="http://schemas.microsoft.com/office/drawing/2014/main" id="{B6ECFAA9-2087-064D-BE46-A6BDE11CB940}"/>
              </a:ext>
            </a:extLst>
          </p:cNvPr>
          <p:cNvSpPr/>
          <p:nvPr/>
        </p:nvSpPr>
        <p:spPr>
          <a:xfrm>
            <a:off x="4659548" y="543503"/>
            <a:ext cx="6747205" cy="2384755"/>
          </a:xfrm>
          <a:prstGeom prst="rect">
            <a:avLst/>
          </a:prstGeom>
        </p:spPr>
        <p:txBody>
          <a:bodyPr wrap="square" lIns="91440" tIns="45720" rIns="91440" bIns="45720" anchor="t">
            <a:spAutoFit/>
          </a:bodyPr>
          <a:lstStyle/>
          <a:p>
            <a:pPr algn="l" defTabSz="914377" hangingPunct="1">
              <a:lnSpc>
                <a:spcPct val="114000"/>
              </a:lnSpc>
              <a:defRPr/>
            </a:pPr>
            <a:r>
              <a:rPr kumimoji="0" lang="en-US" sz="2000" b="1" u="none" strike="noStrike" kern="1200" cap="none" spc="0" normalizeH="0" baseline="0" noProof="0" dirty="0">
                <a:ln>
                  <a:noFill/>
                </a:ln>
                <a:solidFill>
                  <a:srgbClr val="00778B"/>
                </a:solidFill>
                <a:effectLst/>
                <a:uLnTx/>
                <a:uFillTx/>
                <a:latin typeface="Arial"/>
                <a:ea typeface="Lato"/>
                <a:cs typeface="Arial"/>
                <a:sym typeface="Helvetica Neue UltraLight"/>
              </a:rPr>
              <a:t>Purpose of the Plan</a:t>
            </a:r>
            <a:endParaRPr lang="en-US" sz="2000" dirty="0">
              <a:solidFill>
                <a:srgbClr val="00778B"/>
              </a:solidFill>
              <a:latin typeface="Arial"/>
              <a:ea typeface="Lato"/>
              <a:cs typeface="Arial"/>
            </a:endParaRPr>
          </a:p>
          <a:p>
            <a:pPr algn="l" defTabSz="914377">
              <a:lnSpc>
                <a:spcPct val="114000"/>
              </a:lnSpc>
              <a:defRPr/>
            </a:pPr>
            <a:r>
              <a:rPr lang="en-US" sz="1600" kern="1200" dirty="0">
                <a:solidFill>
                  <a:srgbClr val="595959"/>
                </a:solidFill>
                <a:latin typeface="Arial"/>
                <a:ea typeface="Lato"/>
                <a:cs typeface="Arial"/>
              </a:rPr>
              <a:t>Writing a strategic plan is crucial because the fields of education and health care are rapidly changing. A </a:t>
            </a:r>
            <a:r>
              <a:rPr lang="en-US" sz="1600" b="1" kern="1200" dirty="0">
                <a:solidFill>
                  <a:srgbClr val="595959"/>
                </a:solidFill>
                <a:latin typeface="Arial"/>
                <a:ea typeface="Lato"/>
                <a:cs typeface="Arial"/>
              </a:rPr>
              <a:t>strategic plan acts like a roadmap</a:t>
            </a:r>
            <a:r>
              <a:rPr lang="en-US" sz="1600" kern="1200" dirty="0">
                <a:solidFill>
                  <a:srgbClr val="595959"/>
                </a:solidFill>
                <a:latin typeface="Arial"/>
                <a:ea typeface="Lato"/>
                <a:cs typeface="Arial"/>
              </a:rPr>
              <a:t>, helping an organization make decisions that </a:t>
            </a:r>
            <a:r>
              <a:rPr lang="en-US" sz="1600" b="1" kern="1200" dirty="0">
                <a:solidFill>
                  <a:srgbClr val="595959"/>
                </a:solidFill>
                <a:latin typeface="Arial"/>
                <a:ea typeface="Lato"/>
                <a:cs typeface="Arial"/>
              </a:rPr>
              <a:t>aligns </a:t>
            </a:r>
            <a:r>
              <a:rPr kumimoji="0" lang="en-US" sz="1600" b="1" u="none" strike="noStrike" kern="1200" cap="none" spc="0" normalizeH="0" baseline="0" noProof="0" dirty="0">
                <a:ln>
                  <a:noFill/>
                </a:ln>
                <a:solidFill>
                  <a:srgbClr val="595959"/>
                </a:solidFill>
                <a:effectLst/>
                <a:uLnTx/>
                <a:uFillTx/>
                <a:latin typeface="Arial"/>
                <a:ea typeface="Lato"/>
                <a:cs typeface="Arial"/>
                <a:sym typeface="Helvetica Neue UltraLight"/>
              </a:rPr>
              <a:t>to </a:t>
            </a:r>
            <a:r>
              <a:rPr lang="en-US" sz="1600" b="1" kern="1200" dirty="0">
                <a:solidFill>
                  <a:srgbClr val="595959"/>
                </a:solidFill>
                <a:latin typeface="Arial"/>
                <a:ea typeface="Lato"/>
                <a:cs typeface="Arial"/>
              </a:rPr>
              <a:t>its main goals and values</a:t>
            </a:r>
            <a:r>
              <a:rPr lang="en-US" sz="1600" kern="1200" dirty="0">
                <a:solidFill>
                  <a:srgbClr val="595959"/>
                </a:solidFill>
                <a:latin typeface="Arial"/>
                <a:ea typeface="Lato"/>
                <a:cs typeface="Arial"/>
              </a:rPr>
              <a:t>. It helps an organization </a:t>
            </a:r>
            <a:r>
              <a:rPr lang="en-US" sz="1600" b="1" kern="1200" dirty="0">
                <a:solidFill>
                  <a:srgbClr val="595959"/>
                </a:solidFill>
                <a:latin typeface="Arial"/>
                <a:ea typeface="Lato"/>
                <a:cs typeface="Arial"/>
              </a:rPr>
              <a:t>actively shape its future</a:t>
            </a:r>
            <a:r>
              <a:rPr lang="en-US" sz="1600" kern="1200" dirty="0">
                <a:solidFill>
                  <a:srgbClr val="595959"/>
                </a:solidFill>
                <a:latin typeface="Arial"/>
                <a:ea typeface="Lato"/>
                <a:cs typeface="Arial"/>
              </a:rPr>
              <a:t> instead of just reacting to changes</a:t>
            </a:r>
            <a:r>
              <a:rPr kumimoji="0" lang="en-US" sz="1600" u="none" strike="noStrike" kern="1200" cap="none" spc="0" normalizeH="0" baseline="0" noProof="0" dirty="0">
                <a:ln>
                  <a:noFill/>
                </a:ln>
                <a:solidFill>
                  <a:srgbClr val="595959"/>
                </a:solidFill>
                <a:effectLst/>
                <a:uLnTx/>
                <a:uFillTx/>
                <a:latin typeface="Arial"/>
                <a:ea typeface="Lato"/>
                <a:cs typeface="Arial"/>
                <a:sym typeface="Helvetica Neue UltraLight"/>
              </a:rPr>
              <a:t>. </a:t>
            </a:r>
            <a:r>
              <a:rPr lang="en-US" sz="1600" kern="1200" dirty="0">
                <a:solidFill>
                  <a:srgbClr val="595959"/>
                </a:solidFill>
                <a:latin typeface="Arial"/>
                <a:ea typeface="Lato"/>
                <a:cs typeface="Arial"/>
              </a:rPr>
              <a:t>Especially now, with fast tech advances and the need for </a:t>
            </a:r>
            <a:r>
              <a:rPr lang="en-US" sz="1600" b="1" kern="1200" dirty="0">
                <a:solidFill>
                  <a:srgbClr val="595959"/>
                </a:solidFill>
                <a:latin typeface="Arial"/>
                <a:ea typeface="Lato"/>
                <a:cs typeface="Arial"/>
              </a:rPr>
              <a:t>ethical behavior</a:t>
            </a:r>
            <a:r>
              <a:rPr lang="en-US" sz="1600" kern="1200" dirty="0">
                <a:solidFill>
                  <a:srgbClr val="595959"/>
                </a:solidFill>
                <a:latin typeface="Arial"/>
                <a:ea typeface="Lato"/>
                <a:cs typeface="Arial"/>
              </a:rPr>
              <a:t>, a strategic plan is key to keeping an organization relevant, impactful, and </a:t>
            </a:r>
            <a:r>
              <a:rPr lang="en-US" sz="1600" b="1" kern="1200" dirty="0">
                <a:solidFill>
                  <a:srgbClr val="595959"/>
                </a:solidFill>
                <a:latin typeface="Arial"/>
                <a:ea typeface="Lato"/>
                <a:cs typeface="Arial"/>
              </a:rPr>
              <a:t>to mitigate risk</a:t>
            </a:r>
            <a:r>
              <a:rPr lang="en-US" sz="1600" kern="1200" dirty="0">
                <a:solidFill>
                  <a:srgbClr val="595959"/>
                </a:solidFill>
                <a:latin typeface="Arial"/>
                <a:ea typeface="Lato"/>
                <a:cs typeface="Arial"/>
              </a:rPr>
              <a:t>.</a:t>
            </a:r>
            <a:endParaRPr lang="en-US" sz="1600" dirty="0">
              <a:solidFill>
                <a:srgbClr val="595959"/>
              </a:solidFill>
              <a:latin typeface="Arial"/>
              <a:ea typeface="Lato"/>
              <a:cs typeface="Arial"/>
            </a:endParaRPr>
          </a:p>
        </p:txBody>
      </p:sp>
      <p:sp>
        <p:nvSpPr>
          <p:cNvPr id="31" name="Rectangle 30">
            <a:extLst>
              <a:ext uri="{FF2B5EF4-FFF2-40B4-BE49-F238E27FC236}">
                <a16:creationId xmlns:a16="http://schemas.microsoft.com/office/drawing/2014/main" id="{9809180F-89C3-E545-A029-F9886A510028}"/>
              </a:ext>
            </a:extLst>
          </p:cNvPr>
          <p:cNvSpPr/>
          <p:nvPr/>
        </p:nvSpPr>
        <p:spPr>
          <a:xfrm>
            <a:off x="4659548" y="3227355"/>
            <a:ext cx="6747205" cy="3507627"/>
          </a:xfrm>
          <a:prstGeom prst="rect">
            <a:avLst/>
          </a:prstGeom>
        </p:spPr>
        <p:txBody>
          <a:bodyPr wrap="square" lIns="91440" tIns="45720" rIns="91440" bIns="45720" anchor="t">
            <a:spAutoFit/>
          </a:bodyPr>
          <a:lstStyle/>
          <a:p>
            <a:pPr algn="l" defTabSz="914377" hangingPunct="1">
              <a:lnSpc>
                <a:spcPct val="114000"/>
              </a:lnSpc>
              <a:defRPr/>
            </a:pPr>
            <a:r>
              <a:rPr kumimoji="0" lang="en-US" sz="2000" b="1" u="none" strike="noStrike" kern="1200" cap="none" spc="0" normalizeH="0" baseline="0" noProof="0" dirty="0">
                <a:ln>
                  <a:noFill/>
                </a:ln>
                <a:solidFill>
                  <a:srgbClr val="00778B"/>
                </a:solidFill>
                <a:effectLst/>
                <a:uLnTx/>
                <a:uFillTx/>
                <a:latin typeface="Arial"/>
                <a:ea typeface="Lato"/>
                <a:cs typeface="Arial"/>
                <a:sym typeface="Helvetica Neue UltraLight"/>
              </a:rPr>
              <a:t>Outcomes</a:t>
            </a:r>
          </a:p>
          <a:p>
            <a:pPr algn="l" defTabSz="914377">
              <a:lnSpc>
                <a:spcPct val="114000"/>
              </a:lnSpc>
              <a:defRPr/>
            </a:pPr>
            <a:r>
              <a:rPr lang="en-US" sz="1600" kern="1200" dirty="0">
                <a:solidFill>
                  <a:srgbClr val="595959"/>
                </a:solidFill>
                <a:latin typeface="Arial"/>
                <a:ea typeface="Lato"/>
                <a:cs typeface="Arial"/>
              </a:rPr>
              <a:t>The expected outcomes of this strategic plan are to</a:t>
            </a:r>
            <a:r>
              <a:rPr lang="en-US" sz="1600" b="1" kern="1200" dirty="0">
                <a:solidFill>
                  <a:srgbClr val="595959"/>
                </a:solidFill>
                <a:latin typeface="Arial"/>
                <a:ea typeface="Lato"/>
                <a:cs typeface="Arial"/>
              </a:rPr>
              <a:t> build a strong culture of integrity that influences every part of the organization and to create healthier communities</a:t>
            </a:r>
            <a:r>
              <a:rPr lang="en-US" sz="1600" kern="1200" dirty="0">
                <a:solidFill>
                  <a:srgbClr val="595959"/>
                </a:solidFill>
                <a:latin typeface="Arial"/>
                <a:ea typeface="Lato"/>
                <a:cs typeface="Arial"/>
              </a:rPr>
              <a:t>. This work will boost trust and cooperation among all people involved. It will lead to </a:t>
            </a:r>
            <a:r>
              <a:rPr lang="en-US" sz="1600" b="1" kern="1200" dirty="0">
                <a:solidFill>
                  <a:srgbClr val="595959"/>
                </a:solidFill>
                <a:latin typeface="Arial"/>
                <a:ea typeface="Lato"/>
                <a:cs typeface="Arial"/>
              </a:rPr>
              <a:t>ethical practices in education and health care</a:t>
            </a:r>
            <a:r>
              <a:rPr lang="en-US" sz="1600" kern="1200" dirty="0">
                <a:solidFill>
                  <a:srgbClr val="595959"/>
                </a:solidFill>
                <a:latin typeface="Arial"/>
                <a:ea typeface="Lato"/>
                <a:cs typeface="Arial"/>
              </a:rPr>
              <a:t>, inspiring others </a:t>
            </a:r>
            <a:r>
              <a:rPr kumimoji="0" lang="en-US" sz="1600" u="none" strike="noStrike" kern="1200" cap="none" spc="0" normalizeH="0" baseline="0" noProof="0" dirty="0">
                <a:ln>
                  <a:noFill/>
                </a:ln>
                <a:solidFill>
                  <a:srgbClr val="595959"/>
                </a:solidFill>
                <a:effectLst/>
                <a:uLnTx/>
                <a:uFillTx/>
                <a:latin typeface="Arial"/>
                <a:ea typeface="Lato"/>
                <a:cs typeface="Arial"/>
                <a:sym typeface="Helvetica Neue UltraLight"/>
              </a:rPr>
              <a:t>to </a:t>
            </a:r>
            <a:r>
              <a:rPr lang="en-US" sz="1600" kern="1200" dirty="0">
                <a:solidFill>
                  <a:srgbClr val="595959"/>
                </a:solidFill>
                <a:latin typeface="Arial"/>
                <a:ea typeface="Lato"/>
                <a:cs typeface="Arial"/>
              </a:rPr>
              <a:t>follow</a:t>
            </a:r>
            <a:r>
              <a:rPr kumimoji="0" lang="en-US" sz="1600" u="none" strike="noStrike" kern="1200" cap="none" spc="0" normalizeH="0" baseline="0" noProof="0" dirty="0">
                <a:ln>
                  <a:noFill/>
                </a:ln>
                <a:solidFill>
                  <a:srgbClr val="595959"/>
                </a:solidFill>
                <a:effectLst/>
                <a:uLnTx/>
                <a:uFillTx/>
                <a:latin typeface="Arial"/>
                <a:ea typeface="Lato"/>
                <a:cs typeface="Arial"/>
                <a:sym typeface="Helvetica Neue UltraLight"/>
              </a:rPr>
              <a:t>. </a:t>
            </a:r>
            <a:r>
              <a:rPr lang="en-US" sz="1600" kern="1200" dirty="0">
                <a:solidFill>
                  <a:srgbClr val="595959"/>
                </a:solidFill>
                <a:latin typeface="Arial"/>
                <a:ea typeface="Lato"/>
                <a:cs typeface="Arial"/>
              </a:rPr>
              <a:t>By </a:t>
            </a:r>
            <a:r>
              <a:rPr lang="en-US" sz="1600" b="1" kern="1200" dirty="0">
                <a:solidFill>
                  <a:srgbClr val="595959"/>
                </a:solidFill>
                <a:latin typeface="Arial"/>
                <a:ea typeface="Lato"/>
                <a:cs typeface="Arial"/>
              </a:rPr>
              <a:t>adopting new technologies</a:t>
            </a:r>
            <a:r>
              <a:rPr lang="en-US" sz="1600" kern="1200" dirty="0">
                <a:solidFill>
                  <a:srgbClr val="595959"/>
                </a:solidFill>
                <a:latin typeface="Arial"/>
                <a:ea typeface="Lato"/>
                <a:cs typeface="Arial"/>
              </a:rPr>
              <a:t> and best practices, the plan also aims to make operations more efficient and effective, which improves the services provided</a:t>
            </a:r>
            <a:r>
              <a:rPr kumimoji="0" lang="en-US" sz="1600" u="none" strike="noStrike" kern="1200" cap="none" spc="0" normalizeH="0" baseline="0" noProof="0" dirty="0">
                <a:ln>
                  <a:noFill/>
                </a:ln>
                <a:solidFill>
                  <a:srgbClr val="595959"/>
                </a:solidFill>
                <a:effectLst/>
                <a:uLnTx/>
                <a:uFillTx/>
                <a:latin typeface="Arial"/>
                <a:ea typeface="Lato"/>
                <a:cs typeface="Arial"/>
                <a:sym typeface="Helvetica Neue UltraLight"/>
              </a:rPr>
              <a:t>. </a:t>
            </a:r>
            <a:r>
              <a:rPr lang="en-US" sz="1600" kern="1200" dirty="0">
                <a:solidFill>
                  <a:srgbClr val="595959"/>
                </a:solidFill>
                <a:latin typeface="Arial"/>
                <a:ea typeface="Lato"/>
                <a:cs typeface="Arial"/>
              </a:rPr>
              <a:t>Overall, the plan isn’t just about handling today's challenges</a:t>
            </a:r>
            <a:r>
              <a:rPr lang="en-US" sz="1600" kern="1200" dirty="0">
                <a:solidFill>
                  <a:srgbClr val="595959"/>
                </a:solidFill>
                <a:latin typeface="+mn-lt"/>
                <a:ea typeface="Lato"/>
                <a:cs typeface="Arial"/>
              </a:rPr>
              <a:t>—</a:t>
            </a:r>
            <a:r>
              <a:rPr lang="en-US" sz="1600" b="1" kern="1200" dirty="0">
                <a:solidFill>
                  <a:srgbClr val="595959"/>
                </a:solidFill>
                <a:latin typeface="+mn-lt"/>
                <a:ea typeface="Lato"/>
                <a:cs typeface="Arial"/>
              </a:rPr>
              <a:t>It's about ensuring a culture where integrity and excellence are actively embraced in every decision and action.</a:t>
            </a:r>
            <a:endParaRPr lang="en-US" sz="1600" b="1" dirty="0">
              <a:solidFill>
                <a:srgbClr val="595959"/>
              </a:solidFill>
              <a:latin typeface="+mn-lt"/>
              <a:ea typeface="Lato"/>
              <a:cs typeface="Arial"/>
            </a:endParaRPr>
          </a:p>
          <a:p>
            <a:pPr algn="l" defTabSz="914377">
              <a:lnSpc>
                <a:spcPct val="113999"/>
              </a:lnSpc>
              <a:defRPr/>
            </a:pPr>
            <a:endParaRPr lang="en-US" sz="1600" kern="1200" dirty="0">
              <a:solidFill>
                <a:srgbClr val="595959"/>
              </a:solidFill>
              <a:latin typeface="Arial"/>
              <a:ea typeface="Lato"/>
              <a:cs typeface="Arial"/>
            </a:endParaRPr>
          </a:p>
        </p:txBody>
      </p:sp>
      <p:cxnSp>
        <p:nvCxnSpPr>
          <p:cNvPr id="33" name="Straight Connector 32">
            <a:extLst>
              <a:ext uri="{FF2B5EF4-FFF2-40B4-BE49-F238E27FC236}">
                <a16:creationId xmlns:a16="http://schemas.microsoft.com/office/drawing/2014/main" id="{6C2D8A88-C80D-384E-9068-FB4389A034EE}"/>
              </a:ext>
            </a:extLst>
          </p:cNvPr>
          <p:cNvCxnSpPr>
            <a:cxnSpLocks/>
          </p:cNvCxnSpPr>
          <p:nvPr/>
        </p:nvCxnSpPr>
        <p:spPr>
          <a:xfrm>
            <a:off x="7861700" y="3178348"/>
            <a:ext cx="342900" cy="0"/>
          </a:xfrm>
          <a:prstGeom prst="line">
            <a:avLst/>
          </a:prstGeom>
          <a:ln w="25400">
            <a:solidFill>
              <a:srgbClr val="00778B"/>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9F5360E-39DA-2742-AC55-052C6F872F4E}"/>
              </a:ext>
            </a:extLst>
          </p:cNvPr>
          <p:cNvSpPr>
            <a:spLocks noGrp="1"/>
          </p:cNvSpPr>
          <p:nvPr>
            <p:ph type="title"/>
          </p:nvPr>
        </p:nvSpPr>
        <p:spPr/>
        <p:txBody>
          <a:bodyPr/>
          <a:lstStyle/>
          <a:p>
            <a:pPr>
              <a:lnSpc>
                <a:spcPct val="114000"/>
              </a:lnSpc>
            </a:pPr>
            <a:r>
              <a:rPr lang="en-US"/>
              <a:t>Foreword </a:t>
            </a:r>
          </a:p>
        </p:txBody>
      </p:sp>
    </p:spTree>
    <p:extLst>
      <p:ext uri="{BB962C8B-B14F-4D97-AF65-F5344CB8AC3E}">
        <p14:creationId xmlns:p14="http://schemas.microsoft.com/office/powerpoint/2010/main" val="3684491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351D44-3149-E64B-9177-50CC88D1ACEF}"/>
              </a:ext>
            </a:extLst>
          </p:cNvPr>
          <p:cNvSpPr txBox="1"/>
          <p:nvPr/>
        </p:nvSpPr>
        <p:spPr>
          <a:xfrm>
            <a:off x="3710380" y="341087"/>
            <a:ext cx="184730" cy="254044"/>
          </a:xfrm>
          <a:prstGeom prst="rect">
            <a:avLst/>
          </a:prstGeom>
          <a:noFill/>
        </p:spPr>
        <p:txBody>
          <a:bodyPr wrap="none" rtlCol="0">
            <a:spAutoFit/>
          </a:bodyPr>
          <a:lstStyle/>
          <a:p>
            <a:pPr marL="0" marR="0" lvl="0" indent="0" algn="ctr" defTabSz="412740" rtl="0" eaLnBrk="1" fontAlgn="auto" latinLnBrk="0" hangingPunct="0">
              <a:lnSpc>
                <a:spcPct val="100000"/>
              </a:lnSpc>
              <a:spcBef>
                <a:spcPts val="0"/>
              </a:spcBef>
              <a:spcAft>
                <a:spcPts val="0"/>
              </a:spcAft>
              <a:buClrTx/>
              <a:buSzTx/>
              <a:buFontTx/>
              <a:buNone/>
              <a:tabLst/>
              <a:defRPr/>
            </a:pPr>
            <a:endParaRPr kumimoji="0" lang="en-US" sz="1051"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Neue UltraLight"/>
            </a:endParaRPr>
          </a:p>
        </p:txBody>
      </p:sp>
      <p:sp>
        <p:nvSpPr>
          <p:cNvPr id="30" name="Rectangle 29">
            <a:extLst>
              <a:ext uri="{FF2B5EF4-FFF2-40B4-BE49-F238E27FC236}">
                <a16:creationId xmlns:a16="http://schemas.microsoft.com/office/drawing/2014/main" id="{B6ECFAA9-2087-064D-BE46-A6BDE11CB940}"/>
              </a:ext>
            </a:extLst>
          </p:cNvPr>
          <p:cNvSpPr/>
          <p:nvPr/>
        </p:nvSpPr>
        <p:spPr>
          <a:xfrm>
            <a:off x="4659548" y="603351"/>
            <a:ext cx="7104560" cy="2666627"/>
          </a:xfrm>
          <a:prstGeom prst="rect">
            <a:avLst/>
          </a:prstGeom>
        </p:spPr>
        <p:txBody>
          <a:bodyPr wrap="square" lIns="91440" tIns="45720" rIns="91440" bIns="45720" anchor="t">
            <a:spAutoFit/>
          </a:bodyPr>
          <a:lstStyle/>
          <a:p>
            <a:pPr marL="0" marR="0" lvl="0" indent="0" algn="l" defTabSz="914377" rtl="0" eaLnBrk="1" fontAlgn="auto" latinLnBrk="0" hangingPunct="1">
              <a:lnSpc>
                <a:spcPct val="114000"/>
              </a:lnSpc>
              <a:spcBef>
                <a:spcPts val="0"/>
              </a:spcBef>
              <a:spcAft>
                <a:spcPts val="0"/>
              </a:spcAft>
              <a:buClrTx/>
              <a:buSzTx/>
              <a:buFontTx/>
              <a:buNone/>
              <a:tabLst/>
              <a:defRPr/>
            </a:pPr>
            <a:r>
              <a:rPr kumimoji="0" lang="en-US" sz="2400" b="1" u="none" strike="noStrike" kern="1200" cap="none" spc="0" normalizeH="0" baseline="0" noProof="0" dirty="0">
                <a:ln>
                  <a:noFill/>
                </a:ln>
                <a:solidFill>
                  <a:srgbClr val="00778B"/>
                </a:solidFill>
                <a:effectLst/>
                <a:uLnTx/>
                <a:uFillTx/>
                <a:latin typeface="Arial" panose="020B0604020202020204" pitchFamily="34" charset="0"/>
                <a:ea typeface="Lato" panose="020F0502020204030203" pitchFamily="34" charset="0"/>
                <a:cs typeface="Arial" panose="020B0604020202020204" pitchFamily="34" charset="0"/>
                <a:sym typeface="Helvetica Neue UltraLight"/>
              </a:rPr>
              <a:t>What We Do</a:t>
            </a:r>
          </a:p>
          <a:p>
            <a:pPr algn="l" defTabSz="914377">
              <a:defRPr/>
            </a:pPr>
            <a:r>
              <a:rPr lang="en-US" sz="1600" dirty="0">
                <a:solidFill>
                  <a:srgbClr val="595959"/>
                </a:solidFill>
                <a:latin typeface="+mn-lt"/>
                <a:cs typeface="Arial"/>
              </a:rPr>
              <a:t>Comprehensive organizational compliance programs are common in many industries and are increasingly important in higher education. </a:t>
            </a:r>
            <a:endParaRPr lang="en-US" sz="1600" dirty="0">
              <a:latin typeface="+mn-lt"/>
              <a:cs typeface="Arial"/>
            </a:endParaRPr>
          </a:p>
          <a:p>
            <a:pPr algn="l" defTabSz="914377">
              <a:lnSpc>
                <a:spcPct val="113999"/>
              </a:lnSpc>
              <a:defRPr/>
            </a:pPr>
            <a:r>
              <a:rPr lang="en-US" sz="1600" b="0" i="0" dirty="0">
                <a:solidFill>
                  <a:srgbClr val="595959"/>
                </a:solidFill>
                <a:effectLst/>
                <a:latin typeface="+mn-lt"/>
              </a:rPr>
              <a:t>The Office of Institutional Integrity and Awareness (OIIA) </a:t>
            </a:r>
            <a:r>
              <a:rPr lang="en-US" sz="1600" i="0" dirty="0">
                <a:solidFill>
                  <a:srgbClr val="595959"/>
                </a:solidFill>
                <a:effectLst/>
                <a:latin typeface="+mn-lt"/>
              </a:rPr>
              <a:t>creates an </a:t>
            </a:r>
            <a:r>
              <a:rPr lang="en-US" sz="1600" b="1" i="0" dirty="0">
                <a:solidFill>
                  <a:srgbClr val="595959"/>
                </a:solidFill>
                <a:effectLst/>
                <a:latin typeface="+mn-lt"/>
              </a:rPr>
              <a:t>integrity-based approach program </a:t>
            </a:r>
            <a:r>
              <a:rPr lang="en-US" sz="1600" b="0" i="0" dirty="0">
                <a:solidFill>
                  <a:srgbClr val="595959"/>
                </a:solidFill>
                <a:effectLst/>
                <a:latin typeface="+mn-lt"/>
              </a:rPr>
              <a:t>that emphasizes responsibility for ethical behavior and commitments to our Code of Culture. </a:t>
            </a:r>
            <a:r>
              <a:rPr lang="en-US" sz="1600" dirty="0">
                <a:solidFill>
                  <a:srgbClr val="595959"/>
                </a:solidFill>
                <a:latin typeface="+mn-lt"/>
              </a:rPr>
              <a:t>The Integrity Program </a:t>
            </a:r>
            <a:r>
              <a:rPr lang="en-US" sz="1600" b="0" i="0" dirty="0">
                <a:solidFill>
                  <a:srgbClr val="595959"/>
                </a:solidFill>
                <a:effectLst/>
                <a:latin typeface="+mn-lt"/>
              </a:rPr>
              <a:t>integrates and coordinates</a:t>
            </a:r>
            <a:r>
              <a:rPr lang="en-US" sz="1600" dirty="0">
                <a:solidFill>
                  <a:srgbClr val="595959"/>
                </a:solidFill>
                <a:latin typeface="+mn-lt"/>
              </a:rPr>
              <a:t> our values with </a:t>
            </a:r>
            <a:r>
              <a:rPr lang="en-US" sz="1600" b="0" i="0" dirty="0">
                <a:solidFill>
                  <a:srgbClr val="595959"/>
                </a:solidFill>
                <a:effectLst/>
                <a:latin typeface="+mn-lt"/>
              </a:rPr>
              <a:t>all significant requirements with which HSC must comply by law, regulation, or other binding rules or agreements.</a:t>
            </a:r>
            <a:r>
              <a:rPr lang="en-US" sz="1600" dirty="0">
                <a:solidFill>
                  <a:srgbClr val="595959"/>
                </a:solidFill>
                <a:latin typeface="+mn-lt"/>
              </a:rPr>
              <a:t> </a:t>
            </a:r>
            <a:endParaRPr lang="en-US" sz="1600" u="none" strike="noStrike" cap="none" spc="0" normalizeH="0" baseline="0" noProof="0" dirty="0">
              <a:ln>
                <a:noFill/>
              </a:ln>
              <a:solidFill>
                <a:srgbClr val="595959"/>
              </a:solidFill>
              <a:effectLst/>
              <a:uLnTx/>
              <a:uFillTx/>
              <a:latin typeface="+mn-lt"/>
              <a:ea typeface="Lato" panose="020F0502020204030203" pitchFamily="34" charset="0"/>
              <a:cs typeface="Arial" panose="020B0604020202020204" pitchFamily="34" charset="0"/>
            </a:endParaRPr>
          </a:p>
        </p:txBody>
      </p:sp>
      <p:sp>
        <p:nvSpPr>
          <p:cNvPr id="31" name="Rectangle 30">
            <a:extLst>
              <a:ext uri="{FF2B5EF4-FFF2-40B4-BE49-F238E27FC236}">
                <a16:creationId xmlns:a16="http://schemas.microsoft.com/office/drawing/2014/main" id="{9809180F-89C3-E545-A029-F9886A510028}"/>
              </a:ext>
            </a:extLst>
          </p:cNvPr>
          <p:cNvSpPr/>
          <p:nvPr/>
        </p:nvSpPr>
        <p:spPr>
          <a:xfrm>
            <a:off x="4659548" y="3748607"/>
            <a:ext cx="7104560" cy="2174185"/>
          </a:xfrm>
          <a:prstGeom prst="rect">
            <a:avLst/>
          </a:prstGeom>
        </p:spPr>
        <p:txBody>
          <a:bodyPr wrap="square" lIns="91440" tIns="45720" rIns="91440" bIns="45720" anchor="t">
            <a:spAutoFit/>
          </a:bodyPr>
          <a:lstStyle/>
          <a:p>
            <a:pPr marL="0" marR="0" lvl="0" indent="0" algn="l" defTabSz="914377" rtl="0" eaLnBrk="1" fontAlgn="auto" latinLnBrk="0" hangingPunct="1">
              <a:lnSpc>
                <a:spcPct val="114000"/>
              </a:lnSpc>
              <a:spcBef>
                <a:spcPts val="0"/>
              </a:spcBef>
              <a:spcAft>
                <a:spcPts val="0"/>
              </a:spcAft>
              <a:buClrTx/>
              <a:buSzTx/>
              <a:buFontTx/>
              <a:buNone/>
              <a:tabLst/>
              <a:defRPr/>
            </a:pPr>
            <a:r>
              <a:rPr lang="en-US" sz="2400" b="1" kern="1200">
                <a:solidFill>
                  <a:srgbClr val="00778B"/>
                </a:solidFill>
                <a:latin typeface="Arial"/>
                <a:ea typeface="Lato"/>
                <a:cs typeface="Arial"/>
              </a:rPr>
              <a:t>Who We Serve</a:t>
            </a:r>
          </a:p>
          <a:p>
            <a:pPr algn="l" defTabSz="914377" hangingPunct="1">
              <a:lnSpc>
                <a:spcPct val="114000"/>
              </a:lnSpc>
              <a:defRPr/>
            </a:pPr>
            <a:r>
              <a:rPr lang="en-US" sz="1600" b="0" i="0">
                <a:solidFill>
                  <a:srgbClr val="595959"/>
                </a:solidFill>
                <a:effectLst/>
                <a:latin typeface="+mn-lt"/>
              </a:rPr>
              <a:t>The University of North Texas Health Science Center (HSC) is a </a:t>
            </a:r>
            <a:r>
              <a:rPr lang="en-US" sz="1600" b="1" i="0">
                <a:solidFill>
                  <a:srgbClr val="595959"/>
                </a:solidFill>
                <a:effectLst/>
                <a:latin typeface="+mn-lt"/>
              </a:rPr>
              <a:t>value-based </a:t>
            </a:r>
            <a:r>
              <a:rPr lang="en-US" sz="1600" b="1">
                <a:solidFill>
                  <a:srgbClr val="595959"/>
                </a:solidFill>
                <a:latin typeface="+mn-lt"/>
              </a:rPr>
              <a:t>institution </a:t>
            </a:r>
            <a:r>
              <a:rPr lang="en-US" sz="1600" b="0" i="0">
                <a:solidFill>
                  <a:srgbClr val="595959"/>
                </a:solidFill>
                <a:effectLst/>
                <a:latin typeface="+mn-lt"/>
              </a:rPr>
              <a:t>with six colleges located on one campus in the heart of Fort Worth, Texas Cultural District. Our work impacts thousands of students and employees of the institution, and many thousands more in the public domain be it patients, research beneficiaries, or those utilizing its resources and information.</a:t>
            </a:r>
            <a:endParaRPr kumimoji="0" lang="en-US" sz="1600" u="none" strike="noStrike" kern="1200" cap="none" spc="0" normalizeH="0" baseline="0" noProof="0">
              <a:ln>
                <a:noFill/>
              </a:ln>
              <a:solidFill>
                <a:srgbClr val="595959"/>
              </a:solidFill>
              <a:effectLst/>
              <a:uLnTx/>
              <a:uFillTx/>
              <a:latin typeface="+mn-lt"/>
              <a:ea typeface="Lato" panose="020F0502020204030203" pitchFamily="34" charset="0"/>
              <a:cs typeface="Arial" panose="020B0604020202020204" pitchFamily="34" charset="0"/>
              <a:sym typeface="Helvetica Neue UltraLight"/>
            </a:endParaRPr>
          </a:p>
        </p:txBody>
      </p:sp>
      <p:sp>
        <p:nvSpPr>
          <p:cNvPr id="2" name="Title 1">
            <a:extLst>
              <a:ext uri="{FF2B5EF4-FFF2-40B4-BE49-F238E27FC236}">
                <a16:creationId xmlns:a16="http://schemas.microsoft.com/office/drawing/2014/main" id="{99F5360E-39DA-2742-AC55-052C6F872F4E}"/>
              </a:ext>
            </a:extLst>
          </p:cNvPr>
          <p:cNvSpPr>
            <a:spLocks noGrp="1"/>
          </p:cNvSpPr>
          <p:nvPr>
            <p:ph type="title"/>
          </p:nvPr>
        </p:nvSpPr>
        <p:spPr/>
        <p:txBody>
          <a:bodyPr/>
          <a:lstStyle/>
          <a:p>
            <a:pPr>
              <a:lnSpc>
                <a:spcPct val="114000"/>
              </a:lnSpc>
            </a:pPr>
            <a:r>
              <a:rPr lang="en-US" dirty="0"/>
              <a:t>What We Do &amp; Who We Serve</a:t>
            </a:r>
          </a:p>
        </p:txBody>
      </p:sp>
      <p:cxnSp>
        <p:nvCxnSpPr>
          <p:cNvPr id="3" name="Straight Connector 2">
            <a:extLst>
              <a:ext uri="{FF2B5EF4-FFF2-40B4-BE49-F238E27FC236}">
                <a16:creationId xmlns:a16="http://schemas.microsoft.com/office/drawing/2014/main" id="{5437A64D-CFDF-3EAB-BE15-185A88940737}"/>
              </a:ext>
            </a:extLst>
          </p:cNvPr>
          <p:cNvCxnSpPr>
            <a:cxnSpLocks/>
          </p:cNvCxnSpPr>
          <p:nvPr/>
        </p:nvCxnSpPr>
        <p:spPr>
          <a:xfrm>
            <a:off x="7861700" y="3403431"/>
            <a:ext cx="342900" cy="0"/>
          </a:xfrm>
          <a:prstGeom prst="line">
            <a:avLst/>
          </a:prstGeom>
          <a:ln w="25400">
            <a:solidFill>
              <a:srgbClr val="00778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0831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351D44-3149-E64B-9177-50CC88D1ACEF}"/>
              </a:ext>
            </a:extLst>
          </p:cNvPr>
          <p:cNvSpPr txBox="1"/>
          <p:nvPr/>
        </p:nvSpPr>
        <p:spPr>
          <a:xfrm>
            <a:off x="3699037" y="161179"/>
            <a:ext cx="184730" cy="254044"/>
          </a:xfrm>
          <a:prstGeom prst="rect">
            <a:avLst/>
          </a:prstGeom>
          <a:noFill/>
        </p:spPr>
        <p:txBody>
          <a:bodyPr wrap="none" rtlCol="0">
            <a:spAutoFit/>
          </a:bodyPr>
          <a:lstStyle/>
          <a:p>
            <a:pPr marL="0" marR="0" lvl="0" indent="0" algn="ctr" defTabSz="412740" rtl="0" eaLnBrk="1" fontAlgn="auto" latinLnBrk="0" hangingPunct="0">
              <a:lnSpc>
                <a:spcPct val="100000"/>
              </a:lnSpc>
              <a:spcBef>
                <a:spcPts val="0"/>
              </a:spcBef>
              <a:spcAft>
                <a:spcPts val="0"/>
              </a:spcAft>
              <a:buClrTx/>
              <a:buSzTx/>
              <a:buFontTx/>
              <a:buNone/>
              <a:tabLst/>
              <a:defRPr/>
            </a:pPr>
            <a:endParaRPr kumimoji="0" lang="en-US" sz="1051"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Neue UltraLight"/>
            </a:endParaRPr>
          </a:p>
        </p:txBody>
      </p:sp>
      <p:sp>
        <p:nvSpPr>
          <p:cNvPr id="2" name="Title 1">
            <a:extLst>
              <a:ext uri="{FF2B5EF4-FFF2-40B4-BE49-F238E27FC236}">
                <a16:creationId xmlns:a16="http://schemas.microsoft.com/office/drawing/2014/main" id="{99F5360E-39DA-2742-AC55-052C6F872F4E}"/>
              </a:ext>
            </a:extLst>
          </p:cNvPr>
          <p:cNvSpPr>
            <a:spLocks noGrp="1"/>
          </p:cNvSpPr>
          <p:nvPr>
            <p:ph type="title"/>
          </p:nvPr>
        </p:nvSpPr>
        <p:spPr>
          <a:xfrm>
            <a:off x="366019" y="298496"/>
            <a:ext cx="2188524" cy="3130504"/>
          </a:xfrm>
        </p:spPr>
        <p:txBody>
          <a:bodyPr/>
          <a:lstStyle/>
          <a:p>
            <a:pPr>
              <a:lnSpc>
                <a:spcPct val="114000"/>
              </a:lnSpc>
            </a:pPr>
            <a:r>
              <a:rPr lang="en-US" sz="3400" dirty="0"/>
              <a:t>Message from the Chief Integrity Officer</a:t>
            </a:r>
          </a:p>
        </p:txBody>
      </p:sp>
      <p:sp>
        <p:nvSpPr>
          <p:cNvPr id="5" name="Rectangle 4">
            <a:extLst>
              <a:ext uri="{FF2B5EF4-FFF2-40B4-BE49-F238E27FC236}">
                <a16:creationId xmlns:a16="http://schemas.microsoft.com/office/drawing/2014/main" id="{24379890-4C43-45A3-8F55-71167CB0E4E2}"/>
              </a:ext>
            </a:extLst>
          </p:cNvPr>
          <p:cNvSpPr/>
          <p:nvPr/>
        </p:nvSpPr>
        <p:spPr>
          <a:xfrm>
            <a:off x="4550026" y="468109"/>
            <a:ext cx="6826929" cy="6186309"/>
          </a:xfrm>
          <a:prstGeom prst="rect">
            <a:avLst/>
          </a:prstGeom>
        </p:spPr>
        <p:txBody>
          <a:bodyPr wrap="square">
            <a:spAutoFit/>
          </a:bodyPr>
          <a:lstStyle/>
          <a:p>
            <a:pPr algn="l" defTabSz="914377">
              <a:defRPr/>
            </a:pPr>
            <a:r>
              <a:rPr lang="en-US" sz="1800" dirty="0">
                <a:solidFill>
                  <a:srgbClr val="595959"/>
                </a:solidFill>
                <a:latin typeface="+mn-lt"/>
                <a:cs typeface="Arial"/>
              </a:rPr>
              <a:t>In higher education and health care, maintaining compliance and integrity amidst technological advances, regulatory changes, and increased scrutiny is paramount. The Integrity Framework is crucial for upholding standards, preventing fraud, ensuring fairness, and fostering innovation. Ethical wellness initiatives further enhance organizational culture by promoting individual well-being and embedding ethical principles into daily operations. </a:t>
            </a:r>
          </a:p>
          <a:p>
            <a:pPr algn="l" defTabSz="914377">
              <a:defRPr/>
            </a:pPr>
            <a:endParaRPr lang="en-US" sz="1800" dirty="0">
              <a:solidFill>
                <a:srgbClr val="595959"/>
              </a:solidFill>
              <a:latin typeface="+mn-lt"/>
              <a:cs typeface="Arial"/>
            </a:endParaRPr>
          </a:p>
          <a:p>
            <a:pPr algn="l" defTabSz="914377">
              <a:defRPr/>
            </a:pPr>
            <a:r>
              <a:rPr lang="en-US" sz="1800" dirty="0">
                <a:solidFill>
                  <a:srgbClr val="595959"/>
                </a:solidFill>
                <a:latin typeface="+mn-lt"/>
                <a:cs typeface="Arial"/>
              </a:rPr>
              <a:t>Integrating AI and machine learning enhances transparency, facilitates collaborations, and effectively manages compliance and integrity risks across academia, research, and health care. Developing integrity leaders positions institutions as ethical governance pioneers, attracting top talent and benefiting their communities. </a:t>
            </a:r>
          </a:p>
          <a:p>
            <a:pPr algn="l" defTabSz="914377">
              <a:defRPr/>
            </a:pPr>
            <a:endParaRPr lang="en-US" sz="1800" dirty="0">
              <a:solidFill>
                <a:srgbClr val="595959"/>
              </a:solidFill>
              <a:latin typeface="+mn-lt"/>
              <a:cs typeface="Arial"/>
            </a:endParaRPr>
          </a:p>
          <a:p>
            <a:pPr algn="l" defTabSz="914377">
              <a:defRPr/>
            </a:pPr>
            <a:r>
              <a:rPr lang="en-US" sz="1800" dirty="0">
                <a:solidFill>
                  <a:srgbClr val="595959"/>
                </a:solidFill>
                <a:latin typeface="+mn-lt"/>
                <a:cs typeface="Arial"/>
              </a:rPr>
              <a:t>Developing integrity leaders positions HSC as a pioneer in ethical governance, attracting top talent and benefiting our community. As expectations for accountability rise, being an integrity leader becomes vital to fostering a dynamic campus environment for the future of health care, where all employees and students embody ethical principles in decision-making and set a standard that influences others.  </a:t>
            </a:r>
          </a:p>
        </p:txBody>
      </p:sp>
      <p:pic>
        <p:nvPicPr>
          <p:cNvPr id="6" name="Picture 5">
            <a:extLst>
              <a:ext uri="{FF2B5EF4-FFF2-40B4-BE49-F238E27FC236}">
                <a16:creationId xmlns:a16="http://schemas.microsoft.com/office/drawing/2014/main" id="{A2D246F2-C3E7-4112-86AD-9ADD1192C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747" y="3429000"/>
            <a:ext cx="2469545" cy="3130504"/>
          </a:xfrm>
          <a:prstGeom prst="rect">
            <a:avLst/>
          </a:prstGeom>
        </p:spPr>
      </p:pic>
    </p:spTree>
    <p:extLst>
      <p:ext uri="{BB962C8B-B14F-4D97-AF65-F5344CB8AC3E}">
        <p14:creationId xmlns:p14="http://schemas.microsoft.com/office/powerpoint/2010/main" val="1075252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E24AE-9876-04A1-F53F-2B13CBC81D61}"/>
              </a:ext>
            </a:extLst>
          </p:cNvPr>
          <p:cNvSpPr>
            <a:spLocks noGrp="1"/>
          </p:cNvSpPr>
          <p:nvPr>
            <p:ph type="title"/>
          </p:nvPr>
        </p:nvSpPr>
        <p:spPr/>
        <p:txBody>
          <a:bodyPr lIns="91440" tIns="45720" rIns="91440" bIns="45720" anchor="t"/>
          <a:lstStyle/>
          <a:p>
            <a:r>
              <a:rPr lang="en-US">
                <a:latin typeface="Arial"/>
                <a:cs typeface="Arial"/>
              </a:rPr>
              <a:t>Who are Integrity Leaders</a:t>
            </a:r>
            <a:endParaRPr lang="en-US"/>
          </a:p>
        </p:txBody>
      </p:sp>
      <p:sp>
        <p:nvSpPr>
          <p:cNvPr id="3" name="Content Placeholder 2">
            <a:extLst>
              <a:ext uri="{FF2B5EF4-FFF2-40B4-BE49-F238E27FC236}">
                <a16:creationId xmlns:a16="http://schemas.microsoft.com/office/drawing/2014/main" id="{3E110A1B-CD32-413E-20DD-E44D1E823BD9}"/>
              </a:ext>
            </a:extLst>
          </p:cNvPr>
          <p:cNvSpPr>
            <a:spLocks noGrp="1"/>
          </p:cNvSpPr>
          <p:nvPr>
            <p:ph sz="quarter" idx="10"/>
          </p:nvPr>
        </p:nvSpPr>
        <p:spPr>
          <a:xfrm>
            <a:off x="4168257" y="167056"/>
            <a:ext cx="7469019" cy="6348399"/>
          </a:xfrm>
        </p:spPr>
        <p:txBody>
          <a:bodyPr lIns="91440" tIns="45720" rIns="91440" bIns="45720" anchor="t"/>
          <a:lstStyle/>
          <a:p>
            <a:pPr defTabSz="914377" hangingPunct="0">
              <a:lnSpc>
                <a:spcPct val="100000"/>
              </a:lnSpc>
              <a:spcBef>
                <a:spcPts val="0"/>
              </a:spcBef>
              <a:spcAft>
                <a:spcPts val="0"/>
              </a:spcAft>
              <a:defRPr/>
            </a:pPr>
            <a:r>
              <a:rPr lang="en-US" sz="2400" dirty="0">
                <a:latin typeface="+mn-lt"/>
                <a:cs typeface="Arial"/>
                <a:sym typeface="Helvetica Neue UltraLight"/>
              </a:rPr>
              <a:t>Integrity is a quality that transcends titles and positions. Being an integrity leader means consistently adhering to principles of honesty, transparency, and ethical behavior. </a:t>
            </a:r>
            <a:r>
              <a:rPr lang="en-US" sz="2400" b="1" dirty="0">
                <a:latin typeface="+mn-lt"/>
                <a:cs typeface="Arial"/>
                <a:sym typeface="Helvetica Neue UltraLight"/>
              </a:rPr>
              <a:t>Every individual has the capacity to be an integrity leader</a:t>
            </a:r>
            <a:r>
              <a:rPr lang="en-US" sz="2400" dirty="0">
                <a:latin typeface="+mn-lt"/>
                <a:cs typeface="Arial"/>
                <a:sym typeface="Helvetica Neue UltraLight"/>
              </a:rPr>
              <a:t>. Integrity leaders inspire trust and respect by demonstrating unwavering integrity in their words and actions. They foster a culture that promotes open communication and values different perspectives. </a:t>
            </a:r>
          </a:p>
          <a:p>
            <a:pPr defTabSz="914377" hangingPunct="0">
              <a:lnSpc>
                <a:spcPct val="100000"/>
              </a:lnSpc>
              <a:spcBef>
                <a:spcPts val="0"/>
              </a:spcBef>
              <a:spcAft>
                <a:spcPts val="0"/>
              </a:spcAft>
              <a:defRPr/>
            </a:pPr>
            <a:endParaRPr lang="en-US" sz="2400" dirty="0">
              <a:latin typeface="+mn-lt"/>
              <a:cs typeface="Arial"/>
              <a:sym typeface="Helvetica Neue UltraLight"/>
            </a:endParaRPr>
          </a:p>
          <a:p>
            <a:pPr defTabSz="914377" hangingPunct="0">
              <a:lnSpc>
                <a:spcPct val="100000"/>
              </a:lnSpc>
              <a:spcBef>
                <a:spcPts val="0"/>
              </a:spcBef>
              <a:spcAft>
                <a:spcPts val="0"/>
              </a:spcAft>
              <a:defRPr/>
            </a:pPr>
            <a:r>
              <a:rPr lang="en-US" sz="2400" dirty="0">
                <a:latin typeface="+mn-lt"/>
                <a:cs typeface="Arial"/>
                <a:sym typeface="Helvetica Neue UltraLight"/>
              </a:rPr>
              <a:t>Essentially, </a:t>
            </a:r>
            <a:r>
              <a:rPr lang="en-US" sz="2400" b="1" dirty="0">
                <a:latin typeface="+mn-lt"/>
                <a:cs typeface="Arial"/>
                <a:sym typeface="Helvetica Neue UltraLight"/>
              </a:rPr>
              <a:t>everyone can be an integrity leader </a:t>
            </a:r>
            <a:r>
              <a:rPr lang="en-US" sz="2400" dirty="0">
                <a:latin typeface="+mn-lt"/>
                <a:cs typeface="Arial"/>
                <a:sym typeface="Helvetica Neue UltraLight"/>
              </a:rPr>
              <a:t>by making a commitment to uphold ethical standards and lead by example. It's not about the position you hold or the title you carry, but rather the choices you make and the values you uphold that define an integrity leader.</a:t>
            </a:r>
          </a:p>
          <a:p>
            <a:pPr>
              <a:lnSpc>
                <a:spcPct val="150000"/>
              </a:lnSpc>
            </a:pPr>
            <a:endParaRPr lang="en-US" dirty="0"/>
          </a:p>
        </p:txBody>
      </p:sp>
    </p:spTree>
    <p:extLst>
      <p:ext uri="{BB962C8B-B14F-4D97-AF65-F5344CB8AC3E}">
        <p14:creationId xmlns:p14="http://schemas.microsoft.com/office/powerpoint/2010/main" val="424579667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351D44-3149-E64B-9177-50CC88D1ACEF}"/>
              </a:ext>
            </a:extLst>
          </p:cNvPr>
          <p:cNvSpPr txBox="1"/>
          <p:nvPr/>
        </p:nvSpPr>
        <p:spPr>
          <a:xfrm>
            <a:off x="3710380" y="341087"/>
            <a:ext cx="184730" cy="254044"/>
          </a:xfrm>
          <a:prstGeom prst="rect">
            <a:avLst/>
          </a:prstGeom>
          <a:noFill/>
        </p:spPr>
        <p:txBody>
          <a:bodyPr wrap="none" rtlCol="0">
            <a:spAutoFit/>
          </a:bodyPr>
          <a:lstStyle/>
          <a:p>
            <a:pPr marL="0" marR="0" lvl="0" indent="0" algn="ctr" defTabSz="412740" rtl="0" eaLnBrk="1" fontAlgn="auto" latinLnBrk="0" hangingPunct="0">
              <a:lnSpc>
                <a:spcPct val="100000"/>
              </a:lnSpc>
              <a:spcBef>
                <a:spcPts val="0"/>
              </a:spcBef>
              <a:spcAft>
                <a:spcPts val="0"/>
              </a:spcAft>
              <a:buClrTx/>
              <a:buSzTx/>
              <a:buFontTx/>
              <a:buNone/>
              <a:tabLst/>
              <a:defRPr/>
            </a:pPr>
            <a:endParaRPr kumimoji="0" lang="en-US" sz="1051"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Neue UltraLight"/>
            </a:endParaRPr>
          </a:p>
        </p:txBody>
      </p:sp>
      <p:sp>
        <p:nvSpPr>
          <p:cNvPr id="30" name="Rectangle 29">
            <a:extLst>
              <a:ext uri="{FF2B5EF4-FFF2-40B4-BE49-F238E27FC236}">
                <a16:creationId xmlns:a16="http://schemas.microsoft.com/office/drawing/2014/main" id="{B6ECFAA9-2087-064D-BE46-A6BDE11CB940}"/>
              </a:ext>
            </a:extLst>
          </p:cNvPr>
          <p:cNvSpPr/>
          <p:nvPr/>
        </p:nvSpPr>
        <p:spPr>
          <a:xfrm>
            <a:off x="4342486" y="340190"/>
            <a:ext cx="4656548" cy="1569660"/>
          </a:xfrm>
          <a:prstGeom prst="rect">
            <a:avLst/>
          </a:prstGeom>
        </p:spPr>
        <p:txBody>
          <a:bodyPr wrap="square" lIns="91440" tIns="45720" rIns="91440" bIns="45720" anchor="t">
            <a:spAutoFit/>
          </a:bodyPr>
          <a:lstStyle/>
          <a:p>
            <a:pPr algn="l" defTabSz="914377">
              <a:defRPr/>
            </a:pPr>
            <a:r>
              <a:rPr lang="en-US" sz="1600" kern="1200" dirty="0">
                <a:solidFill>
                  <a:srgbClr val="595959"/>
                </a:solidFill>
                <a:latin typeface="Arial"/>
                <a:ea typeface="Lato"/>
                <a:cs typeface="Arial"/>
              </a:rPr>
              <a:t>Education and health care will look differently in 2030 and </a:t>
            </a:r>
            <a:r>
              <a:rPr lang="en-US" sz="1600" b="1" kern="1200" dirty="0">
                <a:solidFill>
                  <a:srgbClr val="595959"/>
                </a:solidFill>
                <a:latin typeface="Arial"/>
                <a:ea typeface="Lato"/>
                <a:cs typeface="Arial"/>
              </a:rPr>
              <a:t>OIIA can transform its services and to innovate programming.</a:t>
            </a:r>
            <a:r>
              <a:rPr lang="en-US" sz="1600" kern="1200" dirty="0">
                <a:solidFill>
                  <a:srgbClr val="595959"/>
                </a:solidFill>
                <a:latin typeface="Arial"/>
                <a:ea typeface="Lato"/>
                <a:cs typeface="Arial"/>
              </a:rPr>
              <a:t> Doing so will expand its </a:t>
            </a:r>
            <a:r>
              <a:rPr lang="en-US" sz="1600" b="1" kern="1200" dirty="0">
                <a:solidFill>
                  <a:srgbClr val="595959"/>
                </a:solidFill>
                <a:latin typeface="Arial"/>
                <a:ea typeface="Lato"/>
                <a:cs typeface="Arial"/>
              </a:rPr>
              <a:t>leadership influence in integrity and risk management, </a:t>
            </a:r>
            <a:r>
              <a:rPr lang="en-US" sz="1600" kern="1200" dirty="0">
                <a:solidFill>
                  <a:srgbClr val="595959"/>
                </a:solidFill>
                <a:latin typeface="Arial"/>
                <a:ea typeface="Lato"/>
                <a:cs typeface="Arial"/>
              </a:rPr>
              <a:t>creating solutions for healthier communities.</a:t>
            </a:r>
            <a:endParaRPr lang="en-US" sz="1600" dirty="0">
              <a:solidFill>
                <a:srgbClr val="595959"/>
              </a:solidFill>
              <a:latin typeface="Arial"/>
              <a:ea typeface="Lato"/>
              <a:cs typeface="Arial"/>
            </a:endParaRPr>
          </a:p>
        </p:txBody>
      </p:sp>
      <p:cxnSp>
        <p:nvCxnSpPr>
          <p:cNvPr id="33" name="Straight Connector 32">
            <a:extLst>
              <a:ext uri="{FF2B5EF4-FFF2-40B4-BE49-F238E27FC236}">
                <a16:creationId xmlns:a16="http://schemas.microsoft.com/office/drawing/2014/main" id="{6C2D8A88-C80D-384E-9068-FB4389A034EE}"/>
              </a:ext>
            </a:extLst>
          </p:cNvPr>
          <p:cNvCxnSpPr>
            <a:cxnSpLocks/>
          </p:cNvCxnSpPr>
          <p:nvPr/>
        </p:nvCxnSpPr>
        <p:spPr>
          <a:xfrm>
            <a:off x="6480260" y="2139087"/>
            <a:ext cx="381000" cy="0"/>
          </a:xfrm>
          <a:prstGeom prst="line">
            <a:avLst/>
          </a:prstGeom>
          <a:ln w="25400">
            <a:solidFill>
              <a:srgbClr val="00778B"/>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0C59D95-A07B-994A-B811-C7B8CB39988A}"/>
              </a:ext>
            </a:extLst>
          </p:cNvPr>
          <p:cNvCxnSpPr>
            <a:cxnSpLocks/>
          </p:cNvCxnSpPr>
          <p:nvPr/>
        </p:nvCxnSpPr>
        <p:spPr>
          <a:xfrm>
            <a:off x="6480260" y="4659664"/>
            <a:ext cx="381000" cy="0"/>
          </a:xfrm>
          <a:prstGeom prst="line">
            <a:avLst/>
          </a:prstGeom>
          <a:ln w="25400">
            <a:solidFill>
              <a:srgbClr val="00778B"/>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9F5360E-39DA-2742-AC55-052C6F872F4E}"/>
              </a:ext>
            </a:extLst>
          </p:cNvPr>
          <p:cNvSpPr>
            <a:spLocks noGrp="1"/>
          </p:cNvSpPr>
          <p:nvPr>
            <p:ph type="title"/>
          </p:nvPr>
        </p:nvSpPr>
        <p:spPr/>
        <p:txBody>
          <a:bodyPr lIns="91440" tIns="45720" rIns="91440" bIns="45720" anchor="t"/>
          <a:lstStyle/>
          <a:p>
            <a:pPr>
              <a:lnSpc>
                <a:spcPct val="114000"/>
              </a:lnSpc>
            </a:pPr>
            <a:r>
              <a:rPr lang="en-US">
                <a:latin typeface="Arial"/>
                <a:cs typeface="Arial"/>
              </a:rPr>
              <a:t>Strategic Challenges</a:t>
            </a:r>
            <a:endParaRPr lang="en-US"/>
          </a:p>
        </p:txBody>
      </p:sp>
      <p:sp>
        <p:nvSpPr>
          <p:cNvPr id="7" name="TextBox 6">
            <a:extLst>
              <a:ext uri="{FF2B5EF4-FFF2-40B4-BE49-F238E27FC236}">
                <a16:creationId xmlns:a16="http://schemas.microsoft.com/office/drawing/2014/main" id="{1F0007D8-3E84-227C-128C-CD2071F79B80}"/>
              </a:ext>
            </a:extLst>
          </p:cNvPr>
          <p:cNvSpPr txBox="1"/>
          <p:nvPr/>
        </p:nvSpPr>
        <p:spPr>
          <a:xfrm>
            <a:off x="4342486" y="2368324"/>
            <a:ext cx="4656548" cy="2062103"/>
          </a:xfrm>
          <a:prstGeom prst="rect">
            <a:avLst/>
          </a:prstGeom>
          <a:noFill/>
        </p:spPr>
        <p:txBody>
          <a:bodyPr wrap="square" lIns="91440" tIns="45720" rIns="91440" bIns="45720" anchor="t">
            <a:spAutoFit/>
          </a:bodyPr>
          <a:lstStyle/>
          <a:p>
            <a:pPr algn="l" defTabSz="914377">
              <a:defRPr/>
            </a:pPr>
            <a:r>
              <a:rPr lang="en-US" sz="1600" kern="1200">
                <a:solidFill>
                  <a:srgbClr val="595959"/>
                </a:solidFill>
                <a:latin typeface="Arial"/>
                <a:ea typeface="Lato"/>
                <a:cs typeface="Arial"/>
              </a:rPr>
              <a:t>As rapid industry and culture shifts arise, OIIA must have a framework for </a:t>
            </a:r>
            <a:r>
              <a:rPr lang="en-US" sz="1600" b="1" kern="1200">
                <a:solidFill>
                  <a:srgbClr val="595959"/>
                </a:solidFill>
                <a:latin typeface="Arial"/>
                <a:ea typeface="Lato"/>
                <a:cs typeface="Arial"/>
              </a:rPr>
              <a:t>prioritizing efforts </a:t>
            </a:r>
            <a:r>
              <a:rPr lang="en-US" sz="1600" kern="1200">
                <a:solidFill>
                  <a:srgbClr val="595959"/>
                </a:solidFill>
                <a:latin typeface="Arial"/>
                <a:ea typeface="Lato"/>
                <a:cs typeface="Arial"/>
              </a:rPr>
              <a:t>with strategic goals and organization direction. Opportunities such as </a:t>
            </a:r>
            <a:r>
              <a:rPr lang="en-US" sz="1600" b="1" kern="1200">
                <a:solidFill>
                  <a:srgbClr val="595959"/>
                </a:solidFill>
                <a:latin typeface="Arial"/>
                <a:ea typeface="Lato"/>
                <a:cs typeface="Arial"/>
              </a:rPr>
              <a:t>expanded leadership</a:t>
            </a:r>
            <a:r>
              <a:rPr lang="en-US" sz="1600" kern="1200">
                <a:solidFill>
                  <a:srgbClr val="595959"/>
                </a:solidFill>
                <a:latin typeface="Arial"/>
                <a:ea typeface="Lato"/>
                <a:cs typeface="Arial"/>
              </a:rPr>
              <a:t>, </a:t>
            </a:r>
            <a:r>
              <a:rPr lang="en-US" sz="1600" b="1" kern="1200">
                <a:solidFill>
                  <a:srgbClr val="595959"/>
                </a:solidFill>
                <a:latin typeface="Arial"/>
                <a:ea typeface="Lato"/>
                <a:cs typeface="Arial"/>
              </a:rPr>
              <a:t>delivering externally-focused resources, increasing budget, and serving new communities </a:t>
            </a:r>
            <a:r>
              <a:rPr lang="en-US" sz="1600" kern="1200">
                <a:solidFill>
                  <a:srgbClr val="595959"/>
                </a:solidFill>
                <a:latin typeface="Arial"/>
                <a:ea typeface="Lato"/>
                <a:cs typeface="Arial"/>
              </a:rPr>
              <a:t>will draw attention from core services, requiring careful coordination.</a:t>
            </a:r>
            <a:endParaRPr lang="en-US" sz="1600" b="1">
              <a:solidFill>
                <a:srgbClr val="595959"/>
              </a:solidFill>
              <a:latin typeface="Arial"/>
              <a:ea typeface="Lato"/>
              <a:cs typeface="Arial"/>
            </a:endParaRPr>
          </a:p>
        </p:txBody>
      </p:sp>
      <p:sp>
        <p:nvSpPr>
          <p:cNvPr id="10" name="TextBox 9">
            <a:extLst>
              <a:ext uri="{FF2B5EF4-FFF2-40B4-BE49-F238E27FC236}">
                <a16:creationId xmlns:a16="http://schemas.microsoft.com/office/drawing/2014/main" id="{92FEBA28-6EA0-E967-1BD3-014F389D9482}"/>
              </a:ext>
            </a:extLst>
          </p:cNvPr>
          <p:cNvSpPr txBox="1"/>
          <p:nvPr/>
        </p:nvSpPr>
        <p:spPr>
          <a:xfrm>
            <a:off x="4342486" y="4888901"/>
            <a:ext cx="4656548" cy="1569660"/>
          </a:xfrm>
          <a:prstGeom prst="rect">
            <a:avLst/>
          </a:prstGeom>
          <a:noFill/>
        </p:spPr>
        <p:txBody>
          <a:bodyPr wrap="square">
            <a:spAutoFit/>
          </a:bodyPr>
          <a:lstStyle/>
          <a:p>
            <a:pPr algn="l" defTabSz="914377">
              <a:defRPr/>
            </a:pPr>
            <a:r>
              <a:rPr lang="en-US" sz="1600" kern="1200">
                <a:solidFill>
                  <a:srgbClr val="595959"/>
                </a:solidFill>
                <a:latin typeface="Arial"/>
                <a:ea typeface="Lato"/>
                <a:cs typeface="Arial"/>
              </a:rPr>
              <a:t>Establishing a </a:t>
            </a:r>
            <a:r>
              <a:rPr lang="en-US" sz="1600" b="1" kern="1200">
                <a:solidFill>
                  <a:srgbClr val="595959"/>
                </a:solidFill>
                <a:latin typeface="Arial"/>
                <a:ea typeface="Lato"/>
                <a:cs typeface="Arial"/>
              </a:rPr>
              <a:t>remarkable team</a:t>
            </a:r>
            <a:r>
              <a:rPr lang="en-US" sz="1600" kern="1200">
                <a:solidFill>
                  <a:srgbClr val="595959"/>
                </a:solidFill>
                <a:latin typeface="Arial"/>
                <a:ea typeface="Lato"/>
                <a:cs typeface="Arial"/>
              </a:rPr>
              <a:t> and integrating advancing technologies such as </a:t>
            </a:r>
            <a:r>
              <a:rPr lang="en-US" sz="1600" b="1" kern="1200">
                <a:solidFill>
                  <a:srgbClr val="595959"/>
                </a:solidFill>
                <a:latin typeface="Arial"/>
                <a:ea typeface="Lato"/>
                <a:cs typeface="Arial"/>
              </a:rPr>
              <a:t>artificial intelligence </a:t>
            </a:r>
            <a:r>
              <a:rPr lang="en-US" sz="1600" kern="1200">
                <a:solidFill>
                  <a:srgbClr val="595959"/>
                </a:solidFill>
                <a:latin typeface="Arial"/>
                <a:ea typeface="Lato"/>
                <a:cs typeface="Arial"/>
              </a:rPr>
              <a:t>are paramount to OIIAs success. It must also scale </a:t>
            </a:r>
            <a:r>
              <a:rPr lang="en-US" sz="1600" b="1" kern="1200">
                <a:solidFill>
                  <a:srgbClr val="595959"/>
                </a:solidFill>
                <a:latin typeface="Arial"/>
                <a:ea typeface="Lato"/>
                <a:cs typeface="Arial"/>
              </a:rPr>
              <a:t>engagement with core customer segments </a:t>
            </a:r>
            <a:r>
              <a:rPr lang="en-US" sz="1600" kern="1200">
                <a:solidFill>
                  <a:srgbClr val="595959"/>
                </a:solidFill>
                <a:latin typeface="Arial"/>
                <a:ea typeface="Lato"/>
                <a:cs typeface="Arial"/>
              </a:rPr>
              <a:t>and </a:t>
            </a:r>
            <a:r>
              <a:rPr lang="en-US" sz="1600" b="1" kern="1200">
                <a:solidFill>
                  <a:srgbClr val="595959"/>
                </a:solidFill>
                <a:latin typeface="Arial"/>
                <a:ea typeface="Lato"/>
                <a:cs typeface="Arial"/>
              </a:rPr>
              <a:t>communication delivery</a:t>
            </a:r>
            <a:r>
              <a:rPr lang="en-US" sz="1600" kern="1200">
                <a:solidFill>
                  <a:srgbClr val="595959"/>
                </a:solidFill>
                <a:latin typeface="Arial"/>
                <a:ea typeface="Lato"/>
                <a:cs typeface="Arial"/>
              </a:rPr>
              <a:t>.</a:t>
            </a:r>
            <a:endParaRPr lang="en-US" sz="1600" b="1">
              <a:solidFill>
                <a:srgbClr val="595959"/>
              </a:solidFill>
              <a:latin typeface="Arial"/>
              <a:ea typeface="Lato"/>
              <a:cs typeface="Arial"/>
            </a:endParaRPr>
          </a:p>
        </p:txBody>
      </p:sp>
      <p:pic>
        <p:nvPicPr>
          <p:cNvPr id="8" name="Picture 7" descr="A person wearing a virtual reality headset&#10;&#10;Description automatically generated">
            <a:extLst>
              <a:ext uri="{FF2B5EF4-FFF2-40B4-BE49-F238E27FC236}">
                <a16:creationId xmlns:a16="http://schemas.microsoft.com/office/drawing/2014/main" id="{D3AAD2C9-F569-A4E1-3ADA-1C9AC5D164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36730" y="4980839"/>
            <a:ext cx="2447586" cy="1593131"/>
          </a:xfrm>
          <a:prstGeom prst="rect">
            <a:avLst/>
          </a:prstGeom>
        </p:spPr>
      </p:pic>
      <p:pic>
        <p:nvPicPr>
          <p:cNvPr id="11" name="Picture 10">
            <a:extLst>
              <a:ext uri="{FF2B5EF4-FFF2-40B4-BE49-F238E27FC236}">
                <a16:creationId xmlns:a16="http://schemas.microsoft.com/office/drawing/2014/main" id="{B7B9932C-0441-66E2-23FC-7BF4D6C6E8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36730" y="2544033"/>
            <a:ext cx="2396234" cy="1626868"/>
          </a:xfrm>
          <a:prstGeom prst="rect">
            <a:avLst/>
          </a:prstGeom>
        </p:spPr>
      </p:pic>
      <p:pic>
        <p:nvPicPr>
          <p:cNvPr id="6" name="Picture 5">
            <a:extLst>
              <a:ext uri="{FF2B5EF4-FFF2-40B4-BE49-F238E27FC236}">
                <a16:creationId xmlns:a16="http://schemas.microsoft.com/office/drawing/2014/main" id="{D328F101-5E6F-4F84-8051-798776DD07B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36730" y="348428"/>
            <a:ext cx="2396233" cy="1561422"/>
          </a:xfrm>
          <a:prstGeom prst="rect">
            <a:avLst/>
          </a:prstGeom>
        </p:spPr>
      </p:pic>
    </p:spTree>
    <p:extLst>
      <p:ext uri="{BB962C8B-B14F-4D97-AF65-F5344CB8AC3E}">
        <p14:creationId xmlns:p14="http://schemas.microsoft.com/office/powerpoint/2010/main" val="753683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351D44-3149-E64B-9177-50CC88D1ACEF}"/>
              </a:ext>
            </a:extLst>
          </p:cNvPr>
          <p:cNvSpPr txBox="1"/>
          <p:nvPr/>
        </p:nvSpPr>
        <p:spPr>
          <a:xfrm>
            <a:off x="3710380" y="341087"/>
            <a:ext cx="184730" cy="254044"/>
          </a:xfrm>
          <a:prstGeom prst="rect">
            <a:avLst/>
          </a:prstGeom>
          <a:noFill/>
        </p:spPr>
        <p:txBody>
          <a:bodyPr wrap="none" rtlCol="0">
            <a:spAutoFit/>
          </a:bodyPr>
          <a:lstStyle/>
          <a:p>
            <a:pPr marL="0" marR="0" lvl="0" indent="0" algn="ctr" defTabSz="412740" rtl="0" eaLnBrk="1" fontAlgn="auto" latinLnBrk="0" hangingPunct="0">
              <a:lnSpc>
                <a:spcPct val="100000"/>
              </a:lnSpc>
              <a:spcBef>
                <a:spcPts val="0"/>
              </a:spcBef>
              <a:spcAft>
                <a:spcPts val="0"/>
              </a:spcAft>
              <a:buClrTx/>
              <a:buSzTx/>
              <a:buFontTx/>
              <a:buNone/>
              <a:tabLst/>
              <a:defRPr/>
            </a:pPr>
            <a:endParaRPr kumimoji="0" lang="en-US" sz="1051"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Neue UltraLight"/>
            </a:endParaRPr>
          </a:p>
        </p:txBody>
      </p:sp>
      <p:sp>
        <p:nvSpPr>
          <p:cNvPr id="30" name="Rectangle 29">
            <a:extLst>
              <a:ext uri="{FF2B5EF4-FFF2-40B4-BE49-F238E27FC236}">
                <a16:creationId xmlns:a16="http://schemas.microsoft.com/office/drawing/2014/main" id="{B6ECFAA9-2087-064D-BE46-A6BDE11CB940}"/>
              </a:ext>
            </a:extLst>
          </p:cNvPr>
          <p:cNvSpPr/>
          <p:nvPr/>
        </p:nvSpPr>
        <p:spPr>
          <a:xfrm>
            <a:off x="4366420" y="427885"/>
            <a:ext cx="7492517" cy="6001643"/>
          </a:xfrm>
          <a:prstGeom prst="rect">
            <a:avLst/>
          </a:prstGeom>
        </p:spPr>
        <p:txBody>
          <a:bodyPr wrap="square" lIns="91440" tIns="45720" rIns="91440" bIns="45720" anchor="t">
            <a:spAutoFit/>
          </a:bodyPr>
          <a:lstStyle/>
          <a:p>
            <a:pPr algn="l" defTabSz="914377">
              <a:defRPr/>
            </a:pPr>
            <a:r>
              <a:rPr lang="en-US" sz="1600" b="1">
                <a:solidFill>
                  <a:srgbClr val="595959"/>
                </a:solidFill>
                <a:latin typeface="Arial"/>
              </a:rPr>
              <a:t>Enhancing Core Services:</a:t>
            </a:r>
            <a:endParaRPr lang="en-US" sz="1600">
              <a:latin typeface="Arial"/>
            </a:endParaRPr>
          </a:p>
          <a:p>
            <a:pPr marL="285750" indent="-285750" algn="l" defTabSz="914377">
              <a:buFont typeface="Arial"/>
              <a:buChar char="•"/>
              <a:defRPr/>
            </a:pPr>
            <a:r>
              <a:rPr lang="en-US" sz="1600">
                <a:solidFill>
                  <a:srgbClr val="595959"/>
                </a:solidFill>
                <a:latin typeface="Arial"/>
              </a:rPr>
              <a:t>We will fail to meet increasing demands and decrease stakeholder satisfaction.</a:t>
            </a:r>
            <a:endParaRPr lang="en-US" sz="1600">
              <a:latin typeface="Arial"/>
            </a:endParaRPr>
          </a:p>
          <a:p>
            <a:pPr marL="285750" indent="-285750" algn="l" defTabSz="914377">
              <a:buFont typeface="Arial"/>
              <a:buChar char="•"/>
              <a:defRPr/>
            </a:pPr>
            <a:r>
              <a:rPr lang="en-US" sz="1600">
                <a:solidFill>
                  <a:srgbClr val="595959"/>
                </a:solidFill>
                <a:latin typeface="Arial"/>
              </a:rPr>
              <a:t>Inefficiencies and outdated practices will reduce our effectiveness as integrity leaders.</a:t>
            </a:r>
          </a:p>
          <a:p>
            <a:pPr marL="285750" indent="-285750" algn="l" defTabSz="914377">
              <a:buFont typeface="Arial"/>
              <a:buChar char="•"/>
              <a:defRPr/>
            </a:pPr>
            <a:r>
              <a:rPr lang="en-US" sz="1600">
                <a:solidFill>
                  <a:srgbClr val="595959"/>
                </a:solidFill>
                <a:latin typeface="Arial"/>
              </a:rPr>
              <a:t>We will be unable to scale services, hindering organizational growth and customer engagement.</a:t>
            </a:r>
            <a:br>
              <a:rPr lang="en-US" sz="1600">
                <a:solidFill>
                  <a:srgbClr val="595959"/>
                </a:solidFill>
                <a:latin typeface="Arial"/>
              </a:rPr>
            </a:br>
            <a:endParaRPr lang="en-US" sz="1600">
              <a:latin typeface="Arial"/>
            </a:endParaRPr>
          </a:p>
          <a:p>
            <a:pPr algn="l" defTabSz="914377">
              <a:defRPr/>
            </a:pPr>
            <a:r>
              <a:rPr lang="en-US" sz="1600" b="1">
                <a:solidFill>
                  <a:srgbClr val="595959"/>
                </a:solidFill>
                <a:latin typeface="Arial"/>
              </a:rPr>
              <a:t>Innovative Solutions:</a:t>
            </a:r>
            <a:endParaRPr lang="en-US" sz="1600">
              <a:latin typeface="Arial"/>
            </a:endParaRPr>
          </a:p>
          <a:p>
            <a:pPr marL="285750" indent="-285750" algn="l" defTabSz="914377">
              <a:buFont typeface="Arial"/>
              <a:buChar char="•"/>
              <a:defRPr/>
            </a:pPr>
            <a:r>
              <a:rPr lang="en-US" sz="1600">
                <a:solidFill>
                  <a:srgbClr val="595959"/>
                </a:solidFill>
                <a:latin typeface="Arial"/>
              </a:rPr>
              <a:t>We will lag behind in AI and tech advancements, losing our competitive edge.</a:t>
            </a:r>
          </a:p>
          <a:p>
            <a:pPr marL="285750" indent="-285750" algn="l" defTabSz="914377">
              <a:buFont typeface="Arial"/>
              <a:buChar char="•"/>
              <a:defRPr/>
            </a:pPr>
            <a:r>
              <a:rPr lang="en-US" sz="1600">
                <a:solidFill>
                  <a:srgbClr val="595959"/>
                </a:solidFill>
                <a:latin typeface="Arial"/>
              </a:rPr>
              <a:t>We will miss opportunities to streamline with AI, compromising decision-making.</a:t>
            </a:r>
            <a:endParaRPr lang="en-US" sz="1600">
              <a:latin typeface="Arial"/>
            </a:endParaRPr>
          </a:p>
          <a:p>
            <a:pPr marL="285750" indent="-285750" algn="l" defTabSz="914377">
              <a:buFont typeface="Arial"/>
              <a:buChar char="•"/>
              <a:defRPr/>
            </a:pPr>
            <a:r>
              <a:rPr lang="en-US" sz="1600">
                <a:solidFill>
                  <a:srgbClr val="595959"/>
                </a:solidFill>
                <a:latin typeface="Arial"/>
              </a:rPr>
              <a:t>Lack of innovative approaches will slow our adaptation to market and industry changes.</a:t>
            </a:r>
            <a:br>
              <a:rPr lang="en-US" sz="1600">
                <a:solidFill>
                  <a:srgbClr val="595959"/>
                </a:solidFill>
                <a:latin typeface="Arial"/>
              </a:rPr>
            </a:br>
            <a:endParaRPr lang="en-US" sz="1600">
              <a:solidFill>
                <a:srgbClr val="595959"/>
              </a:solidFill>
              <a:latin typeface="Arial"/>
            </a:endParaRPr>
          </a:p>
          <a:p>
            <a:pPr algn="l" defTabSz="914377">
              <a:defRPr/>
            </a:pPr>
            <a:r>
              <a:rPr lang="en-US" sz="1600" b="1">
                <a:solidFill>
                  <a:srgbClr val="595959"/>
                </a:solidFill>
                <a:latin typeface="Arial"/>
              </a:rPr>
              <a:t>Remarkable Team:</a:t>
            </a:r>
            <a:endParaRPr lang="en-US" sz="1600">
              <a:latin typeface="Arial"/>
            </a:endParaRPr>
          </a:p>
          <a:p>
            <a:pPr marL="285750" indent="-285750" algn="l" defTabSz="914377">
              <a:buFont typeface="Arial"/>
              <a:buChar char="•"/>
              <a:defRPr/>
            </a:pPr>
            <a:r>
              <a:rPr lang="en-US" sz="1600">
                <a:solidFill>
                  <a:srgbClr val="595959"/>
                </a:solidFill>
                <a:latin typeface="Arial"/>
              </a:rPr>
              <a:t>Lower employee morale and retention will impact our performance.</a:t>
            </a:r>
            <a:endParaRPr lang="en-US" sz="1600">
              <a:latin typeface="Arial"/>
            </a:endParaRPr>
          </a:p>
          <a:p>
            <a:pPr marL="285750" indent="-285750" algn="l" defTabSz="914377">
              <a:buFont typeface="Arial"/>
              <a:buChar char="•"/>
              <a:defRPr/>
            </a:pPr>
            <a:r>
              <a:rPr lang="en-US" sz="1600">
                <a:solidFill>
                  <a:srgbClr val="595959"/>
                </a:solidFill>
                <a:latin typeface="Arial"/>
              </a:rPr>
              <a:t>We will struggle to attract top talent, limiting our ability to drive excellence.</a:t>
            </a:r>
          </a:p>
          <a:p>
            <a:pPr marL="285750" indent="-285750" algn="l" defTabSz="914377">
              <a:buFont typeface="Arial"/>
              <a:buChar char="•"/>
              <a:defRPr/>
            </a:pPr>
            <a:r>
              <a:rPr lang="en-US" sz="1600">
                <a:solidFill>
                  <a:srgbClr val="595959"/>
                </a:solidFill>
                <a:latin typeface="Arial"/>
              </a:rPr>
              <a:t>Limited professional development will lead to stagnation of team skills.</a:t>
            </a:r>
            <a:br>
              <a:rPr lang="en-US" sz="1600">
                <a:solidFill>
                  <a:srgbClr val="595959"/>
                </a:solidFill>
                <a:latin typeface="Arial"/>
              </a:rPr>
            </a:br>
            <a:endParaRPr lang="en-US" sz="1600">
              <a:latin typeface="Arial"/>
            </a:endParaRPr>
          </a:p>
          <a:p>
            <a:pPr algn="l" defTabSz="914377">
              <a:defRPr/>
            </a:pPr>
            <a:r>
              <a:rPr lang="en-US" sz="1600" b="1">
                <a:solidFill>
                  <a:srgbClr val="595959"/>
                </a:solidFill>
                <a:latin typeface="Arial"/>
              </a:rPr>
              <a:t>Influence and Awareness:</a:t>
            </a:r>
            <a:endParaRPr lang="en-US" sz="1600">
              <a:latin typeface="Arial"/>
            </a:endParaRPr>
          </a:p>
          <a:p>
            <a:pPr marL="285750" indent="-285750" algn="l" defTabSz="914377">
              <a:buFont typeface="Arial"/>
              <a:buChar char="•"/>
              <a:defRPr/>
            </a:pPr>
            <a:r>
              <a:rPr lang="en-US" sz="1600">
                <a:solidFill>
                  <a:srgbClr val="595959"/>
                </a:solidFill>
                <a:latin typeface="Arial"/>
              </a:rPr>
              <a:t>We will have less recognition and respect, reducing our advocacy for integrity.</a:t>
            </a:r>
            <a:endParaRPr lang="en-US" sz="1600">
              <a:latin typeface="Arial"/>
            </a:endParaRPr>
          </a:p>
          <a:p>
            <a:pPr marL="285750" indent="-285750" algn="l" defTabSz="914377">
              <a:buFont typeface="Arial"/>
              <a:buChar char="•"/>
              <a:defRPr/>
            </a:pPr>
            <a:r>
              <a:rPr lang="en-US" sz="1600">
                <a:solidFill>
                  <a:srgbClr val="595959"/>
                </a:solidFill>
                <a:latin typeface="Arial"/>
              </a:rPr>
              <a:t>We will miss engagement opportunities, limiting our community impact.</a:t>
            </a:r>
            <a:endParaRPr lang="en-US" sz="1600">
              <a:latin typeface="Arial"/>
            </a:endParaRPr>
          </a:p>
          <a:p>
            <a:pPr marL="285750" indent="-285750" algn="l" defTabSz="914377">
              <a:buFont typeface="Arial"/>
              <a:buChar char="•"/>
              <a:defRPr/>
            </a:pPr>
            <a:r>
              <a:rPr lang="en-US" sz="1600">
                <a:solidFill>
                  <a:srgbClr val="595959"/>
                </a:solidFill>
                <a:latin typeface="Arial"/>
              </a:rPr>
              <a:t>Weak brand presence will diminish our influence on industry standards.</a:t>
            </a:r>
          </a:p>
        </p:txBody>
      </p:sp>
      <p:sp>
        <p:nvSpPr>
          <p:cNvPr id="31" name="Rectangle 30">
            <a:extLst>
              <a:ext uri="{FF2B5EF4-FFF2-40B4-BE49-F238E27FC236}">
                <a16:creationId xmlns:a16="http://schemas.microsoft.com/office/drawing/2014/main" id="{9809180F-89C3-E545-A029-F9886A510028}"/>
              </a:ext>
            </a:extLst>
          </p:cNvPr>
          <p:cNvSpPr/>
          <p:nvPr/>
        </p:nvSpPr>
        <p:spPr>
          <a:xfrm>
            <a:off x="4497799" y="3374230"/>
            <a:ext cx="4956168" cy="349583"/>
          </a:xfrm>
          <a:prstGeom prst="rect">
            <a:avLst/>
          </a:prstGeom>
        </p:spPr>
        <p:txBody>
          <a:bodyPr wrap="square" lIns="91440" tIns="45720" rIns="91440" bIns="45720" anchor="t">
            <a:spAutoFit/>
          </a:bodyPr>
          <a:lstStyle/>
          <a:p>
            <a:pPr marL="0" marR="0" lvl="0" indent="0" algn="l" defTabSz="914377" rtl="0" eaLnBrk="1" fontAlgn="auto" latinLnBrk="0" hangingPunct="1">
              <a:lnSpc>
                <a:spcPct val="114000"/>
              </a:lnSpc>
              <a:spcBef>
                <a:spcPts val="0"/>
              </a:spcBef>
              <a:spcAft>
                <a:spcPts val="0"/>
              </a:spcAft>
              <a:buClrTx/>
              <a:buSzTx/>
              <a:buFontTx/>
              <a:buNone/>
              <a:tabLst/>
              <a:defRPr/>
            </a:pPr>
            <a:endParaRPr lang="en-US" sz="1600" u="none" strike="noStrike" cap="none" spc="0" normalizeH="0" baseline="0" noProof="0">
              <a:ln>
                <a:noFill/>
              </a:ln>
              <a:solidFill>
                <a:srgbClr val="595959"/>
              </a:solidFill>
              <a:effectLst/>
              <a:uLnTx/>
              <a:uFillTx/>
              <a:latin typeface="+mn-lt"/>
              <a:ea typeface="Lato" panose="020F0502020204030203" pitchFamily="34" charset="0"/>
              <a:cs typeface="Arial" panose="020B0604020202020204" pitchFamily="34" charset="0"/>
            </a:endParaRPr>
          </a:p>
        </p:txBody>
      </p:sp>
      <p:sp>
        <p:nvSpPr>
          <p:cNvPr id="32" name="Rectangle 31">
            <a:extLst>
              <a:ext uri="{FF2B5EF4-FFF2-40B4-BE49-F238E27FC236}">
                <a16:creationId xmlns:a16="http://schemas.microsoft.com/office/drawing/2014/main" id="{E6712818-3539-884C-86FA-FB0862BE6975}"/>
              </a:ext>
            </a:extLst>
          </p:cNvPr>
          <p:cNvSpPr/>
          <p:nvPr/>
        </p:nvSpPr>
        <p:spPr>
          <a:xfrm>
            <a:off x="4497799" y="4871516"/>
            <a:ext cx="4956168" cy="338554"/>
          </a:xfrm>
          <a:prstGeom prst="rect">
            <a:avLst/>
          </a:prstGeom>
        </p:spPr>
        <p:txBody>
          <a:bodyPr wrap="square" lIns="91440" tIns="45720" rIns="91440" bIns="45720" anchor="t">
            <a:spAutoFit/>
          </a:bodyPr>
          <a:lstStyle/>
          <a:p>
            <a:pPr algn="l" rtl="0" fontAlgn="base"/>
            <a:endParaRPr lang="en-US" sz="1600" b="0" i="0">
              <a:solidFill>
                <a:srgbClr val="595959"/>
              </a:solidFill>
              <a:effectLst/>
              <a:latin typeface="+mn-lt"/>
            </a:endParaRPr>
          </a:p>
        </p:txBody>
      </p:sp>
      <p:sp>
        <p:nvSpPr>
          <p:cNvPr id="2" name="Title 1">
            <a:extLst>
              <a:ext uri="{FF2B5EF4-FFF2-40B4-BE49-F238E27FC236}">
                <a16:creationId xmlns:a16="http://schemas.microsoft.com/office/drawing/2014/main" id="{99F5360E-39DA-2742-AC55-052C6F872F4E}"/>
              </a:ext>
            </a:extLst>
          </p:cNvPr>
          <p:cNvSpPr>
            <a:spLocks noGrp="1"/>
          </p:cNvSpPr>
          <p:nvPr>
            <p:ph type="title"/>
          </p:nvPr>
        </p:nvSpPr>
        <p:spPr/>
        <p:txBody>
          <a:bodyPr lIns="91440" tIns="45720" rIns="91440" bIns="45720" anchor="t"/>
          <a:lstStyle/>
          <a:p>
            <a:pPr>
              <a:lnSpc>
                <a:spcPct val="114000"/>
              </a:lnSpc>
            </a:pPr>
            <a:r>
              <a:rPr lang="en-US">
                <a:latin typeface="Arial"/>
                <a:cs typeface="Arial"/>
              </a:rPr>
              <a:t>Do Nothing Strategy</a:t>
            </a:r>
            <a:endParaRPr lang="en-US" err="1"/>
          </a:p>
        </p:txBody>
      </p:sp>
    </p:spTree>
    <p:extLst>
      <p:ext uri="{BB962C8B-B14F-4D97-AF65-F5344CB8AC3E}">
        <p14:creationId xmlns:p14="http://schemas.microsoft.com/office/powerpoint/2010/main" val="804501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351D44-3149-E64B-9177-50CC88D1ACEF}"/>
              </a:ext>
            </a:extLst>
          </p:cNvPr>
          <p:cNvSpPr txBox="1"/>
          <p:nvPr/>
        </p:nvSpPr>
        <p:spPr>
          <a:xfrm>
            <a:off x="3710380" y="341087"/>
            <a:ext cx="184730" cy="254044"/>
          </a:xfrm>
          <a:prstGeom prst="rect">
            <a:avLst/>
          </a:prstGeom>
          <a:noFill/>
        </p:spPr>
        <p:txBody>
          <a:bodyPr wrap="none" rtlCol="0">
            <a:spAutoFit/>
          </a:bodyPr>
          <a:lstStyle/>
          <a:p>
            <a:pPr marL="0" marR="0" lvl="0" indent="0" algn="ctr" defTabSz="412740" rtl="0" eaLnBrk="1" fontAlgn="auto" latinLnBrk="0" hangingPunct="0">
              <a:lnSpc>
                <a:spcPct val="100000"/>
              </a:lnSpc>
              <a:spcBef>
                <a:spcPts val="0"/>
              </a:spcBef>
              <a:spcAft>
                <a:spcPts val="0"/>
              </a:spcAft>
              <a:buClrTx/>
              <a:buSzTx/>
              <a:buFontTx/>
              <a:buNone/>
              <a:tabLst/>
              <a:defRPr/>
            </a:pPr>
            <a:endParaRPr kumimoji="0" lang="en-US" sz="1051"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Neue UltraLight"/>
            </a:endParaRPr>
          </a:p>
        </p:txBody>
      </p:sp>
      <p:sp>
        <p:nvSpPr>
          <p:cNvPr id="30" name="Rectangle 29">
            <a:extLst>
              <a:ext uri="{FF2B5EF4-FFF2-40B4-BE49-F238E27FC236}">
                <a16:creationId xmlns:a16="http://schemas.microsoft.com/office/drawing/2014/main" id="{B6ECFAA9-2087-064D-BE46-A6BDE11CB940}"/>
              </a:ext>
            </a:extLst>
          </p:cNvPr>
          <p:cNvSpPr/>
          <p:nvPr/>
        </p:nvSpPr>
        <p:spPr>
          <a:xfrm>
            <a:off x="4497799" y="442066"/>
            <a:ext cx="4956168" cy="2595326"/>
          </a:xfrm>
          <a:prstGeom prst="rect">
            <a:avLst/>
          </a:prstGeom>
        </p:spPr>
        <p:txBody>
          <a:bodyPr wrap="square">
            <a:spAutoFit/>
          </a:bodyPr>
          <a:lstStyle/>
          <a:p>
            <a:pPr marL="0" marR="0" lvl="0" indent="0" algn="l" defTabSz="914377" rtl="0" eaLnBrk="1" fontAlgn="auto" latinLnBrk="0" hangingPunct="1">
              <a:lnSpc>
                <a:spcPct val="114000"/>
              </a:lnSpc>
              <a:spcBef>
                <a:spcPts val="0"/>
              </a:spcBef>
              <a:spcAft>
                <a:spcPts val="0"/>
              </a:spcAft>
              <a:buClrTx/>
              <a:buSzTx/>
              <a:buFontTx/>
              <a:buNone/>
              <a:tabLst/>
              <a:defRPr/>
            </a:pPr>
            <a:r>
              <a:rPr lang="en-US" sz="1600">
                <a:solidFill>
                  <a:srgbClr val="595959"/>
                </a:solidFill>
                <a:latin typeface="Arial" panose="020B0604020202020204" pitchFamily="34" charset="0"/>
              </a:rPr>
              <a:t>OIIA</a:t>
            </a:r>
            <a:r>
              <a:rPr lang="en-US" sz="1600" b="0" i="0" u="none" strike="noStrike">
                <a:solidFill>
                  <a:srgbClr val="595959"/>
                </a:solidFill>
                <a:effectLst/>
                <a:latin typeface="Arial" panose="020B0604020202020204" pitchFamily="34" charset="0"/>
              </a:rPr>
              <a:t> faces pivotal strategic questions internally, such as </a:t>
            </a:r>
            <a:r>
              <a:rPr lang="en-US" sz="1600" b="1" i="0" u="none" strike="noStrike">
                <a:solidFill>
                  <a:srgbClr val="595959"/>
                </a:solidFill>
                <a:effectLst/>
                <a:latin typeface="Arial" panose="020B0604020202020204" pitchFamily="34" charset="0"/>
              </a:rPr>
              <a:t>embedding the integrity framework, integrating modern technologies, building a remarkable team, expanding engagement and influence. </a:t>
            </a:r>
            <a:r>
              <a:rPr lang="en-US" sz="1600" b="0" i="0" u="none" strike="noStrike">
                <a:solidFill>
                  <a:srgbClr val="595959"/>
                </a:solidFill>
                <a:effectLst/>
                <a:latin typeface="Arial" panose="020B0604020202020204" pitchFamily="34" charset="0"/>
              </a:rPr>
              <a:t>Externally, OIIA has challenges to </a:t>
            </a:r>
            <a:r>
              <a:rPr lang="en-US" sz="1600" b="1" i="0" u="none" strike="noStrike">
                <a:solidFill>
                  <a:srgbClr val="595959"/>
                </a:solidFill>
                <a:effectLst/>
                <a:latin typeface="Arial" panose="020B0604020202020204" pitchFamily="34" charset="0"/>
              </a:rPr>
              <a:t>increase visibility, establish </a:t>
            </a:r>
            <a:r>
              <a:rPr lang="en-US" sz="1600" b="1">
                <a:solidFill>
                  <a:srgbClr val="595959"/>
                </a:solidFill>
                <a:latin typeface="Arial" panose="020B0604020202020204" pitchFamily="34" charset="0"/>
              </a:rPr>
              <a:t>an </a:t>
            </a:r>
            <a:r>
              <a:rPr lang="en-US" sz="1600" b="1" i="0" u="none" strike="noStrike">
                <a:solidFill>
                  <a:srgbClr val="595959"/>
                </a:solidFill>
                <a:effectLst/>
                <a:latin typeface="Arial" panose="020B0604020202020204" pitchFamily="34" charset="0"/>
              </a:rPr>
              <a:t>influential relationship network, serve new populations</a:t>
            </a:r>
            <a:r>
              <a:rPr lang="en-US" sz="1600" b="0" i="0" u="none" strike="noStrike">
                <a:solidFill>
                  <a:srgbClr val="595959"/>
                </a:solidFill>
                <a:effectLst/>
                <a:latin typeface="Arial" panose="020B0604020202020204" pitchFamily="34" charset="0"/>
              </a:rPr>
              <a:t>, and evolve along with changing regulations and industries.</a:t>
            </a:r>
            <a:endParaRPr kumimoji="0" lang="en-US" sz="1600" u="none" strike="noStrike" kern="1200" cap="none" spc="0" normalizeH="0" baseline="0" noProof="0">
              <a:ln>
                <a:noFill/>
              </a:ln>
              <a:solidFill>
                <a:srgbClr val="595959"/>
              </a:solidFill>
              <a:effectLst/>
              <a:uLnTx/>
              <a:uFillTx/>
              <a:latin typeface="+mn-lt"/>
              <a:ea typeface="Lato" panose="020F0502020204030203" pitchFamily="34" charset="0"/>
              <a:cs typeface="Arial" panose="020B0604020202020204" pitchFamily="34" charset="0"/>
              <a:sym typeface="Helvetica Neue UltraLight"/>
            </a:endParaRPr>
          </a:p>
        </p:txBody>
      </p:sp>
      <p:sp>
        <p:nvSpPr>
          <p:cNvPr id="31" name="Rectangle 30">
            <a:extLst>
              <a:ext uri="{FF2B5EF4-FFF2-40B4-BE49-F238E27FC236}">
                <a16:creationId xmlns:a16="http://schemas.microsoft.com/office/drawing/2014/main" id="{9809180F-89C3-E545-A029-F9886A510028}"/>
              </a:ext>
            </a:extLst>
          </p:cNvPr>
          <p:cNvSpPr/>
          <p:nvPr/>
        </p:nvSpPr>
        <p:spPr>
          <a:xfrm>
            <a:off x="4497799" y="3374230"/>
            <a:ext cx="4956168" cy="911019"/>
          </a:xfrm>
          <a:prstGeom prst="rect">
            <a:avLst/>
          </a:prstGeom>
        </p:spPr>
        <p:txBody>
          <a:bodyPr wrap="square">
            <a:spAutoFit/>
          </a:bodyPr>
          <a:lstStyle/>
          <a:p>
            <a:pPr marL="0" marR="0" lvl="0" indent="0" algn="l" defTabSz="914377" rtl="0" eaLnBrk="1" fontAlgn="auto" latinLnBrk="0" hangingPunct="1">
              <a:lnSpc>
                <a:spcPct val="114000"/>
              </a:lnSpc>
              <a:spcBef>
                <a:spcPts val="0"/>
              </a:spcBef>
              <a:spcAft>
                <a:spcPts val="0"/>
              </a:spcAft>
              <a:buClrTx/>
              <a:buSzTx/>
              <a:buFontTx/>
              <a:buNone/>
              <a:tabLst/>
              <a:defRPr/>
            </a:pPr>
            <a:r>
              <a:rPr lang="en-US" sz="1600" b="0" i="0">
                <a:solidFill>
                  <a:srgbClr val="595959"/>
                </a:solidFill>
                <a:effectLst/>
                <a:latin typeface="+mn-lt"/>
              </a:rPr>
              <a:t>OIIAs </a:t>
            </a:r>
            <a:r>
              <a:rPr lang="en-US" sz="1600" b="1" i="0">
                <a:solidFill>
                  <a:srgbClr val="595959"/>
                </a:solidFill>
                <a:effectLst/>
                <a:latin typeface="+mn-lt"/>
              </a:rPr>
              <a:t>strength</a:t>
            </a:r>
            <a:r>
              <a:rPr lang="en-US" sz="1600" b="0" i="0">
                <a:solidFill>
                  <a:srgbClr val="595959"/>
                </a:solidFill>
                <a:effectLst/>
                <a:latin typeface="+mn-lt"/>
              </a:rPr>
              <a:t> lies in its leadership team, expertise, trusted reputation, compliance excellence, forward thinking culture, and history.</a:t>
            </a:r>
            <a:endParaRPr kumimoji="0" lang="en-US" sz="1600" u="none" strike="noStrike" kern="1200" cap="none" spc="0" normalizeH="0" baseline="0" noProof="0">
              <a:ln>
                <a:noFill/>
              </a:ln>
              <a:solidFill>
                <a:srgbClr val="595959"/>
              </a:solidFill>
              <a:effectLst/>
              <a:uLnTx/>
              <a:uFillTx/>
              <a:latin typeface="+mn-lt"/>
              <a:ea typeface="Lato" panose="020F0502020204030203" pitchFamily="34" charset="0"/>
              <a:cs typeface="Arial" panose="020B0604020202020204" pitchFamily="34" charset="0"/>
              <a:sym typeface="Helvetica Neue UltraLight"/>
            </a:endParaRPr>
          </a:p>
        </p:txBody>
      </p:sp>
      <p:sp>
        <p:nvSpPr>
          <p:cNvPr id="32" name="Rectangle 31">
            <a:extLst>
              <a:ext uri="{FF2B5EF4-FFF2-40B4-BE49-F238E27FC236}">
                <a16:creationId xmlns:a16="http://schemas.microsoft.com/office/drawing/2014/main" id="{E6712818-3539-884C-86FA-FB0862BE6975}"/>
              </a:ext>
            </a:extLst>
          </p:cNvPr>
          <p:cNvSpPr/>
          <p:nvPr/>
        </p:nvSpPr>
        <p:spPr>
          <a:xfrm>
            <a:off x="4497799" y="4871516"/>
            <a:ext cx="4956168" cy="1569660"/>
          </a:xfrm>
          <a:prstGeom prst="rect">
            <a:avLst/>
          </a:prstGeom>
        </p:spPr>
        <p:txBody>
          <a:bodyPr wrap="square">
            <a:spAutoFit/>
          </a:bodyPr>
          <a:lstStyle/>
          <a:p>
            <a:pPr algn="l" rtl="0" fontAlgn="base"/>
            <a:r>
              <a:rPr lang="en-US" sz="1600" b="1" i="0">
                <a:solidFill>
                  <a:srgbClr val="595959"/>
                </a:solidFill>
                <a:effectLst/>
                <a:latin typeface="+mn-lt"/>
              </a:rPr>
              <a:t>Mega trends </a:t>
            </a:r>
            <a:r>
              <a:rPr lang="en-US" sz="1600" b="0" i="0">
                <a:solidFill>
                  <a:srgbClr val="595959"/>
                </a:solidFill>
                <a:effectLst/>
                <a:latin typeface="+mn-lt"/>
              </a:rPr>
              <a:t>including regulation shifts, higher education experience changes, strained resources, and workforce dynamics pose challenges, but </a:t>
            </a:r>
            <a:r>
              <a:rPr lang="en-US" sz="1600" b="1" i="0">
                <a:solidFill>
                  <a:srgbClr val="595959"/>
                </a:solidFill>
                <a:effectLst/>
                <a:latin typeface="+mn-lt"/>
              </a:rPr>
              <a:t>opportunities</a:t>
            </a:r>
            <a:r>
              <a:rPr lang="en-US" sz="1600" b="0" i="0">
                <a:solidFill>
                  <a:srgbClr val="595959"/>
                </a:solidFill>
                <a:effectLst/>
                <a:latin typeface="+mn-lt"/>
              </a:rPr>
              <a:t> abound in integrity framework leadership, servicing additional community groups, and industry influence. </a:t>
            </a:r>
          </a:p>
        </p:txBody>
      </p:sp>
      <p:cxnSp>
        <p:nvCxnSpPr>
          <p:cNvPr id="33" name="Straight Connector 32">
            <a:extLst>
              <a:ext uri="{FF2B5EF4-FFF2-40B4-BE49-F238E27FC236}">
                <a16:creationId xmlns:a16="http://schemas.microsoft.com/office/drawing/2014/main" id="{6C2D8A88-C80D-384E-9068-FB4389A034EE}"/>
              </a:ext>
            </a:extLst>
          </p:cNvPr>
          <p:cNvCxnSpPr>
            <a:cxnSpLocks/>
          </p:cNvCxnSpPr>
          <p:nvPr/>
        </p:nvCxnSpPr>
        <p:spPr>
          <a:xfrm>
            <a:off x="6789481" y="3169509"/>
            <a:ext cx="342900" cy="0"/>
          </a:xfrm>
          <a:prstGeom prst="line">
            <a:avLst/>
          </a:prstGeom>
          <a:ln w="25400">
            <a:solidFill>
              <a:srgbClr val="00778B"/>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0C59D95-A07B-994A-B811-C7B8CB39988A}"/>
              </a:ext>
            </a:extLst>
          </p:cNvPr>
          <p:cNvCxnSpPr>
            <a:cxnSpLocks/>
          </p:cNvCxnSpPr>
          <p:nvPr/>
        </p:nvCxnSpPr>
        <p:spPr>
          <a:xfrm>
            <a:off x="6804433" y="4581172"/>
            <a:ext cx="342900" cy="0"/>
          </a:xfrm>
          <a:prstGeom prst="line">
            <a:avLst/>
          </a:prstGeom>
          <a:ln w="25400">
            <a:solidFill>
              <a:srgbClr val="00778B"/>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9F5360E-39DA-2742-AC55-052C6F872F4E}"/>
              </a:ext>
            </a:extLst>
          </p:cNvPr>
          <p:cNvSpPr>
            <a:spLocks noGrp="1"/>
          </p:cNvSpPr>
          <p:nvPr>
            <p:ph type="title"/>
          </p:nvPr>
        </p:nvSpPr>
        <p:spPr/>
        <p:txBody>
          <a:bodyPr/>
          <a:lstStyle/>
          <a:p>
            <a:pPr>
              <a:lnSpc>
                <a:spcPct val="114000"/>
              </a:lnSpc>
            </a:pPr>
            <a:r>
              <a:rPr lang="en-US"/>
              <a:t>Current State Summary</a:t>
            </a:r>
          </a:p>
        </p:txBody>
      </p:sp>
      <p:pic>
        <p:nvPicPr>
          <p:cNvPr id="3080" name="Picture 8" descr="the hsc at fort worth monument sign on camp bowie blvd.">
            <a:extLst>
              <a:ext uri="{FF2B5EF4-FFF2-40B4-BE49-F238E27FC236}">
                <a16:creationId xmlns:a16="http://schemas.microsoft.com/office/drawing/2014/main" id="{334D500C-07F1-2913-39DA-323F6427A9B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8817" r="25826" b="6110"/>
          <a:stretch/>
        </p:blipFill>
        <p:spPr bwMode="auto">
          <a:xfrm>
            <a:off x="9734345" y="4871516"/>
            <a:ext cx="2030278" cy="13612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D8351EAA-1AFB-4DB9-9A49-1D9C07B3025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479"/>
          <a:stretch/>
        </p:blipFill>
        <p:spPr>
          <a:xfrm>
            <a:off x="9764077" y="746051"/>
            <a:ext cx="1970813" cy="1361273"/>
          </a:xfrm>
          <a:prstGeom prst="rect">
            <a:avLst/>
          </a:prstGeom>
        </p:spPr>
      </p:pic>
      <p:pic>
        <p:nvPicPr>
          <p:cNvPr id="6" name="Picture 5">
            <a:extLst>
              <a:ext uri="{FF2B5EF4-FFF2-40B4-BE49-F238E27FC236}">
                <a16:creationId xmlns:a16="http://schemas.microsoft.com/office/drawing/2014/main" id="{DB9F2207-70C1-4DCD-9052-F854FDF617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64077" y="2923976"/>
            <a:ext cx="2041910" cy="1361273"/>
          </a:xfrm>
          <a:prstGeom prst="rect">
            <a:avLst/>
          </a:prstGeom>
        </p:spPr>
      </p:pic>
    </p:spTree>
    <p:extLst>
      <p:ext uri="{BB962C8B-B14F-4D97-AF65-F5344CB8AC3E}">
        <p14:creationId xmlns:p14="http://schemas.microsoft.com/office/powerpoint/2010/main" val="985205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5.png"/></Relationships>
</file>

<file path=ppt/theme/theme1.xml><?xml version="1.0" encoding="utf-8"?>
<a:theme xmlns:a="http://schemas.openxmlformats.org/drawingml/2006/main" name="Digit - Multi 1 - Bright">
  <a:themeElements>
    <a:clrScheme name="Custom 10">
      <a:dk1>
        <a:srgbClr val="000000"/>
      </a:dk1>
      <a:lt1>
        <a:srgbClr val="FFFFFF"/>
      </a:lt1>
      <a:dk2>
        <a:srgbClr val="111111"/>
      </a:dk2>
      <a:lt2>
        <a:srgbClr val="F2F2F2"/>
      </a:lt2>
      <a:accent1>
        <a:srgbClr val="58BEC8"/>
      </a:accent1>
      <a:accent2>
        <a:srgbClr val="19A5BE"/>
      </a:accent2>
      <a:accent3>
        <a:srgbClr val="0087AE"/>
      </a:accent3>
      <a:accent4>
        <a:srgbClr val="176490"/>
      </a:accent4>
      <a:accent5>
        <a:srgbClr val="1C5787"/>
      </a:accent5>
      <a:accent6>
        <a:srgbClr val="5046A5"/>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git - Multi 1 - Bright" id="{1EED83A8-EBEE-4595-BF05-49EE0B6BAEB2}" vid="{B438FD33-41AA-434C-8FF8-841AA7F524DE}"/>
    </a:ext>
  </a:extLst>
</a:theme>
</file>

<file path=ppt/theme/theme2.xml><?xml version="1.0" encoding="utf-8"?>
<a:theme xmlns:a="http://schemas.openxmlformats.org/drawingml/2006/main" name="New_Template8">
  <a:themeElements>
    <a:clrScheme name="New_Template8">
      <a:dk1>
        <a:srgbClr val="000000"/>
      </a:dk1>
      <a:lt1>
        <a:srgbClr val="FFFFFF"/>
      </a:lt1>
      <a:dk2>
        <a:srgbClr val="5B5854"/>
      </a:dk2>
      <a:lt2>
        <a:srgbClr val="C9C3BA"/>
      </a:lt2>
      <a:accent1>
        <a:srgbClr val="708CA5"/>
      </a:accent1>
      <a:accent2>
        <a:srgbClr val="80A7A7"/>
      </a:accent2>
      <a:accent3>
        <a:srgbClr val="98A66D"/>
      </a:accent3>
      <a:accent4>
        <a:srgbClr val="CF9E5B"/>
      </a:accent4>
      <a:accent5>
        <a:srgbClr val="C87C6D"/>
      </a:accent5>
      <a:accent6>
        <a:srgbClr val="837B9A"/>
      </a:accent6>
      <a:hlink>
        <a:srgbClr val="0000FF"/>
      </a:hlink>
      <a:folHlink>
        <a:srgbClr val="FF00FF"/>
      </a:folHlink>
    </a:clrScheme>
    <a:fontScheme name="New_Template8">
      <a:majorFont>
        <a:latin typeface="Futura"/>
        <a:ea typeface="Futura"/>
        <a:cs typeface="Futura"/>
      </a:majorFont>
      <a:minorFont>
        <a:latin typeface="Futura"/>
        <a:ea typeface="Futura"/>
        <a:cs typeface="Futura"/>
      </a:minorFont>
    </a:fontScheme>
    <a:fmtScheme name="New_Template8">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Helvetica Neue UltraLight"/>
            <a:ea typeface="Helvetica Neue UltraLight"/>
            <a:cs typeface="Helvetica Neue UltraLight"/>
            <a:sym typeface="Helvetica Neue Ultra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5">
              <a:alpha val="75000"/>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a:spAutoFit/>
      </a:bodyPr>
      <a:lstStyle>
        <a:def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b1555cc3-619c-4bac-b01c-a0a3e63caf5b">
      <UserInfo>
        <DisplayName>Erica Olsen</DisplayName>
        <AccountId>38</AccountId>
        <AccountType/>
      </UserInfo>
      <UserInfo>
        <DisplayName>Jay Stearley</DisplayName>
        <AccountId>4111</AccountId>
        <AccountType/>
      </UserInfo>
    </SharedWithUsers>
    <_activity xmlns="d1723156-e984-4e22-b3fb-96a0f618bf2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A6B8C313B71D943A4E280734205426C" ma:contentTypeVersion="18" ma:contentTypeDescription="Create a new document." ma:contentTypeScope="" ma:versionID="6ae86573104be5ffd3dbe13731a2d578">
  <xsd:schema xmlns:xsd="http://www.w3.org/2001/XMLSchema" xmlns:xs="http://www.w3.org/2001/XMLSchema" xmlns:p="http://schemas.microsoft.com/office/2006/metadata/properties" xmlns:ns3="d1723156-e984-4e22-b3fb-96a0f618bf2d" xmlns:ns4="b1555cc3-619c-4bac-b01c-a0a3e63caf5b" targetNamespace="http://schemas.microsoft.com/office/2006/metadata/properties" ma:root="true" ma:fieldsID="df1eaf08a8db99c0d48e24bd859d8a70" ns3:_="" ns4:_="">
    <xsd:import namespace="d1723156-e984-4e22-b3fb-96a0f618bf2d"/>
    <xsd:import namespace="b1555cc3-619c-4bac-b01c-a0a3e63caf5b"/>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_activity" minOccurs="0"/>
                <xsd:element ref="ns3:MediaServiceObjectDetectorVersions" minOccurs="0"/>
                <xsd:element ref="ns3:MediaLengthInSecond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723156-e984-4e22-b3fb-96a0f618bf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1555cc3-619c-4bac-b01c-a0a3e63caf5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F6DA9A5-CBCB-4E57-AA61-78356C36BD20}">
  <ds:schemaRefs>
    <ds:schemaRef ds:uri="http://schemas.openxmlformats.org/package/2006/metadata/core-properties"/>
    <ds:schemaRef ds:uri="http://www.w3.org/XML/1998/namespace"/>
    <ds:schemaRef ds:uri="http://schemas.microsoft.com/office/2006/documentManagement/types"/>
    <ds:schemaRef ds:uri="http://purl.org/dc/elements/1.1/"/>
    <ds:schemaRef ds:uri="b1555cc3-619c-4bac-b01c-a0a3e63caf5b"/>
    <ds:schemaRef ds:uri="http://schemas.microsoft.com/office/2006/metadata/properties"/>
    <ds:schemaRef ds:uri="http://purl.org/dc/dcmitype/"/>
    <ds:schemaRef ds:uri="http://schemas.microsoft.com/office/infopath/2007/PartnerControls"/>
    <ds:schemaRef ds:uri="d1723156-e984-4e22-b3fb-96a0f618bf2d"/>
    <ds:schemaRef ds:uri="http://purl.org/dc/terms/"/>
  </ds:schemaRefs>
</ds:datastoreItem>
</file>

<file path=customXml/itemProps2.xml><?xml version="1.0" encoding="utf-8"?>
<ds:datastoreItem xmlns:ds="http://schemas.openxmlformats.org/officeDocument/2006/customXml" ds:itemID="{350734F1-E4FC-4721-A6F2-29F32E763D4C}">
  <ds:schemaRefs>
    <ds:schemaRef ds:uri="http://schemas.microsoft.com/sharepoint/v3/contenttype/forms"/>
  </ds:schemaRefs>
</ds:datastoreItem>
</file>

<file path=customXml/itemProps3.xml><?xml version="1.0" encoding="utf-8"?>
<ds:datastoreItem xmlns:ds="http://schemas.openxmlformats.org/officeDocument/2006/customXml" ds:itemID="{F81C7786-2F0D-4714-80E6-D376410CC3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723156-e984-4e22-b3fb-96a0f618bf2d"/>
    <ds:schemaRef ds:uri="b1555cc3-619c-4bac-b01c-a0a3e63caf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534</TotalTime>
  <Words>3957</Words>
  <Application>Microsoft Office PowerPoint</Application>
  <PresentationFormat>Widescreen</PresentationFormat>
  <Paragraphs>438</Paragraphs>
  <Slides>27</Slides>
  <Notes>27</Notes>
  <HiddenSlides>0</HiddenSlides>
  <MMClips>0</MMClips>
  <ScaleCrop>false</ScaleCrop>
  <HeadingPairs>
    <vt:vector size="6" baseType="variant">
      <vt:variant>
        <vt:lpstr>Fonts Used</vt:lpstr>
      </vt:variant>
      <vt:variant>
        <vt:i4>24</vt:i4>
      </vt:variant>
      <vt:variant>
        <vt:lpstr>Theme</vt:lpstr>
      </vt:variant>
      <vt:variant>
        <vt:i4>1</vt:i4>
      </vt:variant>
      <vt:variant>
        <vt:lpstr>Slide Titles</vt:lpstr>
      </vt:variant>
      <vt:variant>
        <vt:i4>27</vt:i4>
      </vt:variant>
    </vt:vector>
  </HeadingPairs>
  <TitlesOfParts>
    <vt:vector size="52" baseType="lpstr">
      <vt:lpstr>Arial</vt:lpstr>
      <vt:lpstr>Arial Black</vt:lpstr>
      <vt:lpstr>Arial Regular</vt:lpstr>
      <vt:lpstr>Arial,Sans-Serif</vt:lpstr>
      <vt:lpstr>Barlow Semi Condensed</vt:lpstr>
      <vt:lpstr>Calibri</vt:lpstr>
      <vt:lpstr>Futura</vt:lpstr>
      <vt:lpstr>Gill Sans</vt:lpstr>
      <vt:lpstr>Helvetica</vt:lpstr>
      <vt:lpstr>Helvetica Neue Medium</vt:lpstr>
      <vt:lpstr>Helvetica Neue UltraLight</vt:lpstr>
      <vt:lpstr>Lato</vt:lpstr>
      <vt:lpstr>Lato Black</vt:lpstr>
      <vt:lpstr>Lato Regular</vt:lpstr>
      <vt:lpstr>Lucida Grande</vt:lpstr>
      <vt:lpstr>Montserrat Bold</vt:lpstr>
      <vt:lpstr>Montserrat Regular</vt:lpstr>
      <vt:lpstr>Open Sans</vt:lpstr>
      <vt:lpstr>Open Sans Extrabold</vt:lpstr>
      <vt:lpstr>Open Sans Light</vt:lpstr>
      <vt:lpstr>Raleway</vt:lpstr>
      <vt:lpstr>Raleway Black</vt:lpstr>
      <vt:lpstr>Roboto Light</vt:lpstr>
      <vt:lpstr>Wingdings</vt:lpstr>
      <vt:lpstr>Digit - Multi 1 - Bright</vt:lpstr>
      <vt:lpstr>PowerPoint Presentation</vt:lpstr>
      <vt:lpstr>PowerPoint Presentation</vt:lpstr>
      <vt:lpstr>Foreword </vt:lpstr>
      <vt:lpstr>What We Do &amp; Who We Serve</vt:lpstr>
      <vt:lpstr>Message from the Chief Integrity Officer</vt:lpstr>
      <vt:lpstr>Who are Integrity Leaders</vt:lpstr>
      <vt:lpstr>Strategic Challenges</vt:lpstr>
      <vt:lpstr>Do Nothing Strategy</vt:lpstr>
      <vt:lpstr>Current State Summary</vt:lpstr>
      <vt:lpstr>Mega Trends</vt:lpstr>
      <vt:lpstr>PowerPoint Presentation</vt:lpstr>
      <vt:lpstr>PowerPoint Presentation</vt:lpstr>
      <vt:lpstr> Our Partners</vt:lpstr>
      <vt:lpstr>Customer Value and Lasting Impact</vt:lpstr>
      <vt:lpstr>PowerPoint Presentation</vt:lpstr>
      <vt:lpstr>Our Vision</vt:lpstr>
      <vt:lpstr> Vision Statement:  Cultivate transformative integrity leaders for dynamic healthcare.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Ramirez, Desiree</dc:creator>
  <cp:lastModifiedBy>Ramirez, Desiree</cp:lastModifiedBy>
  <cp:revision>23</cp:revision>
  <cp:lastPrinted>2024-07-10T19:13:31Z</cp:lastPrinted>
  <dcterms:modified xsi:type="dcterms:W3CDTF">2025-01-17T17:59:43Z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0x010100BA6B8C313B71D943A4E280734205426C</vt:lpwstr>
  </property>
  <property fmtid="{D5CDD505-2E9C-101B-9397-08002B2CF9AE}" pid="3" name="MediaServiceImageTags">
    <vt:lpwstr/>
  </property>
</Properties>
</file>