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4"/>
  </p:sldMasterIdLst>
  <p:notesMasterIdLst>
    <p:notesMasterId r:id="rId32"/>
  </p:notesMasterIdLst>
  <p:sldIdLst>
    <p:sldId id="2145707093" r:id="rId5"/>
    <p:sldId id="2145707028" r:id="rId6"/>
    <p:sldId id="4245" r:id="rId7"/>
    <p:sldId id="1575" r:id="rId8"/>
    <p:sldId id="2145707092" r:id="rId9"/>
    <p:sldId id="2145707090" r:id="rId10"/>
    <p:sldId id="1136" r:id="rId11"/>
    <p:sldId id="2145707083" r:id="rId12"/>
    <p:sldId id="1577" r:id="rId13"/>
    <p:sldId id="1586" r:id="rId14"/>
    <p:sldId id="1574" r:id="rId15"/>
    <p:sldId id="2145707017" r:id="rId16"/>
    <p:sldId id="2145707078" r:id="rId17"/>
    <p:sldId id="2145707062" r:id="rId18"/>
    <p:sldId id="4224" r:id="rId19"/>
    <p:sldId id="1131" r:id="rId20"/>
    <p:sldId id="1130" r:id="rId21"/>
    <p:sldId id="1140" r:id="rId22"/>
    <p:sldId id="2145707079" r:id="rId23"/>
    <p:sldId id="2145707080" r:id="rId24"/>
    <p:sldId id="2145707081" r:id="rId25"/>
    <p:sldId id="2145707082" r:id="rId26"/>
    <p:sldId id="2145707071" r:id="rId27"/>
    <p:sldId id="2145707070" r:id="rId28"/>
    <p:sldId id="2145707085" r:id="rId29"/>
    <p:sldId id="2145707068" r:id="rId30"/>
    <p:sldId id="268" r:id="rId31"/>
  </p:sldIdLst>
  <p:sldSz cx="12192000" cy="6858000"/>
  <p:notesSz cx="6950075" cy="9236075"/>
  <p:defaultTextStyle>
    <a:defPPr marL="0" marR="0" indent="0" algn="l" defTabSz="457200" rtl="0" fontAlgn="auto" latinLnBrk="1" hangingPunct="0">
      <a:lnSpc>
        <a:spcPct val="100000"/>
      </a:lnSpc>
      <a:spcBef>
        <a:spcPts val="0"/>
      </a:spcBef>
      <a:spcAft>
        <a:spcPts val="0"/>
      </a:spcAft>
      <a:buClrTx/>
      <a:buSzTx/>
      <a:buFontTx/>
      <a:buNone/>
      <a:tabLst/>
      <a:defRPr kumimoji="0" lang="es-US"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1714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3429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5143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6858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8572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10287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12001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13716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521415D9-36F7-43E2-AB2F-B90AF26B5E84}">
      <p14:sectionLst xmlns:p14="http://schemas.microsoft.com/office/powerpoint/2010/main">
        <p14:section name="Default Section" id="{41762EE8-644F-4973-940E-53990A3C6078}">
          <p14:sldIdLst>
            <p14:sldId id="2145707093"/>
            <p14:sldId id="2145707028"/>
            <p14:sldId id="4245"/>
            <p14:sldId id="1575"/>
            <p14:sldId id="2145707092"/>
            <p14:sldId id="2145707090"/>
            <p14:sldId id="1136"/>
            <p14:sldId id="2145707083"/>
            <p14:sldId id="1577"/>
            <p14:sldId id="1586"/>
            <p14:sldId id="1574"/>
            <p14:sldId id="2145707017"/>
            <p14:sldId id="2145707078"/>
            <p14:sldId id="2145707062"/>
            <p14:sldId id="4224"/>
            <p14:sldId id="1131"/>
            <p14:sldId id="1130"/>
            <p14:sldId id="1140"/>
            <p14:sldId id="2145707079"/>
            <p14:sldId id="2145707080"/>
            <p14:sldId id="2145707081"/>
            <p14:sldId id="2145707082"/>
            <p14:sldId id="2145707071"/>
            <p14:sldId id="2145707070"/>
            <p14:sldId id="2145707085"/>
            <p14:sldId id="2145707068"/>
            <p14:sldId id="268"/>
          </p14:sldIdLst>
        </p14:section>
      </p14:sectionLst>
    </p:ext>
    <p:ext uri="{EFAFB233-063F-42B5-8137-9DF3F51BA10A}">
      <p15:sldGuideLst xmlns:p15="http://schemas.microsoft.com/office/powerpoint/2012/main">
        <p15:guide id="2" pos="336"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85EC03-C3A8-4E90-E962-BF2765175165}" name="Jay Stearley" initials="JS" userId="S::jay@onstrategyhq.com::f1d9717b-26fc-4203-aebf-8e8e21be9978" providerId="AD"/>
  <p188:author id="{757DC2AA-666B-E3F6-5C01-E3863987A554}" name="Karina Orona" initials="KO" userId="S::karina.orona@tlctranslation.com::ce01e841-e4f1-40d2-b74f-0e45a63fe83d" providerId="AD"/>
  <p188:author id="{E827DFD9-500E-3555-3662-2EAF9DF13740}" name="Erica Olsen" initials="EO" userId="S::erica@onstrategyhq.com::12c03225-5e4a-4761-963d-977eed8e1982" providerId="AD"/>
  <p188:author id="{91DA7BEF-9735-83CE-FEED-6A4D799A9B3C}" name="Kim Perkins" initials="KP" userId="S::Kim@onstrategyhq.com::f02ac20c-2020-4874-8b15-3a99715a57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B"/>
    <a:srgbClr val="253746"/>
    <a:srgbClr val="595959"/>
    <a:srgbClr val="DFF2F5"/>
    <a:srgbClr val="F2F2F2"/>
    <a:srgbClr val="F2F6F7"/>
    <a:srgbClr val="F8F9F8"/>
    <a:srgbClr val="D0DEE6"/>
    <a:srgbClr val="EEEEF3"/>
    <a:srgbClr val="5DA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94637"/>
  </p:normalViewPr>
  <p:slideViewPr>
    <p:cSldViewPr snapToGrid="0">
      <p:cViewPr varScale="1">
        <p:scale>
          <a:sx n="103" d="100"/>
          <a:sy n="103" d="100"/>
        </p:scale>
        <p:origin x="704" y="184"/>
      </p:cViewPr>
      <p:guideLst>
        <p:guide pos="336"/>
        <p:guide orient="horz" pos="2184"/>
      </p:guideLst>
    </p:cSldViewPr>
  </p:slideViewPr>
  <p:notesTextViewPr>
    <p:cViewPr>
      <p:scale>
        <a:sx n="1" d="1"/>
        <a:sy n="1" d="1"/>
      </p:scale>
      <p:origin x="0" y="0"/>
    </p:cViewPr>
  </p:notesTextViewPr>
  <p:sorterViewPr>
    <p:cViewPr>
      <p:scale>
        <a:sx n="100" d="100"/>
        <a:sy n="100" d="100"/>
      </p:scale>
      <p:origin x="0" y="-34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395288" y="692150"/>
            <a:ext cx="6159500" cy="3463925"/>
          </a:xfrm>
          <a:prstGeom prst="rect">
            <a:avLst/>
          </a:prstGeom>
        </p:spPr>
        <p:txBody>
          <a:bodyPr lIns="92492" tIns="46246" rIns="92492" bIns="46246" rtlCol="0"/>
          <a:lstStyle/>
          <a:p>
            <a:pPr rtl="0"/>
            <a:endParaRPr/>
          </a:p>
        </p:txBody>
      </p:sp>
      <p:sp>
        <p:nvSpPr>
          <p:cNvPr id="26" name="Shape 26"/>
          <p:cNvSpPr>
            <a:spLocks noGrp="1"/>
          </p:cNvSpPr>
          <p:nvPr>
            <p:ph type="body" sz="quarter" idx="1"/>
          </p:nvPr>
        </p:nvSpPr>
        <p:spPr>
          <a:xfrm>
            <a:off x="926677" y="4387136"/>
            <a:ext cx="5096722" cy="4156234"/>
          </a:xfrm>
          <a:prstGeom prst="rect">
            <a:avLst/>
          </a:prstGeom>
        </p:spPr>
        <p:txBody>
          <a:bodyPr lIns="92492" tIns="46246" rIns="92492" bIns="46246" rtlCol="0"/>
          <a:lstStyle/>
          <a:p>
            <a:pPr rtl="0"/>
            <a:endParaRPr/>
          </a:p>
        </p:txBody>
      </p:sp>
    </p:spTree>
    <p:extLst>
      <p:ext uri="{BB962C8B-B14F-4D97-AF65-F5344CB8AC3E}">
        <p14:creationId xmlns:p14="http://schemas.microsoft.com/office/powerpoint/2010/main" val="4252105440"/>
      </p:ext>
    </p:extLst>
  </p:cSld>
  <p:clrMap bg1="lt1" tx1="dk1" bg2="lt2" tx2="dk2" accent1="accent1" accent2="accent2" accent3="accent3" accent4="accent4" accent5="accent5" accent6="accent6" hlink="hlink" folHlink="folHlink"/>
  <p:notesStyle>
    <a:lvl1pPr defTabSz="412750" latinLnBrk="0">
      <a:defRPr sz="1500">
        <a:latin typeface="Arial"/>
        <a:ea typeface="Arial"/>
        <a:cs typeface="Arial"/>
        <a:sym typeface="Lucida Grande"/>
      </a:defRPr>
    </a:lvl1pPr>
    <a:lvl2pPr indent="114300" defTabSz="412750" latinLnBrk="0">
      <a:defRPr sz="1500">
        <a:latin typeface="Lucida Grande"/>
        <a:ea typeface="Lucida Grande"/>
        <a:cs typeface="Lucida Grande"/>
        <a:sym typeface="Lucida Grande"/>
      </a:defRPr>
    </a:lvl2pPr>
    <a:lvl3pPr indent="228600" defTabSz="412750" latinLnBrk="0">
      <a:defRPr sz="1500">
        <a:latin typeface="Lucida Grande"/>
        <a:ea typeface="Lucida Grande"/>
        <a:cs typeface="Lucida Grande"/>
        <a:sym typeface="Lucida Grande"/>
      </a:defRPr>
    </a:lvl3pPr>
    <a:lvl4pPr indent="342900" defTabSz="412750" latinLnBrk="0">
      <a:defRPr sz="1500">
        <a:latin typeface="Lucida Grande"/>
        <a:ea typeface="Lucida Grande"/>
        <a:cs typeface="Lucida Grande"/>
        <a:sym typeface="Lucida Grande"/>
      </a:defRPr>
    </a:lvl4pPr>
    <a:lvl5pPr indent="457200" defTabSz="412750" latinLnBrk="0">
      <a:defRPr sz="1500">
        <a:latin typeface="Lucida Grande"/>
        <a:ea typeface="Lucida Grande"/>
        <a:cs typeface="Lucida Grande"/>
        <a:sym typeface="Lucida Grande"/>
      </a:defRPr>
    </a:lvl5pPr>
    <a:lvl6pPr indent="571500" defTabSz="412750" latinLnBrk="0">
      <a:defRPr sz="1500">
        <a:latin typeface="Lucida Grande"/>
        <a:ea typeface="Lucida Grande"/>
        <a:cs typeface="Lucida Grande"/>
        <a:sym typeface="Lucida Grande"/>
      </a:defRPr>
    </a:lvl6pPr>
    <a:lvl7pPr indent="685800" defTabSz="412750" latinLnBrk="0">
      <a:defRPr sz="1500">
        <a:latin typeface="Lucida Grande"/>
        <a:ea typeface="Lucida Grande"/>
        <a:cs typeface="Lucida Grande"/>
        <a:sym typeface="Lucida Grande"/>
      </a:defRPr>
    </a:lvl7pPr>
    <a:lvl8pPr indent="800100" defTabSz="412750" latinLnBrk="0">
      <a:defRPr sz="1500">
        <a:latin typeface="Lucida Grande"/>
        <a:ea typeface="Lucida Grande"/>
        <a:cs typeface="Lucida Grande"/>
        <a:sym typeface="Lucida Grande"/>
      </a:defRPr>
    </a:lvl8pPr>
    <a:lvl9pPr indent="914400" defTabSz="412750" latinLnBrk="0">
      <a:defRPr sz="15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29856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419692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1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385D-A69E-2F40-87E2-DA373EB3D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90B6B-E8A2-3CEE-FF07-942BFDC6AF11}"/>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FBF1504-2AA9-F608-183A-250F37D88C23}"/>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F6053447-91AD-C0E6-1C43-A14FDBEC2DA7}"/>
              </a:ext>
            </a:extLst>
          </p:cNvPr>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12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9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359943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rtl="0"/>
            <a:fld id="{9E4AACEF-43C6-4FEF-B146-1881A648514F}"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9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a:p>
        </p:txBody>
      </p:sp>
      <p:sp>
        <p:nvSpPr>
          <p:cNvPr id="4" name="Header Placeholder 3"/>
          <p:cNvSpPr>
            <a:spLocks noGrp="1"/>
          </p:cNvSpPr>
          <p:nvPr>
            <p:ph type="hdr" sz="quarter"/>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lIns="92492" tIns="46246" rIns="92492" bIns="46246" rtlCol="0"/>
          <a:lstStyle/>
          <a:p>
            <a:pPr rtl="0"/>
            <a:fld id="{B36E7EC0-9BE3-5541-9D76-7DE32A6C9D42}"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6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a:p>
        </p:txBody>
      </p:sp>
      <p:sp>
        <p:nvSpPr>
          <p:cNvPr id="4" name="Header Placeholder 3"/>
          <p:cNvSpPr>
            <a:spLocks noGrp="1"/>
          </p:cNvSpPr>
          <p:nvPr>
            <p:ph type="hdr" sz="quarter"/>
          </p:nvPr>
        </p:nvSpPr>
        <p:spPr/>
        <p:txBody>
          <a:bodyPr lIns="92492" tIns="46246" rIns="92492" bIns="46246" rtlCol="0"/>
          <a:lstStyle/>
          <a:p>
            <a:pPr algn="l" defTabSz="924916" rtl="0" hangingPunct="1">
              <a:defRPr/>
            </a:pPr>
            <a:endParaRPr lang="en-US" sz="1200" kern="1200">
              <a:solidFill>
                <a:prstClr val="black"/>
              </a:solidFill>
              <a:latin typeface="Arial" panose="020B0604020202020204" pitchFamily="34" charset="0"/>
              <a:ea typeface="+mn-ea"/>
              <a:cs typeface="+mn-cs"/>
            </a:endParaRPr>
          </a:p>
        </p:txBody>
      </p:sp>
      <p:sp>
        <p:nvSpPr>
          <p:cNvPr id="5" name="Footer Placeholder 4"/>
          <p:cNvSpPr>
            <a:spLocks noGrp="1"/>
          </p:cNvSpPr>
          <p:nvPr>
            <p:ph type="ftr" sz="quarter" idx="4"/>
          </p:nvPr>
        </p:nvSpPr>
        <p:spPr/>
        <p:txBody>
          <a:bodyPr lIns="92492" tIns="46246" rIns="92492" bIns="46246" rtlCol="0"/>
          <a:lstStyle/>
          <a:p>
            <a:pPr algn="l" defTabSz="924916" rtl="0" hangingPunct="1">
              <a:defRPr/>
            </a:pPr>
            <a:endParaRPr lang="en-US" sz="1200" kern="1200">
              <a:solidFill>
                <a:prstClr val="black"/>
              </a:solidFill>
              <a:latin typeface="Arial" panose="020B0604020202020204" pitchFamily="34" charset="0"/>
              <a:ea typeface="+mn-ea"/>
              <a:cs typeface="+mn-cs"/>
            </a:endParaRPr>
          </a:p>
        </p:txBody>
      </p:sp>
      <p:sp>
        <p:nvSpPr>
          <p:cNvPr id="6" name="Slide Number Placeholder 5"/>
          <p:cNvSpPr>
            <a:spLocks noGrp="1"/>
          </p:cNvSpPr>
          <p:nvPr>
            <p:ph type="sldNum" sz="quarter" idx="5"/>
          </p:nvPr>
        </p:nvSpPr>
        <p:spPr/>
        <p:txBody>
          <a:bodyPr lIns="92492" tIns="46246" rIns="92492" bIns="46246" rtlCol="0"/>
          <a:lstStyle/>
          <a:p>
            <a:pPr algn="r" defTabSz="924916" rtl="0" hangingPunct="1">
              <a:defRPr/>
            </a:pPr>
            <a:fld id="{B36E7EC0-9BE3-5541-9D76-7DE32A6C9D42}" type="slidenum">
              <a:rPr lang="en-US" sz="1200" kern="1200">
                <a:solidFill>
                  <a:prstClr val="black"/>
                </a:solidFill>
                <a:latin typeface="Arial" panose="020B0604020202020204" pitchFamily="34" charset="0"/>
                <a:ea typeface="+mn-ea"/>
                <a:cs typeface="+mn-cs"/>
              </a:rPr>
              <a:pPr algn="r" defTabSz="924916" hangingPunct="1">
                <a:defRPr/>
              </a:pPr>
              <a:t>16</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418465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rtl="0"/>
            <a:fld id="{9E4AACEF-43C6-4FEF-B146-1881A648514F}" type="slidenum">
              <a:rPr lang="en-US" smtClean="0">
                <a:latin typeface="Arial" panose="020B0604020202020204" pitchFamily="34" charset="0"/>
                <a:cs typeface="Arial" panose="020B0604020202020204" pitchFamily="34" charset="0"/>
              </a:rPr>
              <a:t>17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85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a:p>
        </p:txBody>
      </p:sp>
      <p:sp>
        <p:nvSpPr>
          <p:cNvPr id="4" name="Header Placeholder 3"/>
          <p:cNvSpPr>
            <a:spLocks noGrp="1"/>
          </p:cNvSpPr>
          <p:nvPr>
            <p:ph type="hdr" sz="quarter"/>
          </p:nvPr>
        </p:nvSpPr>
        <p:spPr/>
        <p:txBody>
          <a:bodyPr lIns="92492" tIns="46246" rIns="92492" bIns="46246" rtlCol="0"/>
          <a:lstStyle/>
          <a:p>
            <a:pPr defTabSz="417497" rtl="0">
              <a:defRPr/>
            </a:pPr>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lIns="92492" tIns="46246" rIns="92492" bIns="46246" rtlCol="0"/>
          <a:lstStyle/>
          <a:p>
            <a:pPr defTabSz="417497" rtl="0">
              <a:defRPr/>
            </a:pP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lIns="92492" tIns="46246" rIns="92492" bIns="46246" rtlCol="0"/>
          <a:lstStyle/>
          <a:p>
            <a:pPr defTabSz="417497" rtl="0">
              <a:defRPr/>
            </a:pPr>
            <a:fld id="{B36E7EC0-9BE3-5541-9D76-7DE32A6C9D42}" type="slidenum">
              <a:rPr lang="en-US">
                <a:latin typeface="Arial" panose="020B0604020202020204" pitchFamily="34" charset="0"/>
                <a:cs typeface="Arial" panose="020B0604020202020204" pitchFamily="34" charset="0"/>
              </a:rPr>
              <a:pPr defTabSz="417497">
                <a:defRPr/>
              </a:pPr>
              <a:t>18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0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rtlCol="0"/>
          <a:lstStyle/>
          <a:p>
            <a:pPr rtl="0"/>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rtlCol="0"/>
          <a:lstStyle/>
          <a:p>
            <a:pPr rtl="0"/>
            <a:fld id="{B36E7EC0-9BE3-5541-9D76-7DE32A6C9D42}" type="slidenum">
              <a:rPr lang="en-US" smtClean="0">
                <a:latin typeface="Arial" panose="020B0604020202020204" pitchFamily="34" charset="0"/>
                <a:cs typeface="Arial" panose="020B0604020202020204" pitchFamily="34" charset="0"/>
              </a:rPr>
              <a:t>19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03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cs typeface="Calibri"/>
            </a:endParaRPr>
          </a:p>
        </p:txBody>
      </p:sp>
      <p:sp>
        <p:nvSpPr>
          <p:cNvPr id="4" name="Slide Number Placeholder 3"/>
          <p:cNvSpPr>
            <a:spLocks noGrp="1"/>
          </p:cNvSpPr>
          <p:nvPr>
            <p:ph type="sldNum" sz="quarter" idx="5"/>
          </p:nvPr>
        </p:nvSpPr>
        <p:spPr/>
        <p:txBody>
          <a:bodyPr lIns="92492" tIns="46246" rIns="92492" bIns="46246" rtlCol="0"/>
          <a:lstStyle/>
          <a:p>
            <a:pPr rtl="0"/>
            <a:fld id="{9E4AACEF-43C6-4FEF-B146-1881A648514F}" type="slidenum">
              <a:rPr lang="en-US" smtClean="0"/>
              <a:t>2</a:t>
            </a:fld>
            <a:endParaRPr lang="en-US"/>
          </a:p>
        </p:txBody>
      </p:sp>
    </p:spTree>
    <p:extLst>
      <p:ext uri="{BB962C8B-B14F-4D97-AF65-F5344CB8AC3E}">
        <p14:creationId xmlns:p14="http://schemas.microsoft.com/office/powerpoint/2010/main" val="255630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rtlCol="0"/>
          <a:lstStyle/>
          <a:p>
            <a:pPr rtl="0"/>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rtlCol="0"/>
          <a:lstStyle/>
          <a:p>
            <a:pPr rtl="0"/>
            <a:fld id="{B36E7EC0-9BE3-5541-9D76-7DE32A6C9D42}" type="slidenum">
              <a:rPr lang="en-US" smtClean="0">
                <a:latin typeface="Arial" panose="020B0604020202020204" pitchFamily="34" charset="0"/>
                <a:cs typeface="Arial" panose="020B0604020202020204" pitchFamily="34" charset="0"/>
              </a:rPr>
              <a:t>20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98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rtlCol="0"/>
          <a:lstStyle/>
          <a:p>
            <a:pPr rtl="0"/>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rtlCol="0"/>
          <a:lstStyle/>
          <a:p>
            <a:pPr rtl="0"/>
            <a:fld id="{B36E7EC0-9BE3-5541-9D76-7DE32A6C9D42}" type="slidenum">
              <a:rPr lang="en-US" smtClean="0">
                <a:latin typeface="Arial" panose="020B0604020202020204" pitchFamily="34" charset="0"/>
                <a:cs typeface="Arial" panose="020B0604020202020204" pitchFamily="34" charset="0"/>
              </a:rPr>
              <a:t>21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65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rtlCol="0"/>
          <a:lstStyle/>
          <a:p>
            <a:pPr rtl="0"/>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rtlCol="0"/>
          <a:lstStyle/>
          <a:p>
            <a:pPr rtl="0"/>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rtlCol="0"/>
          <a:lstStyle/>
          <a:p>
            <a:pPr rtl="0"/>
            <a:fld id="{B36E7EC0-9BE3-5541-9D76-7DE32A6C9D42}"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97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lIns="92492" tIns="46246" rIns="92492" bIns="46246" rtlCol="0"/>
          <a:lstStyle/>
          <a:p>
            <a:pPr algn="r" defTabSz="924916" rtl="0"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23</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340231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lIns="92492" tIns="46246" rIns="92492" bIns="46246" rtlCol="0"/>
          <a:lstStyle/>
          <a:p>
            <a:pPr algn="r" defTabSz="924916" rtl="0"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24</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33457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lIns="92492" tIns="46246" rIns="92492" bIns="46246" rtlCol="0"/>
          <a:lstStyle/>
          <a:p>
            <a:pPr algn="r" defTabSz="924916" rtl="0"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25</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834203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lIns="92492" tIns="46246" rIns="92492" bIns="46246" rtlCol="0"/>
          <a:lstStyle/>
          <a:p>
            <a:pPr algn="r" defTabSz="924916" rtl="0"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26</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79182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320598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50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49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r>
              <a:rPr lang="es-us"/>
              <a:t>Key Message: Quick review of practice area, the desired outcome and “activities we often do with organizations” to help establish an aligned purpose and bold direction. </a:t>
            </a:r>
          </a:p>
          <a:p>
            <a:pPr rtl="0"/>
            <a:endParaRPr lang="en-US"/>
          </a:p>
          <a:p>
            <a:pPr rtl="0"/>
            <a:r>
              <a:rPr lang="es-us"/>
              <a:t>Transition: “Once purpose and direction are established the focus then becomes cascading that direction to OKRs/goals.” </a:t>
            </a:r>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8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358371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60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lIns="92492" tIns="46246" rIns="92492" bIns="46246" rtlCol="0"/>
          <a:lstStyle/>
          <a:p>
            <a:pPr defTabSz="417487" rtl="0">
              <a:defRPr/>
            </a:pPr>
            <a:fld id="{9E4AACEF-43C6-4FEF-B146-1881A648514F}" type="slidenum">
              <a:rPr lang="en-US">
                <a:latin typeface="Arial" panose="020B0604020202020204" pitchFamily="34" charset="0"/>
                <a:cs typeface="Arial" panose="020B0604020202020204" pitchFamily="34" charset="0"/>
              </a:rPr>
              <a:pPr defTabSz="417487">
                <a:defRPr/>
              </a:p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287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lean Slide">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1C76A-C924-6142-A206-E0F40DB7B3F8}"/>
              </a:ext>
            </a:extLst>
          </p:cNvPr>
          <p:cNvSpPr>
            <a:spLocks noGrp="1"/>
          </p:cNvSpPr>
          <p:nvPr>
            <p:ph sz="quarter" idx="10"/>
          </p:nvPr>
        </p:nvSpPr>
        <p:spPr>
          <a:xfrm>
            <a:off x="4350619" y="1029365"/>
            <a:ext cx="6446335" cy="5265557"/>
          </a:xfrm>
          <a:prstGeom prst="rect">
            <a:avLst/>
          </a:prstGeom>
        </p:spPr>
        <p:txBody>
          <a:bodyPr rtlCol="0"/>
          <a:lstStyle>
            <a:lvl1pPr algn="l">
              <a:defRPr sz="1800" b="0" i="1">
                <a:solidFill>
                  <a:srgbClr val="595959"/>
                </a:solidFill>
                <a:latin typeface="Arial" panose="020B0604020202020204" pitchFamily="34" charset="0"/>
                <a:cs typeface="Arial" panose="020B0604020202020204" pitchFamily="34" charset="0"/>
              </a:defRPr>
            </a:lvl1pPr>
            <a:lvl2pPr algn="l">
              <a:defRPr sz="1800" b="0" i="1">
                <a:solidFill>
                  <a:srgbClr val="595959"/>
                </a:solidFill>
                <a:latin typeface="Arial" panose="020B0604020202020204" pitchFamily="34" charset="0"/>
                <a:cs typeface="Arial" panose="020B0604020202020204" pitchFamily="34" charset="0"/>
              </a:defRPr>
            </a:lvl2pPr>
            <a:lvl3pPr algn="l">
              <a:defRPr sz="1800" b="0" i="1">
                <a:solidFill>
                  <a:srgbClr val="595959"/>
                </a:solidFill>
                <a:latin typeface="Arial" panose="020B0604020202020204" pitchFamily="34" charset="0"/>
                <a:cs typeface="Arial" panose="020B0604020202020204" pitchFamily="34" charset="0"/>
              </a:defRPr>
            </a:lvl3pPr>
            <a:lvl4pPr algn="l">
              <a:defRPr sz="1800" b="0" i="1">
                <a:solidFill>
                  <a:srgbClr val="595959"/>
                </a:solidFill>
                <a:latin typeface="Arial" panose="020B0604020202020204" pitchFamily="34" charset="0"/>
                <a:cs typeface="Arial" panose="020B0604020202020204" pitchFamily="34" charset="0"/>
              </a:defRPr>
            </a:lvl4pPr>
            <a:lvl5pPr algn="l">
              <a:defRPr sz="1800" b="0" i="1">
                <a:solidFill>
                  <a:srgbClr val="595959"/>
                </a:solidFill>
                <a:latin typeface="Arial" panose="020B0604020202020204" pitchFamily="34" charset="0"/>
                <a:cs typeface="Arial" panose="020B0604020202020204" pitchFamily="34" charset="0"/>
              </a:defRPr>
            </a:lvl5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4">
            <a:extLst>
              <a:ext uri="{FF2B5EF4-FFF2-40B4-BE49-F238E27FC236}">
                <a16:creationId xmlns:a16="http://schemas.microsoft.com/office/drawing/2014/main" id="{F43B2DF1-404D-344E-BCE4-CA745D745F38}"/>
              </a:ext>
            </a:extLst>
          </p:cNvPr>
          <p:cNvSpPr/>
          <p:nvPr userDrawn="1"/>
        </p:nvSpPr>
        <p:spPr>
          <a:xfrm>
            <a:off x="509549" y="0"/>
            <a:ext cx="1184960" cy="6700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us" sz="1200" b="0" i="0" kern="1200">
                <a:solidFill>
                  <a:schemeClr val="accent1"/>
                </a:solidFill>
                <a:latin typeface="Arial" panose="020B0604020202020204" pitchFamily="34" charset="0"/>
              </a:rPr>
              <a:t>REPLACE LOGO IN MASTER</a:t>
            </a:r>
          </a:p>
        </p:txBody>
      </p:sp>
      <p:sp>
        <p:nvSpPr>
          <p:cNvPr id="8" name="Title 7">
            <a:extLst>
              <a:ext uri="{FF2B5EF4-FFF2-40B4-BE49-F238E27FC236}">
                <a16:creationId xmlns:a16="http://schemas.microsoft.com/office/drawing/2014/main" id="{9EC595F4-AAAE-BA4D-848E-28C31DC81266}"/>
              </a:ext>
            </a:extLst>
          </p:cNvPr>
          <p:cNvSpPr>
            <a:spLocks noGrp="1"/>
          </p:cNvSpPr>
          <p:nvPr>
            <p:ph type="title"/>
          </p:nvPr>
        </p:nvSpPr>
        <p:spPr>
          <a:xfrm>
            <a:off x="509549" y="1029365"/>
            <a:ext cx="3513811" cy="5101928"/>
          </a:xfrm>
          <a:prstGeom prst="rect">
            <a:avLst/>
          </a:prstGeom>
        </p:spPr>
        <p:txBody>
          <a:bodyPr rtlCol="0"/>
          <a:lstStyle>
            <a:lvl1pPr algn="l">
              <a:lnSpc>
                <a:spcPct val="114000"/>
              </a:lnSpc>
              <a:spcAft>
                <a:spcPts val="3200"/>
              </a:spcAft>
              <a:defRPr sz="3500" b="1" i="0">
                <a:solidFill>
                  <a:srgbClr val="595959"/>
                </a:solidFill>
                <a:latin typeface="Arial" panose="020B0604020202020204" pitchFamily="34" charset="0"/>
                <a:cs typeface="Arial" panose="020B0604020202020204" pitchFamily="34" charset="0"/>
              </a:defRPr>
            </a:lvl1pPr>
          </a:lstStyle>
          <a:p>
            <a:pPr rtl="0"/>
            <a:r>
              <a:rPr lang="es-us"/>
              <a:t>Click to edit Master title style</a:t>
            </a:r>
          </a:p>
        </p:txBody>
      </p:sp>
      <p:pic>
        <p:nvPicPr>
          <p:cNvPr id="3" name="Picture 2" descr="UNTHSC Foundation - GuideStar Profile">
            <a:extLst>
              <a:ext uri="{FF2B5EF4-FFF2-40B4-BE49-F238E27FC236}">
                <a16:creationId xmlns:a16="http://schemas.microsoft.com/office/drawing/2014/main" id="{463CCB65-B48E-DFA9-587A-ACFDB870EED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9549" y="0"/>
            <a:ext cx="1238662" cy="67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125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690EA2-6230-A846-8B5B-DAB890D70AF5}"/>
              </a:ext>
            </a:extLst>
          </p:cNvPr>
          <p:cNvSpPr/>
          <p:nvPr userDrawn="1"/>
        </p:nvSpPr>
        <p:spPr>
          <a:xfrm>
            <a:off x="0" y="0"/>
            <a:ext cx="389511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highlight>
                <a:srgbClr val="19A5BE"/>
              </a:highlight>
            </a:endParaRPr>
          </a:p>
        </p:txBody>
      </p:sp>
      <p:sp>
        <p:nvSpPr>
          <p:cNvPr id="7" name="Title 6">
            <a:extLst>
              <a:ext uri="{FF2B5EF4-FFF2-40B4-BE49-F238E27FC236}">
                <a16:creationId xmlns:a16="http://schemas.microsoft.com/office/drawing/2014/main" id="{889AC5B4-BB1C-2C44-94FB-1EB655E8560E}"/>
              </a:ext>
            </a:extLst>
          </p:cNvPr>
          <p:cNvSpPr>
            <a:spLocks noGrp="1"/>
          </p:cNvSpPr>
          <p:nvPr>
            <p:ph type="title"/>
          </p:nvPr>
        </p:nvSpPr>
        <p:spPr>
          <a:xfrm>
            <a:off x="552450" y="878924"/>
            <a:ext cx="3100780" cy="3330219"/>
          </a:xfrm>
          <a:prstGeom prst="rect">
            <a:avLst/>
          </a:prstGeom>
        </p:spPr>
        <p:txBody>
          <a:bodyPr rtlCol="0"/>
          <a:lstStyle>
            <a:lvl1pPr algn="l">
              <a:defRPr sz="4000" b="1" i="0">
                <a:solidFill>
                  <a:schemeClr val="bg1"/>
                </a:solidFill>
                <a:latin typeface="Arial" panose="020B0604020202020204" pitchFamily="34" charset="0"/>
                <a:cs typeface="Arial" panose="020B0604020202020204" pitchFamily="34" charset="0"/>
              </a:defRPr>
            </a:lvl1pPr>
          </a:lstStyle>
          <a:p>
            <a:pPr rtl="0"/>
            <a:r>
              <a:rPr lang="es-us"/>
              <a:t>Click to edit Master title style</a:t>
            </a:r>
          </a:p>
        </p:txBody>
      </p:sp>
      <p:sp>
        <p:nvSpPr>
          <p:cNvPr id="9" name="Content Placeholder 1">
            <a:extLst>
              <a:ext uri="{FF2B5EF4-FFF2-40B4-BE49-F238E27FC236}">
                <a16:creationId xmlns:a16="http://schemas.microsoft.com/office/drawing/2014/main" id="{6F454EA4-87C5-7C44-BF1F-1D217016EB89}"/>
              </a:ext>
            </a:extLst>
          </p:cNvPr>
          <p:cNvSpPr>
            <a:spLocks noGrp="1"/>
          </p:cNvSpPr>
          <p:nvPr>
            <p:ph sz="quarter" idx="10"/>
          </p:nvPr>
        </p:nvSpPr>
        <p:spPr>
          <a:xfrm>
            <a:off x="4659547" y="878924"/>
            <a:ext cx="6446335" cy="5265557"/>
          </a:xfrm>
          <a:prstGeom prst="rect">
            <a:avLst/>
          </a:prstGeom>
        </p:spPr>
        <p:txBody>
          <a:bodyPr rtlCol="0"/>
          <a:lstStyle>
            <a:lvl1pPr algn="l">
              <a:lnSpc>
                <a:spcPct val="114000"/>
              </a:lnSpc>
              <a:spcBef>
                <a:spcPts val="300"/>
              </a:spcBef>
              <a:spcAft>
                <a:spcPts val="300"/>
              </a:spcAft>
              <a:defRPr sz="2200" b="0" i="0">
                <a:solidFill>
                  <a:srgbClr val="595959"/>
                </a:solidFill>
                <a:latin typeface="Arial" panose="020B0604020202020204" pitchFamily="34" charset="0"/>
                <a:cs typeface="Arial" panose="020B0604020202020204" pitchFamily="34" charset="0"/>
              </a:defRPr>
            </a:lvl1pPr>
            <a:lvl2pPr algn="l">
              <a:lnSpc>
                <a:spcPct val="114000"/>
              </a:lnSpc>
              <a:spcBef>
                <a:spcPts val="300"/>
              </a:spcBef>
              <a:spcAft>
                <a:spcPts val="300"/>
              </a:spcAft>
              <a:defRPr sz="1800" b="0" i="0">
                <a:solidFill>
                  <a:srgbClr val="595959"/>
                </a:solidFill>
                <a:latin typeface="Arial" panose="020B0604020202020204" pitchFamily="34" charset="0"/>
                <a:cs typeface="Arial" panose="020B0604020202020204" pitchFamily="34" charset="0"/>
              </a:defRPr>
            </a:lvl2pPr>
            <a:lvl3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3pPr>
            <a:lvl4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4pPr>
            <a:lvl5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5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Tree>
    <p:extLst>
      <p:ext uri="{BB962C8B-B14F-4D97-AF65-F5344CB8AC3E}">
        <p14:creationId xmlns:p14="http://schemas.microsoft.com/office/powerpoint/2010/main" val="305506171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4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chemeClr val="accent1"/>
              </a:solidFill>
              <a:latin typeface="Arial" panose="020B0604020202020204" pitchFamily="34" charset="0"/>
            </a:endParaRPr>
          </a:p>
        </p:txBody>
      </p:sp>
      <p:sp>
        <p:nvSpPr>
          <p:cNvPr id="4" name="Rectangle 3">
            <a:extLst>
              <a:ext uri="{FF2B5EF4-FFF2-40B4-BE49-F238E27FC236}">
                <a16:creationId xmlns:a16="http://schemas.microsoft.com/office/drawing/2014/main" id="{CAA74014-7DCA-3D48-B29D-F03A844C2F2F}"/>
              </a:ext>
            </a:extLst>
          </p:cNvPr>
          <p:cNvSpPr/>
          <p:nvPr userDrawn="1"/>
        </p:nvSpPr>
        <p:spPr>
          <a:xfrm>
            <a:off x="0" y="-2"/>
            <a:ext cx="12192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Tree>
    <p:extLst>
      <p:ext uri="{BB962C8B-B14F-4D97-AF65-F5344CB8AC3E}">
        <p14:creationId xmlns:p14="http://schemas.microsoft.com/office/powerpoint/2010/main" val="335454713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20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772CA3-C522-DD1E-7254-0818BAF8A8AA}"/>
              </a:ext>
            </a:extLst>
          </p:cNvPr>
          <p:cNvSpPr/>
          <p:nvPr userDrawn="1"/>
        </p:nvSpPr>
        <p:spPr>
          <a:xfrm>
            <a:off x="-39881" y="0"/>
            <a:ext cx="3468880" cy="6858000"/>
          </a:xfrm>
          <a:prstGeom prst="rect">
            <a:avLst/>
          </a:prstGeom>
          <a:gradFill>
            <a:gsLst>
              <a:gs pos="0">
                <a:srgbClr val="5BC2A7"/>
              </a:gs>
              <a:gs pos="99000">
                <a:srgbClr val="31B6C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Content Placeholder 2"/>
          <p:cNvSpPr>
            <a:spLocks noGrp="1"/>
          </p:cNvSpPr>
          <p:nvPr>
            <p:ph idx="1"/>
          </p:nvPr>
        </p:nvSpPr>
        <p:spPr>
          <a:xfrm>
            <a:off x="3958388" y="685800"/>
            <a:ext cx="7624011" cy="5491164"/>
          </a:xfrm>
        </p:spPr>
        <p:txBody>
          <a:bodyPr rtlCol="0">
            <a:noAutofit/>
          </a:bodyPr>
          <a:lstStyle>
            <a:lvl1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1pPr>
            <a:lvl2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2pPr>
            <a:lvl3pPr marL="914400" indent="0">
              <a:lnSpc>
                <a:spcPct val="100000"/>
              </a:lnSpc>
              <a:spcBef>
                <a:spcPts val="600"/>
              </a:spcBef>
              <a:spcAft>
                <a:spcPts val="300"/>
              </a:spcAft>
              <a:buNone/>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rtl="0"/>
            <a:r>
              <a:rPr lang="es-us"/>
              <a:t>Edit Master text styles</a:t>
            </a:r>
          </a:p>
          <a:p>
            <a:pPr lvl="1" rtl="0"/>
            <a:r>
              <a:rPr lang="es-us"/>
              <a:t>Second level</a:t>
            </a:r>
          </a:p>
          <a:p>
            <a:pPr lvl="2" rtl="0"/>
            <a:endParaRPr lang="en-US"/>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690191" cy="1371600"/>
          </a:xfrm>
        </p:spPr>
        <p:txBody>
          <a:bodyPr rtlCol="0" anchor="t">
            <a:noAutofit/>
          </a:bodyPr>
          <a:lstStyle>
            <a:lvl1pPr algn="l">
              <a:lnSpc>
                <a:spcPct val="100000"/>
              </a:lnSpc>
              <a:defRPr sz="3500" b="1"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rtl="0"/>
            <a:r>
              <a:rPr lang="es-us"/>
              <a:t>Click to Add H1 </a:t>
            </a:r>
          </a:p>
        </p:txBody>
      </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rtlCol="0"/>
          <a:lstStyle>
            <a:lvl1pPr marL="0" indent="0">
              <a:buNone/>
              <a:defRPr sz="1500">
                <a:solidFill>
                  <a:schemeClr val="bg1"/>
                </a:solidFill>
              </a:defRPr>
            </a:lvl1pPr>
          </a:lstStyle>
          <a:p>
            <a:pPr lvl="0" rtl="0"/>
            <a:r>
              <a:rPr lang="es-us"/>
              <a:t>Click to add H2</a:t>
            </a:r>
          </a:p>
        </p:txBody>
      </p:sp>
    </p:spTree>
    <p:extLst>
      <p:ext uri="{BB962C8B-B14F-4D97-AF65-F5344CB8AC3E}">
        <p14:creationId xmlns:p14="http://schemas.microsoft.com/office/powerpoint/2010/main" val="2458309614"/>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36000">
              <a:srgbClr val="0C74A0"/>
            </a:gs>
            <a:gs pos="0">
              <a:srgbClr val="1060A0"/>
            </a:gs>
            <a:gs pos="66000">
              <a:srgbClr val="0F8BA5"/>
            </a:gs>
            <a:gs pos="99000">
              <a:srgbClr val="19A1AF"/>
            </a:gs>
          </a:gsLst>
          <a:lin ang="16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atin typeface="Arial" panose="020B0604020202020204" pitchFamily="34" charset="0"/>
                <a:cs typeface="Arial" panose="020B0604020202020204" pitchFamily="34" charset="0"/>
              </a:defRPr>
            </a:lvl1pPr>
          </a:lstStyle>
          <a:p>
            <a:pPr rtl="0"/>
            <a:r>
              <a:rPr lang="es-us"/>
              <a:t>Click to edit Master title style</a:t>
            </a:r>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us"/>
              <a:t>Click to edit Master subtitle style</a:t>
            </a:r>
          </a:p>
        </p:txBody>
      </p:sp>
      <p:sp>
        <p:nvSpPr>
          <p:cNvPr id="4" name="Rectangle">
            <a:extLst>
              <a:ext uri="{FF2B5EF4-FFF2-40B4-BE49-F238E27FC236}">
                <a16:creationId xmlns:a16="http://schemas.microsoft.com/office/drawing/2014/main" id="{218B7E73-8072-F444-9FDB-6C478EEAED22}"/>
              </a:ext>
            </a:extLst>
          </p:cNvPr>
          <p:cNvSpPr/>
          <p:nvPr userDrawn="1"/>
        </p:nvSpPr>
        <p:spPr>
          <a:xfrm>
            <a:off x="190500" y="190500"/>
            <a:ext cx="11811000" cy="6477000"/>
          </a:xfrm>
          <a:prstGeom prst="rect">
            <a:avLst/>
          </a:prstGeom>
          <a:solidFill>
            <a:schemeClr val="bg1"/>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81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2">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FC397612-AFEE-FE45-BBD9-A7ECF8866525}"/>
              </a:ext>
            </a:extLst>
          </p:cNvPr>
          <p:cNvSpPr txBox="1">
            <a:spLocks/>
          </p:cNvSpPr>
          <p:nvPr userDrawn="1"/>
        </p:nvSpPr>
        <p:spPr>
          <a:xfrm>
            <a:off x="11236302" y="6348512"/>
            <a:ext cx="256481" cy="138499"/>
          </a:xfrm>
          <a:prstGeom prst="rect">
            <a:avLst/>
          </a:prstGeom>
        </p:spPr>
        <p:txBody>
          <a:bodyPr lIns="0" tIns="0" rIns="0" bIns="0" rtlCol="0"/>
          <a:lstStyle>
            <a:defPPr>
              <a:defRPr lang="en-US"/>
            </a:defPPr>
            <a:lvl1pPr marL="0" algn="r" defTabSz="914400" rtl="0" eaLnBrk="1" latinLnBrk="0" hangingPunct="1">
              <a:defRPr sz="900" b="0" i="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Lato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b="0" i="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C8BE94C-08DE-BA0E-C7CD-5ACE726D3EC7}"/>
              </a:ext>
            </a:extLst>
          </p:cNvPr>
          <p:cNvSpPr/>
          <p:nvPr userDrawn="1"/>
        </p:nvSpPr>
        <p:spPr>
          <a:xfrm>
            <a:off x="1" y="0"/>
            <a:ext cx="336693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rial" panose="020B0604020202020204" pitchFamily="34" charset="0"/>
            </a:endParaRPr>
          </a:p>
        </p:txBody>
      </p:sp>
      <p:pic>
        <p:nvPicPr>
          <p:cNvPr id="3" name="Picture 2">
            <a:extLst>
              <a:ext uri="{FF2B5EF4-FFF2-40B4-BE49-F238E27FC236}">
                <a16:creationId xmlns:a16="http://schemas.microsoft.com/office/drawing/2014/main" id="{662241DB-6141-E6A0-8B5B-328FC65B26A2}"/>
              </a:ext>
            </a:extLst>
          </p:cNvPr>
          <p:cNvPicPr>
            <a:picLocks/>
          </p:cNvPicPr>
          <p:nvPr userDrawn="1"/>
        </p:nvPicPr>
        <p:blipFill>
          <a:blip r:embed="rId2"/>
          <a:stretch>
            <a:fillRect/>
          </a:stretch>
        </p:blipFill>
        <p:spPr>
          <a:xfrm>
            <a:off x="11019130" y="6487011"/>
            <a:ext cx="947306" cy="189277"/>
          </a:xfrm>
          <a:prstGeom prst="rect">
            <a:avLst/>
          </a:prstGeom>
        </p:spPr>
      </p:pic>
    </p:spTree>
    <p:extLst>
      <p:ext uri="{BB962C8B-B14F-4D97-AF65-F5344CB8AC3E}">
        <p14:creationId xmlns:p14="http://schemas.microsoft.com/office/powerpoint/2010/main" val="313688375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93370"/>
            <a:ext cx="10515600" cy="4783593"/>
          </a:xfrm>
        </p:spPr>
        <p:txBody>
          <a:bodyPr rtlCol="0">
            <a:noAutofit/>
          </a:bodyPr>
          <a:lstStyle>
            <a:lvl1pPr marL="514350" indent="-514350">
              <a:lnSpc>
                <a:spcPct val="100000"/>
              </a:lnSpc>
              <a:spcBef>
                <a:spcPts val="600"/>
              </a:spcBef>
              <a:buFont typeface="+mj-lt"/>
              <a:buAutoNum type="romanUcPeriod"/>
              <a:defRPr sz="2200" b="0" i="0">
                <a:solidFill>
                  <a:srgbClr val="47464E"/>
                </a:solidFill>
                <a:latin typeface="Arial" panose="020B0604020202020204" pitchFamily="34" charset="0"/>
                <a:ea typeface="Arial" panose="020B0604020202020204" pitchFamily="34" charset="0"/>
                <a:cs typeface="Arial" panose="020B0604020202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rtl="0"/>
            <a:r>
              <a:rPr lang="es-us"/>
              <a:t>Agenda</a:t>
            </a:r>
          </a:p>
        </p:txBody>
      </p:sp>
      <p:sp>
        <p:nvSpPr>
          <p:cNvPr id="14" name="Title 1">
            <a:extLst>
              <a:ext uri="{FF2B5EF4-FFF2-40B4-BE49-F238E27FC236}">
                <a16:creationId xmlns:a16="http://schemas.microsoft.com/office/drawing/2014/main" id="{3E1B1503-69C5-489A-BF78-3A190C05FE03}"/>
              </a:ext>
            </a:extLst>
          </p:cNvPr>
          <p:cNvSpPr>
            <a:spLocks noGrp="1"/>
          </p:cNvSpPr>
          <p:nvPr>
            <p:ph type="title" hasCustomPrompt="1"/>
          </p:nvPr>
        </p:nvSpPr>
        <p:spPr>
          <a:xfrm>
            <a:off x="838202" y="484057"/>
            <a:ext cx="10515600" cy="793750"/>
          </a:xfrm>
        </p:spPr>
        <p:txBody>
          <a:bodyPr rtlCol="0">
            <a:norm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pPr rtl="0"/>
            <a:r>
              <a:rPr lang="es-us"/>
              <a:t>Click To Add Title</a:t>
            </a:r>
          </a:p>
        </p:txBody>
      </p:sp>
      <p:sp>
        <p:nvSpPr>
          <p:cNvPr id="6" name="Rectangle 5">
            <a:extLst>
              <a:ext uri="{FF2B5EF4-FFF2-40B4-BE49-F238E27FC236}">
                <a16:creationId xmlns:a16="http://schemas.microsoft.com/office/drawing/2014/main" id="{571DB97D-97E3-D74D-9D1B-65BBF847EFCD}"/>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2BE622C-8EF5-D841-9694-8073C845BB4A}"/>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5" name="Straight Arrow Connector 4">
            <a:extLst>
              <a:ext uri="{FF2B5EF4-FFF2-40B4-BE49-F238E27FC236}">
                <a16:creationId xmlns:a16="http://schemas.microsoft.com/office/drawing/2014/main" id="{1EF76B86-CE81-C44A-8FCE-65F6E99CEB81}"/>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
        <p:nvSpPr>
          <p:cNvPr id="8" name="Slide Number Placeholder 8">
            <a:extLst>
              <a:ext uri="{FF2B5EF4-FFF2-40B4-BE49-F238E27FC236}">
                <a16:creationId xmlns:a16="http://schemas.microsoft.com/office/drawing/2014/main" id="{D1942184-B6CF-A642-A2BB-A50F5ED1F749}"/>
              </a:ext>
            </a:extLst>
          </p:cNvPr>
          <p:cNvSpPr>
            <a:spLocks noGrp="1"/>
          </p:cNvSpPr>
          <p:nvPr>
            <p:ph type="sldNum" sz="quarter" idx="4"/>
          </p:nvPr>
        </p:nvSpPr>
        <p:spPr>
          <a:xfrm>
            <a:off x="8610600" y="6356350"/>
            <a:ext cx="2971800" cy="365125"/>
          </a:xfrm>
          <a:prstGeom prst="rect">
            <a:avLst/>
          </a:prstGeom>
        </p:spPr>
        <p:txBody>
          <a:bodyPr rtlCol="0" anchor="ctr"/>
          <a:lstStyle>
            <a:lvl1pPr algn="r">
              <a:defRPr sz="1000">
                <a:solidFill>
                  <a:schemeClr val="bg1">
                    <a:lumMod val="50000"/>
                  </a:schemeClr>
                </a:solidFill>
              </a:defRPr>
            </a:lvl1pPr>
          </a:lstStyle>
          <a:p>
            <a:pPr rtl="0"/>
            <a:fld id="{C4571D8C-3DF3-4B67-A3E0-450A9EE530C4}" type="slidenum">
              <a:rPr lang="en-US" smtClean="0"/>
              <a:pPr/>
              <a:t>‹#›</a:t>
            </a:fld>
            <a:endParaRPr lang="en-US"/>
          </a:p>
        </p:txBody>
      </p:sp>
    </p:spTree>
    <p:extLst>
      <p:ext uri="{BB962C8B-B14F-4D97-AF65-F5344CB8AC3E}">
        <p14:creationId xmlns:p14="http://schemas.microsoft.com/office/powerpoint/2010/main" val="3484298549"/>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88" y="685800"/>
            <a:ext cx="7624011" cy="5491164"/>
          </a:xfrm>
        </p:spPr>
        <p:txBody>
          <a:bodyPr rtlCol="0">
            <a:noAutofit/>
          </a:bodyPr>
          <a:lstStyle>
            <a:lvl1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1pPr>
            <a:lvl2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2pPr>
            <a:lvl3pPr marL="914400" indent="0">
              <a:lnSpc>
                <a:spcPct val="100000"/>
              </a:lnSpc>
              <a:spcBef>
                <a:spcPts val="600"/>
              </a:spcBef>
              <a:spcAft>
                <a:spcPts val="300"/>
              </a:spcAft>
              <a:buNone/>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rtl="0"/>
            <a:r>
              <a:rPr lang="es-us"/>
              <a:t>Edit Master text styles</a:t>
            </a:r>
          </a:p>
          <a:p>
            <a:pPr lvl="1" rtl="0"/>
            <a:r>
              <a:rPr lang="es-us"/>
              <a:t>Second level</a:t>
            </a:r>
          </a:p>
          <a:p>
            <a:pPr lvl="2" rtl="0"/>
            <a:endParaRPr lang="en-US"/>
          </a:p>
        </p:txBody>
      </p:sp>
      <p:sp>
        <p:nvSpPr>
          <p:cNvPr id="19" name="Slide Number Placeholder 8">
            <a:extLst>
              <a:ext uri="{FF2B5EF4-FFF2-40B4-BE49-F238E27FC236}">
                <a16:creationId xmlns:a16="http://schemas.microsoft.com/office/drawing/2014/main" id="{C8B1274A-8FDA-4B15-B561-2819ED55EBDA}"/>
              </a:ext>
            </a:extLst>
          </p:cNvPr>
          <p:cNvSpPr>
            <a:spLocks noGrp="1"/>
          </p:cNvSpPr>
          <p:nvPr>
            <p:ph type="sldNum" sz="quarter" idx="4"/>
          </p:nvPr>
        </p:nvSpPr>
        <p:spPr>
          <a:xfrm>
            <a:off x="8610600" y="6356350"/>
            <a:ext cx="2971800" cy="365125"/>
          </a:xfrm>
          <a:prstGeom prst="rect">
            <a:avLst/>
          </a:prstGeom>
        </p:spPr>
        <p:txBody>
          <a:bodyPr rtlCol="0" anchor="ctr"/>
          <a:lstStyle>
            <a:lvl1pPr algn="r">
              <a:defRPr sz="1200">
                <a:solidFill>
                  <a:schemeClr val="bg1">
                    <a:lumMod val="65000"/>
                  </a:schemeClr>
                </a:solidFill>
              </a:defRPr>
            </a:lvl1pPr>
          </a:lstStyle>
          <a:p>
            <a:pPr rtl="0"/>
            <a:fld id="{C4571D8C-3DF3-4B67-A3E0-450A9EE530C4}" type="slidenum">
              <a:rPr lang="en-US" smtClean="0"/>
              <a:pPr/>
              <a:t>‹#›</a:t>
            </a:fld>
            <a:endParaRPr lang="en-US"/>
          </a:p>
        </p:txBody>
      </p:sp>
      <p:sp>
        <p:nvSpPr>
          <p:cNvPr id="6" name="Rectangle 5">
            <a:extLst>
              <a:ext uri="{FF2B5EF4-FFF2-40B4-BE49-F238E27FC236}">
                <a16:creationId xmlns:a16="http://schemas.microsoft.com/office/drawing/2014/main" id="{A3B274C9-E1F9-6A4C-B9A4-05D422720CD9}"/>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819397" cy="1371600"/>
          </a:xfrm>
        </p:spPr>
        <p:txBody>
          <a:bodyPr rtlCol="0" anchor="t">
            <a:noAutofit/>
          </a:bodyPr>
          <a:lstStyle>
            <a:lvl1pPr algn="l">
              <a:lnSpc>
                <a:spcPct val="100000"/>
              </a:lnSpc>
              <a:defRPr sz="3500" b="1" i="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0"/>
            <a:r>
              <a:rPr lang="es-us"/>
              <a:t>Click to Add H1 </a:t>
            </a:r>
          </a:p>
        </p:txBody>
      </p:sp>
      <p:grpSp>
        <p:nvGrpSpPr>
          <p:cNvPr id="8" name="Group 7">
            <a:extLst>
              <a:ext uri="{FF2B5EF4-FFF2-40B4-BE49-F238E27FC236}">
                <a16:creationId xmlns:a16="http://schemas.microsoft.com/office/drawing/2014/main" id="{2B57AB1D-B123-B245-B5CD-3A7A0433A58D}"/>
              </a:ext>
            </a:extLst>
          </p:cNvPr>
          <p:cNvGrpSpPr/>
          <p:nvPr userDrawn="1"/>
        </p:nvGrpSpPr>
        <p:grpSpPr>
          <a:xfrm>
            <a:off x="3958388" y="0"/>
            <a:ext cx="947306" cy="520767"/>
            <a:chOff x="4793627" y="-11314"/>
            <a:chExt cx="947306" cy="520767"/>
          </a:xfrm>
        </p:grpSpPr>
        <p:pic>
          <p:nvPicPr>
            <p:cNvPr id="9" name="Picture 8">
              <a:extLst>
                <a:ext uri="{FF2B5EF4-FFF2-40B4-BE49-F238E27FC236}">
                  <a16:creationId xmlns:a16="http://schemas.microsoft.com/office/drawing/2014/main" id="{B26A15A8-20E0-6C42-A201-887D27D1AC82}"/>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A39CE4D0-B238-FF45-8881-2BDF58615FD9}"/>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rtlCol="0"/>
          <a:lstStyle>
            <a:lvl1pPr marL="0" indent="0">
              <a:buNone/>
              <a:defRPr sz="1500">
                <a:solidFill>
                  <a:schemeClr val="bg1"/>
                </a:solidFill>
              </a:defRPr>
            </a:lvl1pPr>
          </a:lstStyle>
          <a:p>
            <a:pPr lvl="0" rtl="0"/>
            <a:r>
              <a:rPr lang="es-us"/>
              <a:t>Click to add H2</a:t>
            </a:r>
          </a:p>
        </p:txBody>
      </p:sp>
    </p:spTree>
    <p:extLst>
      <p:ext uri="{BB962C8B-B14F-4D97-AF65-F5344CB8AC3E}">
        <p14:creationId xmlns:p14="http://schemas.microsoft.com/office/powerpoint/2010/main" val="585090020"/>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9B3B50-B9BD-6240-980C-79E231694421}"/>
              </a:ext>
            </a:extLst>
          </p:cNvPr>
          <p:cNvSpPr/>
          <p:nvPr userDrawn="1"/>
        </p:nvSpPr>
        <p:spPr>
          <a:xfrm>
            <a:off x="-1" y="0"/>
            <a:ext cx="7934957"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EEE93958-5915-46EE-AAA0-1130DFAF5A38}"/>
              </a:ext>
            </a:extLst>
          </p:cNvPr>
          <p:cNvSpPr>
            <a:spLocks noGrp="1"/>
          </p:cNvSpPr>
          <p:nvPr>
            <p:ph type="title" hasCustomPrompt="1"/>
          </p:nvPr>
        </p:nvSpPr>
        <p:spPr>
          <a:xfrm>
            <a:off x="838200" y="1597446"/>
            <a:ext cx="6172200" cy="4281098"/>
          </a:xfrm>
        </p:spPr>
        <p:txBody>
          <a:bodyPr rtlCol="0" anchor="t">
            <a:noAutofit/>
          </a:bodyPr>
          <a:lstStyle>
            <a:lvl1pPr algn="l">
              <a:defRPr sz="55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0"/>
            <a:r>
              <a:rPr lang="es-us"/>
              <a:t>CLICK TO EDIT MASTER TITLE STYLE</a:t>
            </a:r>
          </a:p>
        </p:txBody>
      </p:sp>
      <p:sp>
        <p:nvSpPr>
          <p:cNvPr id="19" name="Slide Number Placeholder 8">
            <a:extLst>
              <a:ext uri="{FF2B5EF4-FFF2-40B4-BE49-F238E27FC236}">
                <a16:creationId xmlns:a16="http://schemas.microsoft.com/office/drawing/2014/main" id="{B0581CEF-C49C-4744-8DC2-D345F4C87793}"/>
              </a:ext>
            </a:extLst>
          </p:cNvPr>
          <p:cNvSpPr>
            <a:spLocks noGrp="1"/>
          </p:cNvSpPr>
          <p:nvPr>
            <p:ph type="sldNum" sz="quarter" idx="4"/>
          </p:nvPr>
        </p:nvSpPr>
        <p:spPr>
          <a:xfrm>
            <a:off x="8610600" y="6356350"/>
            <a:ext cx="2971800" cy="365125"/>
          </a:xfrm>
          <a:prstGeom prst="rect">
            <a:avLst/>
          </a:prstGeom>
        </p:spPr>
        <p:txBody>
          <a:bodyPr rtlCol="0" anchor="ctr"/>
          <a:lstStyle>
            <a:lvl1pPr algn="r">
              <a:defRPr sz="1200">
                <a:solidFill>
                  <a:schemeClr val="bg1">
                    <a:lumMod val="65000"/>
                  </a:schemeClr>
                </a:solidFill>
              </a:defRPr>
            </a:lvl1pPr>
          </a:lstStyle>
          <a:p>
            <a:pPr rtl="0"/>
            <a:fld id="{C4571D8C-3DF3-4B67-A3E0-450A9EE530C4}" type="slidenum">
              <a:rPr lang="en-US" smtClean="0"/>
              <a:pPr/>
              <a:t>‹#›</a:t>
            </a:fld>
            <a:endParaRPr lang="en-US"/>
          </a:p>
        </p:txBody>
      </p:sp>
      <p:sp>
        <p:nvSpPr>
          <p:cNvPr id="13" name="Picture Placeholder 12">
            <a:extLst>
              <a:ext uri="{FF2B5EF4-FFF2-40B4-BE49-F238E27FC236}">
                <a16:creationId xmlns:a16="http://schemas.microsoft.com/office/drawing/2014/main" id="{7FDC252D-9C70-4ADA-85CF-064F5EAB88E0}"/>
              </a:ext>
            </a:extLst>
          </p:cNvPr>
          <p:cNvSpPr>
            <a:spLocks noGrp="1"/>
          </p:cNvSpPr>
          <p:nvPr>
            <p:ph type="pic" sz="quarter" idx="10" hasCustomPrompt="1"/>
          </p:nvPr>
        </p:nvSpPr>
        <p:spPr>
          <a:xfrm>
            <a:off x="8307421" y="1597446"/>
            <a:ext cx="3274979" cy="3674945"/>
          </a:xfrm>
        </p:spPr>
        <p:txBody>
          <a:bodyPr rtlCol="0"/>
          <a:lstStyle>
            <a:lvl1pPr marL="0" indent="0" algn="ctr">
              <a:buNone/>
              <a:defRPr/>
            </a:lvl1pPr>
          </a:lstStyle>
          <a:p>
            <a:pPr rtl="0"/>
            <a:r>
              <a:rPr lang="es-us"/>
              <a:t>INSERT CLIENT LOGO HERE</a:t>
            </a:r>
          </a:p>
        </p:txBody>
      </p:sp>
      <p:sp>
        <p:nvSpPr>
          <p:cNvPr id="20" name="Date Placeholder 3">
            <a:extLst>
              <a:ext uri="{FF2B5EF4-FFF2-40B4-BE49-F238E27FC236}">
                <a16:creationId xmlns:a16="http://schemas.microsoft.com/office/drawing/2014/main" id="{38DF8906-2C54-4A0B-A2BC-2AECDCB60923}"/>
              </a:ext>
            </a:extLst>
          </p:cNvPr>
          <p:cNvSpPr>
            <a:spLocks noGrp="1"/>
          </p:cNvSpPr>
          <p:nvPr>
            <p:ph type="dt" sz="half" idx="2"/>
          </p:nvPr>
        </p:nvSpPr>
        <p:spPr>
          <a:xfrm>
            <a:off x="8610600" y="5989637"/>
            <a:ext cx="2971800" cy="365125"/>
          </a:xfrm>
          <a:prstGeom prst="rect">
            <a:avLst/>
          </a:prstGeom>
        </p:spPr>
        <p:txBody>
          <a:bodyPr rtlCol="0" anchor="ctr"/>
          <a:lstStyle>
            <a:lvl1pPr algn="r">
              <a:defRPr sz="1200">
                <a:solidFill>
                  <a:schemeClr val="bg1">
                    <a:lumMod val="50000"/>
                  </a:schemeClr>
                </a:solidFill>
              </a:defRPr>
            </a:lvl1pPr>
          </a:lstStyle>
          <a:p>
            <a:pPr rtl="0"/>
            <a:r>
              <a:rPr lang="en-US"/>
              <a:t>7/30/2024</a:t>
            </a:r>
          </a:p>
        </p:txBody>
      </p:sp>
    </p:spTree>
    <p:extLst>
      <p:ext uri="{BB962C8B-B14F-4D97-AF65-F5344CB8AC3E}">
        <p14:creationId xmlns:p14="http://schemas.microsoft.com/office/powerpoint/2010/main" val="382433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2660" y="1876926"/>
            <a:ext cx="3594781" cy="4277344"/>
          </a:xfrm>
        </p:spPr>
        <p:txBody>
          <a:bodyPr rtlCol="0"/>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rtl="0"/>
            <a:r>
              <a:rPr lang="es-us"/>
              <a:t>Edit Master text styles</a:t>
            </a:r>
          </a:p>
          <a:p>
            <a:pPr lvl="1" rtl="0"/>
            <a:r>
              <a:rPr lang="es-us"/>
              <a:t>Second level</a:t>
            </a:r>
          </a:p>
        </p:txBody>
      </p:sp>
      <p:sp>
        <p:nvSpPr>
          <p:cNvPr id="6" name="Content Placeholder 5"/>
          <p:cNvSpPr>
            <a:spLocks noGrp="1"/>
          </p:cNvSpPr>
          <p:nvPr>
            <p:ph sz="quarter" idx="4"/>
          </p:nvPr>
        </p:nvSpPr>
        <p:spPr>
          <a:xfrm>
            <a:off x="7868658" y="1876926"/>
            <a:ext cx="3717758" cy="4294807"/>
          </a:xfrm>
        </p:spPr>
        <p:txBody>
          <a:bodyPr rtlCol="0"/>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rtl="0"/>
            <a:r>
              <a:rPr lang="es-us"/>
              <a:t>Edit Master text styles</a:t>
            </a:r>
          </a:p>
          <a:p>
            <a:pPr lvl="1" rtl="0"/>
            <a:r>
              <a:rPr lang="es-us"/>
              <a:t>Second level</a:t>
            </a:r>
          </a:p>
        </p:txBody>
      </p:sp>
      <p:sp>
        <p:nvSpPr>
          <p:cNvPr id="17" name="Text Placeholder 2"/>
          <p:cNvSpPr>
            <a:spLocks noGrp="1"/>
          </p:cNvSpPr>
          <p:nvPr>
            <p:ph type="body" idx="13"/>
          </p:nvPr>
        </p:nvSpPr>
        <p:spPr>
          <a:xfrm>
            <a:off x="3862659" y="703731"/>
            <a:ext cx="3594782" cy="1016786"/>
          </a:xfrm>
        </p:spPr>
        <p:txBody>
          <a:bodyPr rtlCol="0" anchor="b"/>
          <a:lstStyle>
            <a:lvl1pPr marL="0" indent="0" algn="l">
              <a:buNone/>
              <a:defRPr sz="2500" b="1" i="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Edit Master text styles</a:t>
            </a:r>
          </a:p>
        </p:txBody>
      </p:sp>
      <p:sp>
        <p:nvSpPr>
          <p:cNvPr id="18" name="Text Placeholder 2"/>
          <p:cNvSpPr>
            <a:spLocks noGrp="1"/>
          </p:cNvSpPr>
          <p:nvPr>
            <p:ph type="body" idx="1"/>
          </p:nvPr>
        </p:nvSpPr>
        <p:spPr>
          <a:xfrm>
            <a:off x="7868250" y="685801"/>
            <a:ext cx="3716619" cy="1006508"/>
          </a:xfrm>
        </p:spPr>
        <p:txBody>
          <a:bodyPr rtlCol="0" anchor="b"/>
          <a:lstStyle>
            <a:lvl1pPr marL="0" indent="0" algn="l">
              <a:buNone/>
              <a:defRPr sz="2500" b="1" i="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Edit Master text styles</a:t>
            </a:r>
          </a:p>
        </p:txBody>
      </p:sp>
      <p:sp>
        <p:nvSpPr>
          <p:cNvPr id="21" name="Rectangle 20">
            <a:extLst>
              <a:ext uri="{FF2B5EF4-FFF2-40B4-BE49-F238E27FC236}">
                <a16:creationId xmlns:a16="http://schemas.microsoft.com/office/drawing/2014/main" id="{00484602-B4DF-43D2-AABC-4E6F6CFFE3A6}"/>
              </a:ext>
            </a:extLst>
          </p:cNvPr>
          <p:cNvSpPr/>
          <p:nvPr userDrawn="1"/>
        </p:nvSpPr>
        <p:spPr>
          <a:xfrm>
            <a:off x="1" y="0"/>
            <a:ext cx="314959"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US"/>
          </a:p>
        </p:txBody>
      </p:sp>
      <p:sp>
        <p:nvSpPr>
          <p:cNvPr id="22" name="Slide Number Placeholder 8">
            <a:extLst>
              <a:ext uri="{FF2B5EF4-FFF2-40B4-BE49-F238E27FC236}">
                <a16:creationId xmlns:a16="http://schemas.microsoft.com/office/drawing/2014/main" id="{1D4350B7-114A-4ED0-A305-272102005D22}"/>
              </a:ext>
            </a:extLst>
          </p:cNvPr>
          <p:cNvSpPr>
            <a:spLocks noGrp="1"/>
          </p:cNvSpPr>
          <p:nvPr>
            <p:ph type="sldNum" sz="quarter" idx="14"/>
          </p:nvPr>
        </p:nvSpPr>
        <p:spPr>
          <a:xfrm>
            <a:off x="8610600" y="6356350"/>
            <a:ext cx="2971800" cy="365125"/>
          </a:xfrm>
          <a:prstGeom prst="rect">
            <a:avLst/>
          </a:prstGeom>
        </p:spPr>
        <p:txBody>
          <a:bodyPr rtlCol="0" anchor="ctr"/>
          <a:lstStyle>
            <a:lvl1pPr algn="r">
              <a:defRPr sz="1200">
                <a:solidFill>
                  <a:schemeClr val="bg1">
                    <a:lumMod val="65000"/>
                  </a:schemeClr>
                </a:solidFill>
              </a:defRPr>
            </a:lvl1pPr>
          </a:lstStyle>
          <a:p>
            <a:pPr rtl="0"/>
            <a:fld id="{C4571D8C-3DF3-4B67-A3E0-450A9EE530C4}" type="slidenum">
              <a:rPr lang="en-US" smtClean="0"/>
              <a:pPr/>
              <a:t>‹#›</a:t>
            </a:fld>
            <a:endParaRPr lang="en-US"/>
          </a:p>
        </p:txBody>
      </p:sp>
      <p:grpSp>
        <p:nvGrpSpPr>
          <p:cNvPr id="12" name="Group 11">
            <a:extLst>
              <a:ext uri="{FF2B5EF4-FFF2-40B4-BE49-F238E27FC236}">
                <a16:creationId xmlns:a16="http://schemas.microsoft.com/office/drawing/2014/main" id="{42379D49-6C46-EC45-8846-007439745158}"/>
              </a:ext>
            </a:extLst>
          </p:cNvPr>
          <p:cNvGrpSpPr/>
          <p:nvPr userDrawn="1"/>
        </p:nvGrpSpPr>
        <p:grpSpPr>
          <a:xfrm>
            <a:off x="3862659" y="0"/>
            <a:ext cx="947306" cy="520767"/>
            <a:chOff x="4793627" y="-11314"/>
            <a:chExt cx="947306" cy="520767"/>
          </a:xfrm>
        </p:grpSpPr>
        <p:pic>
          <p:nvPicPr>
            <p:cNvPr id="13" name="Picture 12">
              <a:extLst>
                <a:ext uri="{FF2B5EF4-FFF2-40B4-BE49-F238E27FC236}">
                  <a16:creationId xmlns:a16="http://schemas.microsoft.com/office/drawing/2014/main" id="{7D8601FB-80AD-0742-8638-8E8E1201EE03}"/>
                </a:ext>
              </a:extLst>
            </p:cNvPr>
            <p:cNvPicPr>
              <a:picLocks/>
            </p:cNvPicPr>
            <p:nvPr userDrawn="1"/>
          </p:nvPicPr>
          <p:blipFill>
            <a:blip r:embed="rId2"/>
            <a:stretch>
              <a:fillRect/>
            </a:stretch>
          </p:blipFill>
          <p:spPr>
            <a:xfrm>
              <a:off x="4793627" y="320176"/>
              <a:ext cx="947306" cy="189277"/>
            </a:xfrm>
            <a:prstGeom prst="rect">
              <a:avLst/>
            </a:prstGeom>
          </p:spPr>
        </p:pic>
        <p:sp>
          <p:nvSpPr>
            <p:cNvPr id="14" name="Rectangle 13">
              <a:extLst>
                <a:ext uri="{FF2B5EF4-FFF2-40B4-BE49-F238E27FC236}">
                  <a16:creationId xmlns:a16="http://schemas.microsoft.com/office/drawing/2014/main" id="{56B24668-1D7B-104B-96E4-24F3C6BC245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Rectangle 14">
            <a:extLst>
              <a:ext uri="{FF2B5EF4-FFF2-40B4-BE49-F238E27FC236}">
                <a16:creationId xmlns:a16="http://schemas.microsoft.com/office/drawing/2014/main" id="{EAA243DE-3E1F-4F4F-B27D-70A4E65E4462}"/>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itle 1">
            <a:extLst>
              <a:ext uri="{FF2B5EF4-FFF2-40B4-BE49-F238E27FC236}">
                <a16:creationId xmlns:a16="http://schemas.microsoft.com/office/drawing/2014/main" id="{42F4AD29-9F8E-634F-A258-0D2BD21CFA8D}"/>
              </a:ext>
            </a:extLst>
          </p:cNvPr>
          <p:cNvSpPr>
            <a:spLocks noGrp="1"/>
          </p:cNvSpPr>
          <p:nvPr>
            <p:ph type="title" hasCustomPrompt="1"/>
          </p:nvPr>
        </p:nvSpPr>
        <p:spPr>
          <a:xfrm>
            <a:off x="609600" y="685800"/>
            <a:ext cx="2819397" cy="1371600"/>
          </a:xfrm>
        </p:spPr>
        <p:txBody>
          <a:bodyPr rtlCol="0" anchor="t">
            <a:noAutofit/>
          </a:bodyPr>
          <a:lstStyle>
            <a:lvl1pPr algn="l">
              <a:lnSpc>
                <a:spcPct val="100000"/>
              </a:lnSpc>
              <a:defRPr sz="3500" b="1" i="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0"/>
            <a:r>
              <a:rPr lang="es-us"/>
              <a:t>Click to Add H1 </a:t>
            </a:r>
          </a:p>
        </p:txBody>
      </p:sp>
      <p:sp>
        <p:nvSpPr>
          <p:cNvPr id="19" name="Text Placeholder 1">
            <a:extLst>
              <a:ext uri="{FF2B5EF4-FFF2-40B4-BE49-F238E27FC236}">
                <a16:creationId xmlns:a16="http://schemas.microsoft.com/office/drawing/2014/main" id="{330AD6CE-5242-C74A-86DA-E0CB9D9AB9F7}"/>
              </a:ext>
            </a:extLst>
          </p:cNvPr>
          <p:cNvSpPr>
            <a:spLocks noGrp="1"/>
          </p:cNvSpPr>
          <p:nvPr>
            <p:ph type="body" sz="quarter" idx="10" hasCustomPrompt="1"/>
          </p:nvPr>
        </p:nvSpPr>
        <p:spPr>
          <a:xfrm>
            <a:off x="609600" y="3028012"/>
            <a:ext cx="2568315" cy="1648919"/>
          </a:xfrm>
        </p:spPr>
        <p:txBody>
          <a:bodyPr rtlCol="0"/>
          <a:lstStyle>
            <a:lvl1pPr marL="0" indent="0">
              <a:buNone/>
              <a:defRPr sz="1500">
                <a:solidFill>
                  <a:schemeClr val="bg1"/>
                </a:solidFill>
              </a:defRPr>
            </a:lvl1pPr>
          </a:lstStyle>
          <a:p>
            <a:pPr lvl="0" rtl="0"/>
            <a:r>
              <a:rPr lang="es-us"/>
              <a:t>Click to add H2</a:t>
            </a:r>
          </a:p>
        </p:txBody>
      </p:sp>
    </p:spTree>
    <p:extLst>
      <p:ext uri="{BB962C8B-B14F-4D97-AF65-F5344CB8AC3E}">
        <p14:creationId xmlns:p14="http://schemas.microsoft.com/office/powerpoint/2010/main" val="27939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10402607" y="0"/>
            <a:ext cx="1184960" cy="6700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us" sz="1200" b="0" i="0" u="none" strike="noStrike" kern="1200" cap="none" spc="0" normalizeH="0" noProof="0">
                <a:ln>
                  <a:noFill/>
                </a:ln>
                <a:solidFill>
                  <a:srgbClr val="58BEC8"/>
                </a:solidFill>
                <a:effectLst/>
                <a:uLnTx/>
                <a:uFillTx/>
                <a:latin typeface="Arial" panose="020B0604020202020204" pitchFamily="34" charset="0"/>
                <a:ea typeface="+mn-ea"/>
                <a:cs typeface="+mn-cs"/>
                <a:sym typeface="Helvetica Neue UltraLight"/>
              </a:rPr>
              <a:t>REPLACE LOGO IN MASTER</a:t>
            </a:r>
          </a:p>
        </p:txBody>
      </p:sp>
      <p:cxnSp>
        <p:nvCxnSpPr>
          <p:cNvPr id="5" name="Straight Connector 4">
            <a:extLst>
              <a:ext uri="{FF2B5EF4-FFF2-40B4-BE49-F238E27FC236}">
                <a16:creationId xmlns:a16="http://schemas.microsoft.com/office/drawing/2014/main" id="{ADB45C67-13EB-2F40-B8A3-3B1A7E32D725}"/>
              </a:ext>
            </a:extLst>
          </p:cNvPr>
          <p:cNvCxnSpPr/>
          <p:nvPr userDrawn="1"/>
        </p:nvCxnSpPr>
        <p:spPr>
          <a:xfrm>
            <a:off x="536734" y="1380034"/>
            <a:ext cx="10983132"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7">
            <a:extLst>
              <a:ext uri="{FF2B5EF4-FFF2-40B4-BE49-F238E27FC236}">
                <a16:creationId xmlns:a16="http://schemas.microsoft.com/office/drawing/2014/main" id="{1C30664F-EF78-FB48-B34F-B282DDFC40C7}"/>
              </a:ext>
            </a:extLst>
          </p:cNvPr>
          <p:cNvSpPr>
            <a:spLocks noGrp="1"/>
          </p:cNvSpPr>
          <p:nvPr>
            <p:ph type="title" hasCustomPrompt="1"/>
          </p:nvPr>
        </p:nvSpPr>
        <p:spPr>
          <a:xfrm>
            <a:off x="536734" y="193307"/>
            <a:ext cx="9670771" cy="670092"/>
          </a:xfrm>
          <a:prstGeom prst="rect">
            <a:avLst/>
          </a:prstGeom>
        </p:spPr>
        <p:txBody>
          <a:bodyPr rtlCol="0"/>
          <a:lstStyle>
            <a:lvl1pPr algn="l">
              <a:lnSpc>
                <a:spcPct val="114000"/>
              </a:lnSpc>
              <a:spcAft>
                <a:spcPts val="3200"/>
              </a:spcAft>
              <a:defRPr sz="3500" b="1" i="0">
                <a:solidFill>
                  <a:srgbClr val="19A5BE"/>
                </a:solidFill>
                <a:latin typeface="Arial" panose="020B0604020202020204" pitchFamily="34" charset="0"/>
                <a:cs typeface="Arial" panose="020B0604020202020204" pitchFamily="34" charset="0"/>
              </a:defRPr>
            </a:lvl1pPr>
          </a:lstStyle>
          <a:p>
            <a:pPr rtl="0"/>
            <a:r>
              <a:rPr lang="es-us"/>
              <a:t>Click to edit Master title style edit</a:t>
            </a:r>
            <a:br>
              <a:rPr lang="en-US"/>
            </a:br>
            <a:endParaRPr lang="en-US"/>
          </a:p>
        </p:txBody>
      </p:sp>
      <p:sp>
        <p:nvSpPr>
          <p:cNvPr id="12" name="Text Placeholder 11">
            <a:extLst>
              <a:ext uri="{FF2B5EF4-FFF2-40B4-BE49-F238E27FC236}">
                <a16:creationId xmlns:a16="http://schemas.microsoft.com/office/drawing/2014/main" id="{B1A7735F-16C6-F04C-AC9F-A9FFF24450B6}"/>
              </a:ext>
            </a:extLst>
          </p:cNvPr>
          <p:cNvSpPr>
            <a:spLocks noGrp="1"/>
          </p:cNvSpPr>
          <p:nvPr>
            <p:ph type="body" sz="quarter" idx="10"/>
          </p:nvPr>
        </p:nvSpPr>
        <p:spPr>
          <a:xfrm>
            <a:off x="536575" y="910094"/>
            <a:ext cx="9671050" cy="469938"/>
          </a:xfrm>
          <a:prstGeom prst="rect">
            <a:avLst/>
          </a:prstGeom>
        </p:spPr>
        <p:txBody>
          <a:bodyPr rtlCol="0"/>
          <a:lstStyle>
            <a:lvl1pPr algn="l">
              <a:spcBef>
                <a:spcPts val="1200"/>
              </a:spcBef>
              <a:defRPr sz="1800" b="1">
                <a:solidFill>
                  <a:srgbClr val="595959"/>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rtl="0"/>
            <a:r>
              <a:rPr lang="es-us"/>
              <a:t>Click to edit Master text styles</a:t>
            </a:r>
          </a:p>
        </p:txBody>
      </p:sp>
      <p:pic>
        <p:nvPicPr>
          <p:cNvPr id="2" name="Picture 2" descr="UNTHSC Foundation - GuideStar Profile">
            <a:extLst>
              <a:ext uri="{FF2B5EF4-FFF2-40B4-BE49-F238E27FC236}">
                <a16:creationId xmlns:a16="http://schemas.microsoft.com/office/drawing/2014/main" id="{78D6EDB7-10CD-46B4-A18F-00D2AD4216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02607" y="0"/>
            <a:ext cx="1238661" cy="67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670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pacer Slide">
    <p:bg>
      <p:bgPr>
        <a:gradFill>
          <a:gsLst>
            <a:gs pos="36000">
              <a:srgbClr val="0C74A0"/>
            </a:gs>
            <a:gs pos="0">
              <a:srgbClr val="1060A0"/>
            </a:gs>
            <a:gs pos="66000">
              <a:srgbClr val="0F8BA5"/>
            </a:gs>
            <a:gs pos="99000">
              <a:srgbClr val="19A1AF"/>
            </a:gs>
          </a:gsLst>
          <a:lin ang="168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277A9-011D-45EF-9B75-79344ABD623E}"/>
              </a:ext>
            </a:extLst>
          </p:cNvPr>
          <p:cNvPicPr>
            <a:picLocks noChangeAspect="1"/>
          </p:cNvPicPr>
          <p:nvPr userDrawn="1"/>
        </p:nvPicPr>
        <p:blipFill>
          <a:blip r:embed="rId2"/>
          <a:stretch>
            <a:fillRect/>
          </a:stretch>
        </p:blipFill>
        <p:spPr>
          <a:xfrm>
            <a:off x="8832267" y="3164743"/>
            <a:ext cx="3534778" cy="3693257"/>
          </a:xfrm>
          <a:prstGeom prst="rect">
            <a:avLst/>
          </a:prstGeom>
        </p:spPr>
      </p:pic>
      <p:sp>
        <p:nvSpPr>
          <p:cNvPr id="8" name="Text Placeholder 2">
            <a:extLst>
              <a:ext uri="{FF2B5EF4-FFF2-40B4-BE49-F238E27FC236}">
                <a16:creationId xmlns:a16="http://schemas.microsoft.com/office/drawing/2014/main" id="{228FC108-ADAD-4AEA-A575-897047F72CE7}"/>
              </a:ext>
            </a:extLst>
          </p:cNvPr>
          <p:cNvSpPr>
            <a:spLocks noGrp="1"/>
          </p:cNvSpPr>
          <p:nvPr>
            <p:ph type="body" idx="13"/>
          </p:nvPr>
        </p:nvSpPr>
        <p:spPr>
          <a:xfrm>
            <a:off x="838200" y="5156739"/>
            <a:ext cx="4817794" cy="476405"/>
          </a:xfrm>
        </p:spPr>
        <p:txBody>
          <a:bodyPr rtlCol="0" anchor="b"/>
          <a:lstStyle>
            <a:lvl1pPr marL="0" indent="0">
              <a:buNone/>
              <a:defRPr sz="24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Edit Master text styles</a:t>
            </a:r>
          </a:p>
        </p:txBody>
      </p:sp>
      <p:sp>
        <p:nvSpPr>
          <p:cNvPr id="9" name="Title 1">
            <a:extLst>
              <a:ext uri="{FF2B5EF4-FFF2-40B4-BE49-F238E27FC236}">
                <a16:creationId xmlns:a16="http://schemas.microsoft.com/office/drawing/2014/main" id="{9D7CECBB-4EB4-4A06-8A0F-D94784809E6F}"/>
              </a:ext>
            </a:extLst>
          </p:cNvPr>
          <p:cNvSpPr>
            <a:spLocks noGrp="1"/>
          </p:cNvSpPr>
          <p:nvPr>
            <p:ph type="title" hasCustomPrompt="1"/>
          </p:nvPr>
        </p:nvSpPr>
        <p:spPr>
          <a:xfrm>
            <a:off x="838199" y="3429000"/>
            <a:ext cx="7457501" cy="1727740"/>
          </a:xfrm>
        </p:spPr>
        <p:txBody>
          <a:bodyPr rtlCol="0" anchor="t">
            <a:noAutofit/>
          </a:bodyPr>
          <a:lstStyle>
            <a:lvl1pPr algn="l">
              <a:defRPr sz="55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0"/>
            <a:r>
              <a:rPr lang="es-us"/>
              <a:t>CLICK TO EDIT MASTER TITLE STYLE</a:t>
            </a:r>
          </a:p>
        </p:txBody>
      </p:sp>
    </p:spTree>
    <p:extLst>
      <p:ext uri="{BB962C8B-B14F-4D97-AF65-F5344CB8AC3E}">
        <p14:creationId xmlns:p14="http://schemas.microsoft.com/office/powerpoint/2010/main" val="177085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2359229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Clean Slide">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1C30664F-EF78-FB48-B34F-B282DDFC40C7}"/>
              </a:ext>
            </a:extLst>
          </p:cNvPr>
          <p:cNvSpPr>
            <a:spLocks noGrp="1"/>
          </p:cNvSpPr>
          <p:nvPr>
            <p:ph type="title" hasCustomPrompt="1"/>
          </p:nvPr>
        </p:nvSpPr>
        <p:spPr>
          <a:xfrm>
            <a:off x="536734" y="193307"/>
            <a:ext cx="9670771" cy="670092"/>
          </a:xfrm>
          <a:prstGeom prst="rect">
            <a:avLst/>
          </a:prstGeom>
        </p:spPr>
        <p:txBody>
          <a:bodyPr rtlCol="0"/>
          <a:lstStyle>
            <a:lvl1pPr algn="l">
              <a:lnSpc>
                <a:spcPct val="114000"/>
              </a:lnSpc>
              <a:spcAft>
                <a:spcPts val="3200"/>
              </a:spcAft>
              <a:defRPr sz="3500" b="1" i="0">
                <a:solidFill>
                  <a:srgbClr val="19A5BE"/>
                </a:solidFill>
                <a:latin typeface="Arial" panose="020B0604020202020204" pitchFamily="34" charset="0"/>
                <a:cs typeface="Arial" panose="020B0604020202020204" pitchFamily="34" charset="0"/>
              </a:defRPr>
            </a:lvl1pPr>
          </a:lstStyle>
          <a:p>
            <a:pPr rtl="0"/>
            <a:r>
              <a:rPr lang="es-us"/>
              <a:t>Click to edit Master title styleedit</a:t>
            </a:r>
            <a:br>
              <a:rPr lang="en-US"/>
            </a:br>
            <a:endParaRPr lang="en-US"/>
          </a:p>
        </p:txBody>
      </p:sp>
      <p:sp>
        <p:nvSpPr>
          <p:cNvPr id="12" name="Text Placeholder 11">
            <a:extLst>
              <a:ext uri="{FF2B5EF4-FFF2-40B4-BE49-F238E27FC236}">
                <a16:creationId xmlns:a16="http://schemas.microsoft.com/office/drawing/2014/main" id="{B1A7735F-16C6-F04C-AC9F-A9FFF24450B6}"/>
              </a:ext>
            </a:extLst>
          </p:cNvPr>
          <p:cNvSpPr>
            <a:spLocks noGrp="1"/>
          </p:cNvSpPr>
          <p:nvPr>
            <p:ph type="body" sz="quarter" idx="10"/>
          </p:nvPr>
        </p:nvSpPr>
        <p:spPr>
          <a:xfrm>
            <a:off x="536575" y="910094"/>
            <a:ext cx="9671050" cy="469938"/>
          </a:xfrm>
          <a:prstGeom prst="rect">
            <a:avLst/>
          </a:prstGeom>
        </p:spPr>
        <p:txBody>
          <a:bodyPr rtlCol="0"/>
          <a:lstStyle>
            <a:lvl1pPr algn="l">
              <a:spcBef>
                <a:spcPts val="1200"/>
              </a:spcBef>
              <a:defRPr sz="1800" b="1">
                <a:solidFill>
                  <a:srgbClr val="595959"/>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rtl="0"/>
            <a:r>
              <a:rPr lang="es-us"/>
              <a:t>Click to edit Master text styles</a:t>
            </a:r>
          </a:p>
        </p:txBody>
      </p:sp>
      <p:pic>
        <p:nvPicPr>
          <p:cNvPr id="2" name="Picture 2" descr="UNTHSC Foundation - GuideStar Profile">
            <a:extLst>
              <a:ext uri="{FF2B5EF4-FFF2-40B4-BE49-F238E27FC236}">
                <a16:creationId xmlns:a16="http://schemas.microsoft.com/office/drawing/2014/main" id="{D299F248-2228-AD3F-CAF5-6F1030E15F1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16485" y="193307"/>
            <a:ext cx="955601" cy="51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192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A74014-7DCA-3D48-B29D-F03A844C2F2F}"/>
              </a:ext>
            </a:extLst>
          </p:cNvPr>
          <p:cNvSpPr/>
          <p:nvPr userDrawn="1"/>
        </p:nvSpPr>
        <p:spPr>
          <a:xfrm>
            <a:off x="3955983" y="-2"/>
            <a:ext cx="8236016" cy="685800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5" name="Rectangle 4">
            <a:extLst>
              <a:ext uri="{FF2B5EF4-FFF2-40B4-BE49-F238E27FC236}">
                <a16:creationId xmlns:a16="http://schemas.microsoft.com/office/drawing/2014/main" id="{6E92110C-74F9-3F4B-B3B4-61F0A7D3A9DD}"/>
              </a:ext>
            </a:extLst>
          </p:cNvPr>
          <p:cNvSpPr/>
          <p:nvPr userDrawn="1"/>
        </p:nvSpPr>
        <p:spPr>
          <a:xfrm>
            <a:off x="682804" y="1029365"/>
            <a:ext cx="2551286" cy="14427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r>
              <a:rPr lang="es-us" sz="1800" b="0" i="0" kern="1200">
                <a:solidFill>
                  <a:schemeClr val="accent1"/>
                </a:solidFill>
                <a:latin typeface="Arial" panose="020B0604020202020204" pitchFamily="34" charset="0"/>
              </a:rPr>
              <a:t>REPLACE LOGO IN MASTER</a:t>
            </a:r>
          </a:p>
        </p:txBody>
      </p:sp>
      <p:pic>
        <p:nvPicPr>
          <p:cNvPr id="2" name="Picture 2" descr="UNTHSC Foundation - GuideStar Profile">
            <a:extLst>
              <a:ext uri="{FF2B5EF4-FFF2-40B4-BE49-F238E27FC236}">
                <a16:creationId xmlns:a16="http://schemas.microsoft.com/office/drawing/2014/main" id="{D162463E-9BBC-10B6-5DD8-7290B66FA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804" y="1029365"/>
            <a:ext cx="2666908" cy="144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528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6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55B621-437C-6746-9328-36D991F68D09}"/>
              </a:ext>
            </a:extLst>
          </p:cNvPr>
          <p:cNvSpPr/>
          <p:nvPr userDrawn="1"/>
        </p:nvSpPr>
        <p:spPr>
          <a:xfrm>
            <a:off x="0" y="-2"/>
            <a:ext cx="12192000" cy="442408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221499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3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chemeClr val="accent1"/>
              </a:solidFill>
              <a:latin typeface="Arial" panose="020B0604020202020204" pitchFamily="34" charset="0"/>
            </a:endParaRPr>
          </a:p>
        </p:txBody>
      </p:sp>
      <p:sp>
        <p:nvSpPr>
          <p:cNvPr id="4" name="Rectangle 3">
            <a:extLst>
              <a:ext uri="{FF2B5EF4-FFF2-40B4-BE49-F238E27FC236}">
                <a16:creationId xmlns:a16="http://schemas.microsoft.com/office/drawing/2014/main" id="{CAA74014-7DCA-3D48-B29D-F03A844C2F2F}"/>
              </a:ext>
            </a:extLst>
          </p:cNvPr>
          <p:cNvSpPr/>
          <p:nvPr userDrawn="1"/>
        </p:nvSpPr>
        <p:spPr>
          <a:xfrm>
            <a:off x="0" y="-1"/>
            <a:ext cx="12192000" cy="1714502"/>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Tree>
    <p:extLst>
      <p:ext uri="{BB962C8B-B14F-4D97-AF65-F5344CB8AC3E}">
        <p14:creationId xmlns:p14="http://schemas.microsoft.com/office/powerpoint/2010/main" val="100064677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5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chemeClr val="accent1"/>
              </a:solidFill>
              <a:latin typeface="Arial" panose="020B0604020202020204" pitchFamily="34" charset="0"/>
            </a:endParaRPr>
          </a:p>
        </p:txBody>
      </p:sp>
      <p:sp>
        <p:nvSpPr>
          <p:cNvPr id="5" name="Rectangle 4">
            <a:extLst>
              <a:ext uri="{FF2B5EF4-FFF2-40B4-BE49-F238E27FC236}">
                <a16:creationId xmlns:a16="http://schemas.microsoft.com/office/drawing/2014/main" id="{1A81EA7B-3E05-3542-B96C-536AD208E9FD}"/>
              </a:ext>
            </a:extLst>
          </p:cNvPr>
          <p:cNvSpPr/>
          <p:nvPr userDrawn="1"/>
        </p:nvSpPr>
        <p:spPr>
          <a:xfrm>
            <a:off x="0" y="-30130"/>
            <a:ext cx="12192000" cy="13535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367758927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11_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3067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8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C70E7-AFFA-4349-881F-4EC9E96B59B1}"/>
              </a:ext>
            </a:extLst>
          </p:cNvPr>
          <p:cNvSpPr/>
          <p:nvPr userDrawn="1"/>
        </p:nvSpPr>
        <p:spPr>
          <a:xfrm>
            <a:off x="0" y="1714501"/>
            <a:ext cx="12192000" cy="2575494"/>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29780211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91153"/>
      </p:ext>
    </p:extLst>
  </p:cSld>
  <p:clrMap bg1="lt1" tx1="dk1" bg2="lt2" tx2="dk2" accent1="accent1" accent2="accent2" accent3="accent3" accent4="accent4" accent5="accent5" accent6="accent6" hlink="hlink" folHlink="folHlink"/>
  <p:sldLayoutIdLst>
    <p:sldLayoutId id="2147483808" r:id="rId1"/>
    <p:sldLayoutId id="2147483807" r:id="rId2"/>
    <p:sldLayoutId id="2147483971" r:id="rId3"/>
    <p:sldLayoutId id="2147483964" r:id="rId4"/>
    <p:sldLayoutId id="2147483812" r:id="rId5"/>
    <p:sldLayoutId id="2147483809" r:id="rId6"/>
    <p:sldLayoutId id="2147483811" r:id="rId7"/>
    <p:sldLayoutId id="2147483987" r:id="rId8"/>
    <p:sldLayoutId id="2147483814" r:id="rId9"/>
    <p:sldLayoutId id="2147483813" r:id="rId10"/>
    <p:sldLayoutId id="2147483810" r:id="rId11"/>
    <p:sldLayoutId id="2147483975" r:id="rId12"/>
    <p:sldLayoutId id="2147483977" r:id="rId13"/>
    <p:sldLayoutId id="2147483978" r:id="rId14"/>
    <p:sldLayoutId id="2147483979" r:id="rId15"/>
    <p:sldLayoutId id="2147483981" r:id="rId16"/>
    <p:sldLayoutId id="2147483982" r:id="rId17"/>
    <p:sldLayoutId id="2147483983" r:id="rId18"/>
    <p:sldLayoutId id="2147483984" r:id="rId19"/>
    <p:sldLayoutId id="2147483985" r:id="rId20"/>
    <p:sldLayoutId id="2147483988" r:id="rId21"/>
  </p:sldLayoutIdLst>
  <p:hf hdr="0" ftr="0" dt="0"/>
  <p:txStyles>
    <p:title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p:titleStyle>
    <p:bodyStyle>
      <a:lvl1pPr marL="0" indent="0" algn="ctr" defTabSz="914400" rtl="0" eaLnBrk="1" latinLnBrk="0" hangingPunct="1">
        <a:lnSpc>
          <a:spcPct val="90000"/>
        </a:lnSpc>
        <a:spcBef>
          <a:spcPts val="1000"/>
        </a:spcBef>
        <a:buFontTx/>
        <a:buNone/>
        <a:defRPr sz="1700" kern="1200">
          <a:solidFill>
            <a:schemeClr val="tx1"/>
          </a:solidFill>
          <a:latin typeface="Raleway" panose="020B0503030101060003"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3CC3FF-2CC2-8BF7-6481-BCF74BB2831A}"/>
              </a:ext>
            </a:extLst>
          </p:cNvPr>
          <p:cNvSpPr/>
          <p:nvPr/>
        </p:nvSpPr>
        <p:spPr>
          <a:xfrm>
            <a:off x="942974" y="0"/>
            <a:ext cx="3340174" cy="6858000"/>
          </a:xfrm>
          <a:prstGeom prst="rect">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a:extLst>
              <a:ext uri="{FF2B5EF4-FFF2-40B4-BE49-F238E27FC236}">
                <a16:creationId xmlns:a16="http://schemas.microsoft.com/office/drawing/2014/main" id="{B4DDE403-6ABE-099A-5013-245F1B3324DF}"/>
              </a:ext>
            </a:extLst>
          </p:cNvPr>
          <p:cNvSpPr txBox="1"/>
          <p:nvPr/>
        </p:nvSpPr>
        <p:spPr>
          <a:xfrm>
            <a:off x="4648024" y="2531094"/>
            <a:ext cx="6968560" cy="1261884"/>
          </a:xfrm>
          <a:prstGeom prst="rect">
            <a:avLst/>
          </a:prstGeom>
          <a:noFill/>
        </p:spPr>
        <p:txBody>
          <a:bodyPr wrap="square" rtlCol="0">
            <a:spAutoFit/>
          </a:bodyPr>
          <a:lstStyle/>
          <a:p>
            <a:pPr algn="l" rtl="0"/>
            <a:r>
              <a:rPr lang="es-us" sz="4400" b="1" u="none" strike="noStrike">
                <a:solidFill>
                  <a:srgbClr val="253746"/>
                </a:solidFill>
                <a:effectLst/>
                <a:latin typeface="Arial" panose="020B0604020202020204" pitchFamily="34" charset="0"/>
                <a:cs typeface="Arial" panose="020B0604020202020204" pitchFamily="34" charset="0"/>
              </a:rPr>
              <a:t>Legado 2030</a:t>
            </a:r>
          </a:p>
          <a:p>
            <a:pPr algn="l" rtl="0"/>
            <a:r>
              <a:rPr lang="es-us" sz="3200" b="1" u="none" strike="noStrike">
                <a:solidFill>
                  <a:srgbClr val="253746"/>
                </a:solidFill>
                <a:effectLst/>
                <a:latin typeface="Arial" panose="020B0604020202020204" pitchFamily="34" charset="0"/>
                <a:cs typeface="Arial" panose="020B0604020202020204" pitchFamily="34" charset="0"/>
              </a:rPr>
              <a:t>El eterno impacto de la integridad</a:t>
            </a:r>
            <a:endParaRPr lang="en-US" sz="3200" b="1" dirty="0">
              <a:solidFill>
                <a:srgbClr val="253746"/>
              </a:solidFill>
              <a:latin typeface="Arial" panose="020B0604020202020204" pitchFamily="34" charset="0"/>
              <a:cs typeface="Arial" panose="020B0604020202020204" pitchFamily="34" charset="0"/>
            </a:endParaRPr>
          </a:p>
        </p:txBody>
      </p:sp>
      <p:pic>
        <p:nvPicPr>
          <p:cNvPr id="9" name="Picture 8" descr="A black and white logo with white text&#10;&#10;Description automatically generated">
            <a:extLst>
              <a:ext uri="{FF2B5EF4-FFF2-40B4-BE49-F238E27FC236}">
                <a16:creationId xmlns:a16="http://schemas.microsoft.com/office/drawing/2014/main" id="{BD0F89B2-9030-4208-D173-DAC465A0A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699" y="4850620"/>
            <a:ext cx="2330725" cy="1398435"/>
          </a:xfrm>
          <a:prstGeom prst="rect">
            <a:avLst/>
          </a:prstGeom>
        </p:spPr>
      </p:pic>
      <p:sp>
        <p:nvSpPr>
          <p:cNvPr id="11" name="TextBox 10">
            <a:extLst>
              <a:ext uri="{FF2B5EF4-FFF2-40B4-BE49-F238E27FC236}">
                <a16:creationId xmlns:a16="http://schemas.microsoft.com/office/drawing/2014/main" id="{F83BACE6-2219-3412-1B6C-F22604CDBD26}"/>
              </a:ext>
            </a:extLst>
          </p:cNvPr>
          <p:cNvSpPr txBox="1"/>
          <p:nvPr/>
        </p:nvSpPr>
        <p:spPr>
          <a:xfrm>
            <a:off x="5047036" y="3970821"/>
            <a:ext cx="3875314" cy="646331"/>
          </a:xfrm>
          <a:prstGeom prst="rect">
            <a:avLst/>
          </a:prstGeom>
          <a:noFill/>
        </p:spPr>
        <p:txBody>
          <a:bodyPr wrap="square" rtlCol="0">
            <a:spAutoFit/>
          </a:bodyPr>
          <a:lstStyle/>
          <a:p>
            <a:pPr marL="0" marR="0" lvl="0" indent="0" algn="l"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s-us" sz="1800" b="1" kern="0">
                <a:solidFill>
                  <a:srgbClr val="253746"/>
                </a:solidFill>
                <a:latin typeface="Arial Regular"/>
                <a:ea typeface="Open Sans Extrabold"/>
                <a:cs typeface="Arial"/>
                <a:sym typeface="Lato Black"/>
              </a:rPr>
              <a:t>Plan estratégico</a:t>
            </a:r>
            <a:r>
              <a:rPr lang="es-us" sz="1800" b="1">
                <a:solidFill>
                  <a:srgbClr val="253746"/>
                </a:solidFill>
                <a:latin typeface="Arial Regular"/>
                <a:ea typeface="Open Sans Extrabold"/>
                <a:cs typeface="Arial"/>
                <a:sym typeface="Lato Black"/>
              </a:rPr>
              <a:t> 2025-2030</a:t>
            </a:r>
            <a:endParaRPr lang="en-US" sz="1800" b="1" u="none" strike="noStrike" kern="0" cap="none" spc="0" normalizeH="0" baseline="0" noProof="0" dirty="0">
              <a:ln>
                <a:noFill/>
              </a:ln>
              <a:solidFill>
                <a:srgbClr val="253746"/>
              </a:solidFill>
              <a:effectLst/>
              <a:uLnTx/>
              <a:uFillTx/>
              <a:latin typeface="Arial Regular"/>
              <a:ea typeface="Open Sans Extrabold"/>
              <a:cs typeface="Arial"/>
            </a:endParaRPr>
          </a:p>
          <a:p>
            <a:pPr rtl="0"/>
            <a:endParaRPr lang="en-US" dirty="0"/>
          </a:p>
        </p:txBody>
      </p:sp>
      <p:sp>
        <p:nvSpPr>
          <p:cNvPr id="2" name="Rectangle 1">
            <a:extLst>
              <a:ext uri="{FF2B5EF4-FFF2-40B4-BE49-F238E27FC236}">
                <a16:creationId xmlns:a16="http://schemas.microsoft.com/office/drawing/2014/main" id="{A7ACD8F9-1F46-ED68-808C-4EB8AE022F84}"/>
              </a:ext>
            </a:extLst>
          </p:cNvPr>
          <p:cNvSpPr/>
          <p:nvPr/>
        </p:nvSpPr>
        <p:spPr>
          <a:xfrm>
            <a:off x="1064713" y="1213009"/>
            <a:ext cx="2931090" cy="2169825"/>
          </a:xfrm>
          <a:prstGeom prst="rect">
            <a:avLst/>
          </a:prstGeom>
        </p:spPr>
        <p:txBody>
          <a:bodyPr wrap="square" lIns="91440" tIns="45720" rIns="91440" bIns="45720" rtlCol="0" anchor="t">
            <a:spAutoFit/>
          </a:bodyPr>
          <a:lstStyle/>
          <a:p>
            <a:pPr marL="0" marR="0" lvl="0" indent="0" algn="l"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s-us" sz="2700" b="1" dirty="0">
                <a:solidFill>
                  <a:schemeClr val="bg1"/>
                </a:solidFill>
                <a:latin typeface="Arial" panose="020B0604020202020204" pitchFamily="34" charset="0"/>
                <a:cs typeface="Arial" panose="020B0604020202020204" pitchFamily="34" charset="0"/>
              </a:rPr>
              <a:t>Oficina de Integridad y Concienciación Institucionales</a:t>
            </a:r>
            <a:br>
              <a:rPr lang="es-us" sz="2700" b="1" dirty="0">
                <a:solidFill>
                  <a:schemeClr val="bg1"/>
                </a:solidFill>
                <a:latin typeface="Arial" panose="020B0604020202020204" pitchFamily="34" charset="0"/>
                <a:cs typeface="Arial" panose="020B0604020202020204" pitchFamily="34" charset="0"/>
              </a:rPr>
            </a:br>
            <a:r>
              <a:rPr lang="es-us" sz="2700" b="1" dirty="0">
                <a:solidFill>
                  <a:schemeClr val="bg1"/>
                </a:solidFill>
                <a:latin typeface="Arial" panose="020B0604020202020204" pitchFamily="34" charset="0"/>
                <a:cs typeface="Arial" panose="020B0604020202020204" pitchFamily="34" charset="0"/>
              </a:rPr>
              <a:t>(OIIA) </a:t>
            </a:r>
          </a:p>
        </p:txBody>
      </p:sp>
      <p:pic>
        <p:nvPicPr>
          <p:cNvPr id="5" name="Picture 4">
            <a:extLst>
              <a:ext uri="{FF2B5EF4-FFF2-40B4-BE49-F238E27FC236}">
                <a16:creationId xmlns:a16="http://schemas.microsoft.com/office/drawing/2014/main" id="{3A52107A-3CDF-B290-7BBE-5EB582138EF1}"/>
              </a:ext>
            </a:extLst>
          </p:cNvPr>
          <p:cNvPicPr>
            <a:picLocks noChangeAspect="1"/>
          </p:cNvPicPr>
          <p:nvPr/>
        </p:nvPicPr>
        <p:blipFill>
          <a:blip r:embed="rId4"/>
          <a:stretch>
            <a:fillRect/>
          </a:stretch>
        </p:blipFill>
        <p:spPr>
          <a:xfrm>
            <a:off x="4738254" y="3997499"/>
            <a:ext cx="304800" cy="304800"/>
          </a:xfrm>
          <a:prstGeom prst="rect">
            <a:avLst/>
          </a:prstGeom>
        </p:spPr>
      </p:pic>
    </p:spTree>
    <p:extLst>
      <p:ext uri="{BB962C8B-B14F-4D97-AF65-F5344CB8AC3E}">
        <p14:creationId xmlns:p14="http://schemas.microsoft.com/office/powerpoint/2010/main" val="391970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p:nvPr/>
        </p:nvSpPr>
        <p:spPr>
          <a:xfrm>
            <a:off x="500829" y="153062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Políticas</a:t>
            </a: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1. Las cambiantes normativas gubernamentales afectan al cumplimiento operativo. 2. La educación superior y la atención médica están sujetas a cambios en las políticas y las directivas de atención al paciente, sobre todo de cara a 2030.</a:t>
            </a:r>
            <a:endParaRPr lang="en-US" sz="1100" dirty="0">
              <a:latin typeface="Arial"/>
              <a:ea typeface="Open Sans Light"/>
              <a:cs typeface="Arial"/>
            </a:endParaRPr>
          </a:p>
          <a:p>
            <a:pPr rtl="0">
              <a:lnSpc>
                <a:spcPct val="113999"/>
              </a:lnSpc>
              <a:spcAft>
                <a:spcPts val="400"/>
              </a:spcAft>
              <a:defRPr sz="1800" b="0">
                <a:solidFill>
                  <a:srgbClr val="53585F"/>
                </a:solidFill>
                <a:latin typeface="Roboto Light"/>
                <a:ea typeface="Roboto Light"/>
                <a:cs typeface="Roboto Light"/>
                <a:sym typeface="Roboto Light"/>
              </a:defRPr>
            </a:pPr>
            <a:endParaRPr lang="en-US" sz="1400" dirty="0">
              <a:solidFill>
                <a:srgbClr val="000000"/>
              </a:solidFill>
              <a:latin typeface="Arial" panose="020B0604020202020204" pitchFamily="34" charset="0"/>
              <a:ea typeface="Open Sans Light"/>
              <a:cs typeface="Arial" panose="020B0604020202020204" pitchFamily="34" charset="0"/>
            </a:endParaRPr>
          </a:p>
          <a:p>
            <a:pPr lvl="0" rtl="0">
              <a:lnSpc>
                <a:spcPct val="114000"/>
              </a:lnSpc>
              <a:spcAft>
                <a:spcPts val="400"/>
              </a:spcAft>
              <a:defRPr sz="1800" b="0">
                <a:solidFill>
                  <a:srgbClr val="53585F"/>
                </a:solidFill>
                <a:latin typeface="Roboto Light"/>
                <a:ea typeface="Roboto Light"/>
                <a:cs typeface="Roboto Light"/>
                <a:sym typeface="Roboto Light"/>
              </a:defRPr>
            </a:pPr>
            <a:endParaRPr lang="en-US" sz="20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421" name="Shape 421"/>
          <p:cNvSpPr/>
          <p:nvPr/>
        </p:nvSpPr>
        <p:spPr>
          <a:xfrm>
            <a:off x="4372731" y="1778278"/>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2" name="Shape 422"/>
          <p:cNvSpPr/>
          <p:nvPr/>
        </p:nvSpPr>
        <p:spPr>
          <a:xfrm>
            <a:off x="6741281" y="1784628"/>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3" name="Shape 423"/>
          <p:cNvSpPr/>
          <p:nvPr/>
        </p:nvSpPr>
        <p:spPr>
          <a:xfrm>
            <a:off x="4372731" y="3533411"/>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4" name="Shape 424"/>
          <p:cNvSpPr/>
          <p:nvPr/>
        </p:nvSpPr>
        <p:spPr>
          <a:xfrm>
            <a:off x="6741281" y="3539761"/>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5" name="Shape 425"/>
          <p:cNvSpPr/>
          <p:nvPr/>
        </p:nvSpPr>
        <p:spPr>
          <a:xfrm>
            <a:off x="4372731" y="3144794"/>
            <a:ext cx="3337682" cy="0"/>
          </a:xfrm>
          <a:prstGeom prst="line">
            <a:avLst/>
          </a:prstGeom>
          <a:ln w="38100">
            <a:solidFill>
              <a:schemeClr val="tx1">
                <a:lumMod val="65000"/>
                <a:lumOff val="35000"/>
              </a:schemeClr>
            </a:solidFill>
            <a:custDash>
              <a:ds d="200000" sp="200000"/>
            </a:custDash>
            <a:miter lim="400000"/>
          </a:ln>
        </p:spPr>
        <p:txBody>
          <a:bodyPr lIns="25400" tIns="25400" rIns="25400" bIns="25400" rtlCol="0" anchor="ctr"/>
          <a:lstStyle/>
          <a:p>
            <a:pPr algn="l" defTabSz="228600" rtl="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26" name="Shape 426"/>
          <p:cNvSpPr/>
          <p:nvPr/>
        </p:nvSpPr>
        <p:spPr>
          <a:xfrm>
            <a:off x="6075450" y="1784628"/>
            <a:ext cx="20550" cy="4665589"/>
          </a:xfrm>
          <a:prstGeom prst="line">
            <a:avLst/>
          </a:prstGeom>
          <a:ln w="38100">
            <a:solidFill>
              <a:schemeClr val="tx1">
                <a:lumMod val="65000"/>
                <a:lumOff val="35000"/>
              </a:schemeClr>
            </a:solidFill>
            <a:custDash>
              <a:ds d="200000" sp="200000"/>
            </a:custDash>
            <a:miter lim="400000"/>
          </a:ln>
        </p:spPr>
        <p:txBody>
          <a:bodyPr lIns="25400" tIns="25400" rIns="25400" bIns="25400" rtlCol="0" anchor="ctr"/>
          <a:lstStyle/>
          <a:p>
            <a:pPr algn="l" defTabSz="228600" rtl="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27" name="Shape 427"/>
          <p:cNvSpPr/>
          <p:nvPr/>
        </p:nvSpPr>
        <p:spPr>
          <a:xfrm>
            <a:off x="4570943" y="199350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P</a:t>
            </a:r>
          </a:p>
        </p:txBody>
      </p:sp>
      <p:sp>
        <p:nvSpPr>
          <p:cNvPr id="428" name="Shape 428"/>
          <p:cNvSpPr/>
          <p:nvPr/>
        </p:nvSpPr>
        <p:spPr>
          <a:xfrm>
            <a:off x="6939493" y="199350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E</a:t>
            </a:r>
            <a:endParaRPr sz="3600" b="1" spc="432">
              <a:solidFill>
                <a:schemeClr val="bg1"/>
              </a:solidFill>
              <a:latin typeface="Arial Black" panose="020B0604020202020204" pitchFamily="34" charset="0"/>
              <a:cs typeface="Arial Black" panose="020B0604020202020204" pitchFamily="34" charset="0"/>
            </a:endParaRPr>
          </a:p>
        </p:txBody>
      </p:sp>
      <p:sp>
        <p:nvSpPr>
          <p:cNvPr id="429" name="Shape 429"/>
          <p:cNvSpPr/>
          <p:nvPr/>
        </p:nvSpPr>
        <p:spPr>
          <a:xfrm>
            <a:off x="4570943" y="3735937"/>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S</a:t>
            </a:r>
          </a:p>
        </p:txBody>
      </p:sp>
      <p:sp>
        <p:nvSpPr>
          <p:cNvPr id="430" name="Shape 430"/>
          <p:cNvSpPr/>
          <p:nvPr/>
        </p:nvSpPr>
        <p:spPr>
          <a:xfrm>
            <a:off x="6958543" y="3748637"/>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T</a:t>
            </a:r>
          </a:p>
        </p:txBody>
      </p:sp>
      <p:sp>
        <p:nvSpPr>
          <p:cNvPr id="23" name="Shape 414">
            <a:extLst>
              <a:ext uri="{FF2B5EF4-FFF2-40B4-BE49-F238E27FC236}">
                <a16:creationId xmlns:a16="http://schemas.microsoft.com/office/drawing/2014/main" id="{14938FB0-B43C-C74D-9F3A-5A11611E7058}"/>
              </a:ext>
            </a:extLst>
          </p:cNvPr>
          <p:cNvSpPr/>
          <p:nvPr/>
        </p:nvSpPr>
        <p:spPr>
          <a:xfrm>
            <a:off x="502864" y="3285760"/>
            <a:ext cx="3549651" cy="1582535"/>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Sociales</a:t>
            </a:r>
            <a:endParaRPr lang="en-US" sz="2000" b="1" dirty="0">
              <a:solidFill>
                <a:srgbClr val="595959"/>
              </a:solidFill>
              <a:latin typeface="Arial"/>
              <a:ea typeface="Open Sans Extrabold"/>
              <a:cs typeface="Arial"/>
            </a:endParaRP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1. La evolución del compromiso de los estudiantes con la educación superior, incluida la creciente popularidad del aprendizaje en línea. </a:t>
            </a: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2. Tendencias socioculturales que influyen en la necesidad de formación en integridad y liderazgo ético.</a:t>
            </a:r>
            <a:endParaRPr lang="en-US" sz="1100" dirty="0">
              <a:latin typeface="Arial"/>
              <a:ea typeface="Open Sans Light"/>
              <a:cs typeface="Arial"/>
            </a:endParaRPr>
          </a:p>
          <a:p>
            <a:pPr algn="l" rtl="0">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rtl="0">
              <a:lnSpc>
                <a:spcPct val="114000"/>
              </a:lnSpc>
              <a:spcAft>
                <a:spcPts val="400"/>
              </a:spcAft>
              <a:defRPr sz="1800" b="0">
                <a:solidFill>
                  <a:srgbClr val="53585F"/>
                </a:solidFill>
                <a:latin typeface="Roboto Light"/>
                <a:ea typeface="Roboto Light"/>
                <a:cs typeface="Roboto Light"/>
                <a:sym typeface="Roboto Light"/>
              </a:defRPr>
            </a:pPr>
            <a:endParaRPr lang="en-US" sz="14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24" name="Shape 414">
            <a:extLst>
              <a:ext uri="{FF2B5EF4-FFF2-40B4-BE49-F238E27FC236}">
                <a16:creationId xmlns:a16="http://schemas.microsoft.com/office/drawing/2014/main" id="{06579C3E-B090-BE42-A166-B25AFDA6F6DF}"/>
              </a:ext>
            </a:extLst>
          </p:cNvPr>
          <p:cNvSpPr/>
          <p:nvPr/>
        </p:nvSpPr>
        <p:spPr>
          <a:xfrm>
            <a:off x="8083729" y="153062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Económicas</a:t>
            </a:r>
            <a:endParaRPr lang="en-US" sz="2000" b="1" dirty="0">
              <a:solidFill>
                <a:srgbClr val="595959"/>
              </a:solidFill>
              <a:latin typeface="Arial"/>
              <a:ea typeface="Open Sans Extrabold"/>
              <a:cs typeface="Arial"/>
            </a:endParaRP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1. Los cambios en los modelos de financiamiento de la educación superior provocan un aumento de los costos y posibles problemas de accesibilidad. </a:t>
            </a: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2. La necesidad de que las organizaciones de atención médica se adapten al cambiante panorama económico de la prestación de servicios de atención médica.</a:t>
            </a:r>
            <a:endParaRPr lang="en-US" sz="1100" dirty="0">
              <a:latin typeface="Arial"/>
              <a:ea typeface="Open Sans Light"/>
              <a:cs typeface="Arial"/>
            </a:endParaRPr>
          </a:p>
          <a:p>
            <a:pPr algn="l" rtl="0">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algn="l" rtl="0">
              <a:lnSpc>
                <a:spcPct val="114000"/>
              </a:lnSpc>
              <a:spcAft>
                <a:spcPts val="400"/>
              </a:spcAft>
              <a:defRPr sz="1800" b="0">
                <a:solidFill>
                  <a:srgbClr val="53585F"/>
                </a:solidFill>
                <a:latin typeface="Roboto Light"/>
                <a:ea typeface="Roboto Light"/>
                <a:cs typeface="Roboto Light"/>
                <a:sym typeface="Roboto Light"/>
              </a:defRPr>
            </a:pPr>
            <a:endParaRPr lang="en-US" sz="1200" b="1" dirty="0">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25" name="Shape 414">
            <a:extLst>
              <a:ext uri="{FF2B5EF4-FFF2-40B4-BE49-F238E27FC236}">
                <a16:creationId xmlns:a16="http://schemas.microsoft.com/office/drawing/2014/main" id="{EA10C37E-FF97-8345-95BA-3472D0BB3801}"/>
              </a:ext>
            </a:extLst>
          </p:cNvPr>
          <p:cNvSpPr/>
          <p:nvPr/>
        </p:nvSpPr>
        <p:spPr>
          <a:xfrm>
            <a:off x="8083728" y="3285761"/>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Tecnológicas</a:t>
            </a:r>
            <a:endParaRPr lang="en-US" sz="2000" b="1" dirty="0">
              <a:solidFill>
                <a:srgbClr val="595959"/>
              </a:solidFill>
              <a:latin typeface="Arial"/>
              <a:ea typeface="Open Sans Extrabold"/>
              <a:cs typeface="Arial"/>
            </a:endParaRP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Extrabold"/>
                <a:cs typeface="Arial"/>
              </a:rPr>
              <a:t>1. Utilización de la IA y otras tecnologías para mejorar los procesos departamentales y el cumplimiento. 2. El potencial transformador de la tecnología en la educación y la atención médica, con énfasis en el uso responsable de la IA.</a:t>
            </a:r>
            <a:endParaRPr lang="en-US" sz="1100" dirty="0">
              <a:latin typeface="Arial"/>
              <a:ea typeface="Open Sans Extrabold"/>
              <a:cs typeface="Arial"/>
            </a:endParaRPr>
          </a:p>
          <a:p>
            <a:pPr algn="l" rtl="0">
              <a:lnSpc>
                <a:spcPct val="113999"/>
              </a:lnSpc>
              <a:spcAft>
                <a:spcPts val="400"/>
              </a:spcAft>
              <a:defRPr sz="1800" b="0">
                <a:solidFill>
                  <a:srgbClr val="53585F"/>
                </a:solidFill>
                <a:latin typeface="Roboto Light"/>
                <a:ea typeface="Roboto Light"/>
                <a:cs typeface="Roboto Light"/>
                <a:sym typeface="Roboto Light"/>
              </a:defRPr>
            </a:pPr>
            <a:endParaRPr lang="en-US" sz="1200" b="1" dirty="0">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A36C8F06-89E4-1541-A867-43A5ED9412DB}"/>
              </a:ext>
            </a:extLst>
          </p:cNvPr>
          <p:cNvSpPr>
            <a:spLocks noGrp="1"/>
          </p:cNvSpPr>
          <p:nvPr>
            <p:ph type="title"/>
          </p:nvPr>
        </p:nvSpPr>
        <p:spPr>
          <a:xfrm>
            <a:off x="536854" y="151542"/>
            <a:ext cx="9670771" cy="670092"/>
          </a:xfrm>
        </p:spPr>
        <p:txBody>
          <a:bodyPr rtlCol="0"/>
          <a:lstStyle/>
          <a:p>
            <a:pPr rtl="0"/>
            <a:r>
              <a:rPr lang="es-us">
                <a:solidFill>
                  <a:srgbClr val="00778B"/>
                </a:solidFill>
              </a:rPr>
              <a:t>Megatendencias</a:t>
            </a:r>
          </a:p>
        </p:txBody>
      </p:sp>
      <p:sp>
        <p:nvSpPr>
          <p:cNvPr id="18" name="Shape 423">
            <a:extLst>
              <a:ext uri="{FF2B5EF4-FFF2-40B4-BE49-F238E27FC236}">
                <a16:creationId xmlns:a16="http://schemas.microsoft.com/office/drawing/2014/main" id="{FB0D1537-6B05-A549-B8AD-F8B145648798}"/>
              </a:ext>
            </a:extLst>
          </p:cNvPr>
          <p:cNvSpPr/>
          <p:nvPr/>
        </p:nvSpPr>
        <p:spPr>
          <a:xfrm>
            <a:off x="4372731" y="5109598"/>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19" name="Shape 424">
            <a:extLst>
              <a:ext uri="{FF2B5EF4-FFF2-40B4-BE49-F238E27FC236}">
                <a16:creationId xmlns:a16="http://schemas.microsoft.com/office/drawing/2014/main" id="{3B668AAE-E8F3-674A-8C54-14D0C172DA84}"/>
              </a:ext>
            </a:extLst>
          </p:cNvPr>
          <p:cNvSpPr/>
          <p:nvPr/>
        </p:nvSpPr>
        <p:spPr>
          <a:xfrm>
            <a:off x="6741281" y="5115948"/>
            <a:ext cx="977900" cy="977900"/>
          </a:xfrm>
          <a:prstGeom prst="rect">
            <a:avLst/>
          </a:prstGeom>
          <a:solidFill>
            <a:srgbClr val="00778B"/>
          </a:solidFill>
          <a:ln w="12700">
            <a:miter lim="400000"/>
          </a:ln>
        </p:spPr>
        <p:txBody>
          <a:bodyPr lIns="25400" tIns="25400" rIns="25400" bIns="25400" rtlCol="0" anchor="ctr"/>
          <a:lstStyle/>
          <a:p>
            <a:pPr defTabSz="292100" rtl="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20" name="Shape 429">
            <a:extLst>
              <a:ext uri="{FF2B5EF4-FFF2-40B4-BE49-F238E27FC236}">
                <a16:creationId xmlns:a16="http://schemas.microsoft.com/office/drawing/2014/main" id="{B15C67DF-DA66-E44B-A618-C1ABF51735C6}"/>
              </a:ext>
            </a:extLst>
          </p:cNvPr>
          <p:cNvSpPr/>
          <p:nvPr/>
        </p:nvSpPr>
        <p:spPr>
          <a:xfrm>
            <a:off x="4570943" y="531212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L</a:t>
            </a:r>
            <a:endParaRPr sz="3600" b="1" spc="432">
              <a:solidFill>
                <a:schemeClr val="bg1"/>
              </a:solidFill>
              <a:latin typeface="Arial Black" panose="020B0604020202020204" pitchFamily="34" charset="0"/>
              <a:cs typeface="Arial Black" panose="020B0604020202020204" pitchFamily="34" charset="0"/>
            </a:endParaRPr>
          </a:p>
        </p:txBody>
      </p:sp>
      <p:sp>
        <p:nvSpPr>
          <p:cNvPr id="21" name="Shape 430">
            <a:extLst>
              <a:ext uri="{FF2B5EF4-FFF2-40B4-BE49-F238E27FC236}">
                <a16:creationId xmlns:a16="http://schemas.microsoft.com/office/drawing/2014/main" id="{20F85FAB-B33B-DB4A-BB8A-A2B12035561F}"/>
              </a:ext>
            </a:extLst>
          </p:cNvPr>
          <p:cNvSpPr/>
          <p:nvPr/>
        </p:nvSpPr>
        <p:spPr>
          <a:xfrm>
            <a:off x="6958543" y="532482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rtl="0">
              <a:defRPr/>
            </a:pPr>
            <a:r>
              <a:rPr lang="es-us" sz="3600" b="1" spc="432">
                <a:solidFill>
                  <a:schemeClr val="bg1"/>
                </a:solidFill>
                <a:latin typeface="Arial Black" panose="020B0604020202020204" pitchFamily="34" charset="0"/>
                <a:cs typeface="Arial Black" panose="020B0604020202020204" pitchFamily="34" charset="0"/>
              </a:rPr>
              <a:t>E</a:t>
            </a:r>
            <a:endParaRPr sz="3600" b="1" spc="432">
              <a:solidFill>
                <a:schemeClr val="bg1"/>
              </a:solidFill>
              <a:latin typeface="Arial Black" panose="020B0604020202020204" pitchFamily="34" charset="0"/>
              <a:cs typeface="Arial Black" panose="020B0604020202020204" pitchFamily="34" charset="0"/>
            </a:endParaRPr>
          </a:p>
        </p:txBody>
      </p:sp>
      <p:sp>
        <p:nvSpPr>
          <p:cNvPr id="29" name="Shape 414">
            <a:extLst>
              <a:ext uri="{FF2B5EF4-FFF2-40B4-BE49-F238E27FC236}">
                <a16:creationId xmlns:a16="http://schemas.microsoft.com/office/drawing/2014/main" id="{48D2A8BB-F291-D848-AE79-05CE1814827F}"/>
              </a:ext>
            </a:extLst>
          </p:cNvPr>
          <p:cNvSpPr/>
          <p:nvPr/>
        </p:nvSpPr>
        <p:spPr>
          <a:xfrm>
            <a:off x="500439" y="4868298"/>
            <a:ext cx="3549651" cy="1838160"/>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Legales</a:t>
            </a:r>
            <a:endParaRPr lang="en-US" sz="2000" b="1" dirty="0">
              <a:solidFill>
                <a:srgbClr val="595959"/>
              </a:solidFill>
              <a:latin typeface="Arial"/>
              <a:ea typeface="Open Sans Extrabold"/>
              <a:cs typeface="Arial"/>
            </a:endParaRP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1. Centrarse en la supervisión del cumplimiento y la evaluación de riesgos para mantenerse al día en lo que respecta a los requisitos legales. </a:t>
            </a: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2. La incorporación de la IA a los procesos debe ajustarse a los marcos de gobernanza para el uso ético, la rendición de cuentas y la transparencia.</a:t>
            </a:r>
            <a:endParaRPr lang="en-US" sz="1100" dirty="0">
              <a:latin typeface="Arial"/>
              <a:ea typeface="Open Sans Light"/>
              <a:cs typeface="Arial"/>
            </a:endParaRPr>
          </a:p>
          <a:p>
            <a:pPr algn="l" rtl="0">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rtl="0">
              <a:lnSpc>
                <a:spcPct val="114000"/>
              </a:lnSpc>
              <a:spcAft>
                <a:spcPts val="400"/>
              </a:spcAft>
              <a:defRPr sz="1800" b="0">
                <a:solidFill>
                  <a:srgbClr val="53585F"/>
                </a:solidFill>
                <a:latin typeface="Roboto Light"/>
                <a:ea typeface="Roboto Light"/>
                <a:cs typeface="Roboto Light"/>
                <a:sym typeface="Roboto Light"/>
              </a:defRPr>
            </a:pPr>
            <a:endParaRPr lang="en-US" sz="14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30" name="Shape 414">
            <a:extLst>
              <a:ext uri="{FF2B5EF4-FFF2-40B4-BE49-F238E27FC236}">
                <a16:creationId xmlns:a16="http://schemas.microsoft.com/office/drawing/2014/main" id="{82CD166C-7B67-AE48-BF07-A59B92D1AFB8}"/>
              </a:ext>
            </a:extLst>
          </p:cNvPr>
          <p:cNvSpPr/>
          <p:nvPr/>
        </p:nvSpPr>
        <p:spPr>
          <a:xfrm>
            <a:off x="8083727" y="486829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Medioambientales</a:t>
            </a:r>
            <a:endParaRPr lang="en-US" sz="2000" b="1" dirty="0">
              <a:solidFill>
                <a:srgbClr val="595959"/>
              </a:solidFill>
              <a:latin typeface="Arial"/>
              <a:ea typeface="Open Sans Extrabold"/>
              <a:cs typeface="Arial"/>
            </a:endParaRPr>
          </a:p>
          <a:p>
            <a:pPr algn="l" rtl="0">
              <a:defRPr sz="1800" b="0">
                <a:solidFill>
                  <a:srgbClr val="53585F"/>
                </a:solidFill>
                <a:latin typeface="Roboto Light"/>
                <a:ea typeface="Roboto Light"/>
                <a:cs typeface="Roboto Light"/>
                <a:sym typeface="Roboto Light"/>
              </a:defRPr>
            </a:pPr>
            <a:r>
              <a:rPr lang="es-us" sz="1100" dirty="0">
                <a:solidFill>
                  <a:srgbClr val="0D0D0D"/>
                </a:solidFill>
                <a:latin typeface="Arial"/>
                <a:ea typeface="Open Sans Light"/>
                <a:cs typeface="Arial"/>
                <a:sym typeface="Roboto Light"/>
              </a:rPr>
              <a:t>1. Infraestructura de edificios flexible que responda al aumento del trabajo y el aprendizaje a distancia, reduciendo potencialmente la huella de carbono de las instalaciones. 2. Considerar el impacto más amplio de las instituciones educativas y de atención médica en la comunidad y el medio ambiente, especialmente en Fort Worth y más allá.</a:t>
            </a:r>
            <a:endParaRPr lang="en-US" sz="1100" dirty="0">
              <a:latin typeface="Arial"/>
              <a:ea typeface="Open Sans Light"/>
              <a:cs typeface="Arial"/>
            </a:endParaRPr>
          </a:p>
          <a:p>
            <a:pPr algn="l" rtl="0">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algn="l" rtl="0">
              <a:lnSpc>
                <a:spcPct val="114000"/>
              </a:lnSpc>
              <a:spcAft>
                <a:spcPts val="400"/>
              </a:spcAft>
              <a:defRPr sz="1800" b="0">
                <a:solidFill>
                  <a:srgbClr val="53585F"/>
                </a:solidFill>
                <a:latin typeface="Roboto Light"/>
                <a:ea typeface="Roboto Light"/>
                <a:cs typeface="Roboto Light"/>
                <a:sym typeface="Roboto Light"/>
              </a:defRPr>
            </a:pPr>
            <a:endParaRPr lang="en-US" sz="1200" b="1" dirty="0">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31" name="Shape 425">
            <a:extLst>
              <a:ext uri="{FF2B5EF4-FFF2-40B4-BE49-F238E27FC236}">
                <a16:creationId xmlns:a16="http://schemas.microsoft.com/office/drawing/2014/main" id="{BBE81829-9A9C-264D-A2B1-707EF13F1C4D}"/>
              </a:ext>
            </a:extLst>
          </p:cNvPr>
          <p:cNvSpPr/>
          <p:nvPr/>
        </p:nvSpPr>
        <p:spPr>
          <a:xfrm>
            <a:off x="4416884" y="4765311"/>
            <a:ext cx="3337682" cy="0"/>
          </a:xfrm>
          <a:prstGeom prst="line">
            <a:avLst/>
          </a:prstGeom>
          <a:ln w="38100">
            <a:solidFill>
              <a:schemeClr val="tx1">
                <a:lumMod val="65000"/>
                <a:lumOff val="35000"/>
              </a:schemeClr>
            </a:solidFill>
            <a:custDash>
              <a:ds d="200000" sp="200000"/>
            </a:custDash>
            <a:miter lim="400000"/>
          </a:ln>
        </p:spPr>
        <p:txBody>
          <a:bodyPr lIns="25400" tIns="25400" rIns="25400" bIns="25400" rtlCol="0" anchor="ctr"/>
          <a:lstStyle/>
          <a:p>
            <a:pPr algn="l" defTabSz="228600" rtl="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 name="TextBox 3">
            <a:extLst>
              <a:ext uri="{FF2B5EF4-FFF2-40B4-BE49-F238E27FC236}">
                <a16:creationId xmlns:a16="http://schemas.microsoft.com/office/drawing/2014/main" id="{BAF6E233-CE04-2308-5F76-8931A3DF012E}"/>
              </a:ext>
            </a:extLst>
          </p:cNvPr>
          <p:cNvSpPr txBox="1">
            <a:spLocks noGrp="1" noRot="1" noMove="1" noResize="1" noEditPoints="1" noAdjustHandles="1" noChangeArrowheads="1" noChangeShapeType="1"/>
          </p:cNvSpPr>
          <p:nvPr/>
        </p:nvSpPr>
        <p:spPr>
          <a:xfrm>
            <a:off x="8448277" y="5876"/>
            <a:ext cx="3549651" cy="904218"/>
          </a:xfrm>
          <a:prstGeom prst="rect">
            <a:avLst/>
          </a:prstGeom>
          <a:solidFill>
            <a:schemeClr val="bg1"/>
          </a:solidFill>
        </p:spPr>
        <p:txBody>
          <a:bodyPr wrap="square" rtlCol="0">
            <a:spAutoFit/>
          </a:bodyPr>
          <a:lstStyle/>
          <a:p>
            <a:pPr rtl="0"/>
            <a:endParaRPr lang="en-US" dirty="0"/>
          </a:p>
        </p:txBody>
      </p:sp>
      <p:sp>
        <p:nvSpPr>
          <p:cNvPr id="3" name="Text Placeholder 2">
            <a:extLst>
              <a:ext uri="{FF2B5EF4-FFF2-40B4-BE49-F238E27FC236}">
                <a16:creationId xmlns:a16="http://schemas.microsoft.com/office/drawing/2014/main" id="{47959767-DB8E-344C-8824-8B1B55BC3FA0}"/>
              </a:ext>
            </a:extLst>
          </p:cNvPr>
          <p:cNvSpPr>
            <a:spLocks noGrp="1"/>
          </p:cNvSpPr>
          <p:nvPr>
            <p:ph type="body" sz="quarter" idx="10"/>
          </p:nvPr>
        </p:nvSpPr>
        <p:spPr>
          <a:xfrm>
            <a:off x="536574" y="821634"/>
            <a:ext cx="11325573" cy="558398"/>
          </a:xfrm>
        </p:spPr>
        <p:txBody>
          <a:bodyPr lIns="91440" tIns="45720" rIns="91440" bIns="45720" rtlCol="0" anchor="t"/>
          <a:lstStyle/>
          <a:p>
            <a:pPr rtl="0"/>
            <a:r>
              <a:rPr lang="es-us" sz="1200" b="0" dirty="0">
                <a:latin typeface="Arial"/>
                <a:cs typeface="Arial"/>
              </a:rPr>
              <a:t>Este análisis PESTLE ofrece una visión estratégica de los factores externos que afectan al programa de integridad de la organización y a sus objetivos más amplios, sobre todo en lo que se refiere a mejorar el compromiso con los grupos de clientes y preparar a los líderes de atención médica para el futuro.</a:t>
            </a:r>
            <a:endParaRPr lang="en-US" dirty="0">
              <a:latin typeface="Arial"/>
              <a:cs typeface="Arial"/>
            </a:endParaRPr>
          </a:p>
        </p:txBody>
      </p:sp>
    </p:spTree>
    <p:extLst>
      <p:ext uri="{BB962C8B-B14F-4D97-AF65-F5344CB8AC3E}">
        <p14:creationId xmlns:p14="http://schemas.microsoft.com/office/powerpoint/2010/main" val="4107064916"/>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31EC3-3339-FF4A-9109-52E2427F486A}"/>
              </a:ext>
            </a:extLst>
          </p:cNvPr>
          <p:cNvSpPr/>
          <p:nvPr/>
        </p:nvSpPr>
        <p:spPr>
          <a:xfrm>
            <a:off x="0" y="0"/>
            <a:ext cx="389511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highlight>
                <a:srgbClr val="19A5BE"/>
              </a:highlight>
            </a:endParaRPr>
          </a:p>
        </p:txBody>
      </p:sp>
      <p:sp>
        <p:nvSpPr>
          <p:cNvPr id="10" name="What We Do…">
            <a:extLst>
              <a:ext uri="{FF2B5EF4-FFF2-40B4-BE49-F238E27FC236}">
                <a16:creationId xmlns:a16="http://schemas.microsoft.com/office/drawing/2014/main" id="{B2E355B9-2CC8-0849-8858-683BFA4E0E24}"/>
              </a:ext>
            </a:extLst>
          </p:cNvPr>
          <p:cNvSpPr txBox="1"/>
          <p:nvPr/>
        </p:nvSpPr>
        <p:spPr>
          <a:xfrm>
            <a:off x="609600" y="770478"/>
            <a:ext cx="3100780" cy="146072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lvl="0" algn="l" defTabSz="412740" rtl="0">
              <a:lnSpc>
                <a:spcPct val="120000"/>
              </a:lnSpc>
              <a:spcAft>
                <a:spcPts val="3200"/>
              </a:spcAft>
              <a:defRPr sz="7000" b="0">
                <a:solidFill>
                  <a:srgbClr val="2C2E3C"/>
                </a:solidFill>
                <a:latin typeface="Lato Black"/>
                <a:ea typeface="Lato Black"/>
                <a:cs typeface="Lato Black"/>
                <a:sym typeface="Lato Black"/>
              </a:defRPr>
            </a:pPr>
            <a:r>
              <a:rPr lang="es-us" sz="4000" b="1">
                <a:solidFill>
                  <a:schemeClr val="bg1"/>
                </a:solidFill>
                <a:latin typeface="Arial" panose="020B0604020202020204" pitchFamily="34" charset="0"/>
                <a:ea typeface="Open Sans Extrabold" panose="020B0606030504020204" pitchFamily="34" charset="0"/>
                <a:cs typeface="Arial" panose="020B0604020202020204" pitchFamily="34" charset="0"/>
                <a:sym typeface="Lato Black"/>
              </a:rPr>
              <a:t>Principios rectores</a:t>
            </a: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395882" y="293562"/>
            <a:ext cx="7356343" cy="1292662"/>
          </a:xfrm>
          <a:prstGeom prst="rect">
            <a:avLst/>
          </a:prstGeom>
        </p:spPr>
        <p:txBody>
          <a:bodyPr wrap="square" lIns="91440" tIns="45720" rIns="91440" bIns="45720" rtlCol="0" anchor="t">
            <a:spAutoFit/>
          </a:bodyPr>
          <a:lstStyle/>
          <a:p>
            <a:pPr algn="l" rtl="0"/>
            <a:r>
              <a:rPr lang="es-us" sz="2600" b="1" dirty="0">
                <a:solidFill>
                  <a:srgbClr val="00778B"/>
                </a:solidFill>
                <a:latin typeface="Arial"/>
                <a:cs typeface="Arial"/>
              </a:rPr>
              <a:t>¿Cómo debe avanzar la OIIA para ser un líder mundial en integridad para una mejor atención médica?</a:t>
            </a:r>
            <a:endParaRPr lang="en-US" dirty="0">
              <a:solidFill>
                <a:srgbClr val="00778B"/>
              </a:solidFill>
            </a:endParaRPr>
          </a:p>
        </p:txBody>
      </p:sp>
      <p:sp>
        <p:nvSpPr>
          <p:cNvPr id="2" name="TextBox 1">
            <a:extLst>
              <a:ext uri="{FF2B5EF4-FFF2-40B4-BE49-F238E27FC236}">
                <a16:creationId xmlns:a16="http://schemas.microsoft.com/office/drawing/2014/main" id="{6B4D0C06-6FD8-DA4D-9158-3AE20F78CA4D}"/>
              </a:ext>
            </a:extLst>
          </p:cNvPr>
          <p:cNvSpPr txBox="1"/>
          <p:nvPr/>
        </p:nvSpPr>
        <p:spPr>
          <a:xfrm>
            <a:off x="1300294" y="57884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en-US" err="1">
              <a:solidFill>
                <a:schemeClr val="tx1"/>
              </a:solidFill>
            </a:endParaRPr>
          </a:p>
        </p:txBody>
      </p:sp>
      <p:cxnSp>
        <p:nvCxnSpPr>
          <p:cNvPr id="9" name="Straight Connector 8">
            <a:extLst>
              <a:ext uri="{FF2B5EF4-FFF2-40B4-BE49-F238E27FC236}">
                <a16:creationId xmlns:a16="http://schemas.microsoft.com/office/drawing/2014/main" id="{23661769-C26C-2544-8435-DCCB2122F4CB}"/>
              </a:ext>
            </a:extLst>
          </p:cNvPr>
          <p:cNvCxnSpPr>
            <a:cxnSpLocks/>
          </p:cNvCxnSpPr>
          <p:nvPr/>
        </p:nvCxnSpPr>
        <p:spPr>
          <a:xfrm>
            <a:off x="4395883" y="1855925"/>
            <a:ext cx="6966384"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639FE3-DD6A-7546-8716-B1441E4970FE}"/>
              </a:ext>
            </a:extLst>
          </p:cNvPr>
          <p:cNvSpPr/>
          <p:nvPr/>
        </p:nvSpPr>
        <p:spPr>
          <a:xfrm>
            <a:off x="4395883" y="2057706"/>
            <a:ext cx="7356343" cy="3926203"/>
          </a:xfrm>
          <a:prstGeom prst="rect">
            <a:avLst/>
          </a:prstGeom>
        </p:spPr>
        <p:txBody>
          <a:bodyPr wrap="square" lIns="91440" tIns="45720" rIns="91440" bIns="45720" rtlCol="0" anchor="t">
            <a:spAutoFit/>
          </a:bodyPr>
          <a:lstStyle/>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Daremos prioridad a la ética en lo que respecta al comportamiento y a la toma de decisiones en todas las acciones y políticas.</a:t>
            </a:r>
            <a:endParaRPr lang="en-US" sz="1600" kern="1200" dirty="0">
              <a:latin typeface="Arial"/>
              <a:ea typeface="Lato"/>
              <a:cs typeface="Arial"/>
            </a:endParaRPr>
          </a:p>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Mantendremos una comunicación abierta y nos responsabilizaremos de nuestros compromisos y resultados.</a:t>
            </a:r>
            <a:endParaRPr lang="en-US" sz="1600" kern="1200" dirty="0">
              <a:latin typeface="Arial"/>
              <a:ea typeface="Lato"/>
              <a:cs typeface="Arial"/>
            </a:endParaRPr>
          </a:p>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Fomentaremos una cultura de aprendizaje e innovación continuos para adaptarnos a las necesidades y desafíos cambiantes.</a:t>
            </a:r>
            <a:endParaRPr lang="en-US" sz="1600" kern="1200" dirty="0">
              <a:latin typeface="Arial"/>
              <a:ea typeface="Lato"/>
              <a:cs typeface="Arial"/>
            </a:endParaRPr>
          </a:p>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Alentaremos el trabajo colaborativo en equipo y los enfoques integradores que valoren una amplia gama de perspectivas y contribuciones.</a:t>
            </a:r>
            <a:endParaRPr lang="en-US" sz="1600" kern="1200" dirty="0">
              <a:latin typeface="Arial"/>
              <a:ea typeface="Lato"/>
              <a:cs typeface="Arial"/>
            </a:endParaRPr>
          </a:p>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Defenderemos activamente la conciencia ética y la empatía. </a:t>
            </a:r>
          </a:p>
          <a:p>
            <a:pPr marL="285750" indent="-285750" algn="l" defTabSz="914400" rtl="0">
              <a:lnSpc>
                <a:spcPct val="113999"/>
              </a:lnSpc>
              <a:spcBef>
                <a:spcPts val="600"/>
              </a:spcBef>
              <a:spcAft>
                <a:spcPts val="600"/>
              </a:spcAft>
              <a:buFont typeface="Wingdings" pitchFamily="2" charset="2"/>
              <a:buChar char="q"/>
            </a:pPr>
            <a:r>
              <a:rPr lang="es-us" sz="1600" kern="1200">
                <a:solidFill>
                  <a:srgbClr val="595959"/>
                </a:solidFill>
                <a:latin typeface="Arial"/>
                <a:ea typeface="Lato"/>
                <a:cs typeface="Arial"/>
              </a:rPr>
              <a:t>Nos anticiparemos a los desafíos y oportunidades, liderando con previsión y un compromiso con el cambio positivo.</a:t>
            </a:r>
            <a:endParaRPr lang="en-US" sz="1600" kern="1200" dirty="0">
              <a:latin typeface="Arial"/>
              <a:ea typeface="Lato"/>
              <a:cs typeface="Arial"/>
            </a:endParaRPr>
          </a:p>
        </p:txBody>
      </p:sp>
    </p:spTree>
    <p:extLst>
      <p:ext uri="{BB962C8B-B14F-4D97-AF65-F5344CB8AC3E}">
        <p14:creationId xmlns:p14="http://schemas.microsoft.com/office/powerpoint/2010/main" val="38364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B11A-1864-4AA6-EA1F-A406AAF50A5E}"/>
            </a:ext>
          </a:extLst>
        </p:cNvPr>
        <p:cNvGrpSpPr/>
        <p:nvPr/>
      </p:nvGrpSpPr>
      <p:grpSpPr>
        <a:xfrm>
          <a:off x="0" y="0"/>
          <a:ext cx="0" cy="0"/>
          <a:chOff x="0" y="0"/>
          <a:chExt cx="0" cy="0"/>
        </a:xfrm>
      </p:grpSpPr>
      <p:sp>
        <p:nvSpPr>
          <p:cNvPr id="10" name="What We Do…">
            <a:extLst>
              <a:ext uri="{FF2B5EF4-FFF2-40B4-BE49-F238E27FC236}">
                <a16:creationId xmlns:a16="http://schemas.microsoft.com/office/drawing/2014/main" id="{DD13DF38-64FC-19E1-E9B8-70F833A5FB02}"/>
              </a:ext>
            </a:extLst>
          </p:cNvPr>
          <p:cNvSpPr txBox="1"/>
          <p:nvPr/>
        </p:nvSpPr>
        <p:spPr>
          <a:xfrm>
            <a:off x="609601" y="770478"/>
            <a:ext cx="2924318" cy="297953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rtlCol="0" anchor="t">
            <a:spAutoFit/>
          </a:bodyPr>
          <a:lstStyle/>
          <a:p>
            <a:pPr lvl="0" algn="l" defTabSz="412740" rtl="0">
              <a:lnSpc>
                <a:spcPct val="120000"/>
              </a:lnSpc>
              <a:spcAft>
                <a:spcPts val="3200"/>
              </a:spcAft>
              <a:defRPr sz="7000" b="0">
                <a:solidFill>
                  <a:srgbClr val="2C2E3C"/>
                </a:solidFill>
                <a:latin typeface="Lato Black"/>
                <a:ea typeface="Lato Black"/>
                <a:cs typeface="Lato Black"/>
                <a:sym typeface="Lato Black"/>
              </a:defRPr>
            </a:pPr>
            <a:r>
              <a:rPr lang="es-us" sz="4000" b="1">
                <a:solidFill>
                  <a:schemeClr val="bg1"/>
                </a:solidFill>
                <a:latin typeface="Arial Regular"/>
                <a:ea typeface="Open Sans Extrabold"/>
                <a:cs typeface="Arial"/>
                <a:sym typeface="Lato Black"/>
              </a:rPr>
              <a:t>Principios que guían nuestro crecimiento</a:t>
            </a:r>
            <a:endParaRPr lang="en-US" sz="4000" b="1">
              <a:solidFill>
                <a:schemeClr val="bg1"/>
              </a:solidFill>
              <a:latin typeface="Arial Regular"/>
              <a:ea typeface="Open Sans Extrabold"/>
              <a:cs typeface="Arial"/>
            </a:endParaRPr>
          </a:p>
          <a:p>
            <a:pPr lvl="0" algn="l" defTabSz="412740" rtl="0">
              <a:lnSpc>
                <a:spcPct val="120000"/>
              </a:lnSpc>
              <a:spcAft>
                <a:spcPts val="3200"/>
              </a:spcAft>
              <a:defRPr sz="7000" b="0">
                <a:solidFill>
                  <a:srgbClr val="2C2E3C"/>
                </a:solidFill>
                <a:latin typeface="Lato Black"/>
                <a:ea typeface="Lato Black"/>
                <a:cs typeface="Lato Black"/>
                <a:sym typeface="Lato Black"/>
              </a:defRPr>
            </a:pPr>
            <a:r>
              <a:rPr lang="es-us" sz="1800" b="1">
                <a:solidFill>
                  <a:schemeClr val="bg1"/>
                </a:solidFill>
                <a:latin typeface="Arial Regular"/>
                <a:ea typeface="Open Sans Extrabold"/>
                <a:cs typeface="Arial"/>
                <a:sym typeface="Lato Black"/>
              </a:rPr>
              <a:t>Normas de circulación</a:t>
            </a:r>
            <a:endParaRPr lang="en-US" sz="1800" b="1">
              <a:solidFill>
                <a:schemeClr val="bg1"/>
              </a:solidFill>
              <a:latin typeface="Arial Regular"/>
              <a:ea typeface="Open Sans Extrabold"/>
              <a:cs typeface="Arial"/>
            </a:endParaRPr>
          </a:p>
        </p:txBody>
      </p:sp>
      <p:sp>
        <p:nvSpPr>
          <p:cNvPr id="4" name="TextBox 3">
            <a:extLst>
              <a:ext uri="{FF2B5EF4-FFF2-40B4-BE49-F238E27FC236}">
                <a16:creationId xmlns:a16="http://schemas.microsoft.com/office/drawing/2014/main" id="{CAE0B604-B2A8-ED28-C51F-B6CF04981718}"/>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2" name="TextBox 1">
            <a:extLst>
              <a:ext uri="{FF2B5EF4-FFF2-40B4-BE49-F238E27FC236}">
                <a16:creationId xmlns:a16="http://schemas.microsoft.com/office/drawing/2014/main" id="{CADF9C3E-BC28-A3BD-4256-EE3844600234}"/>
              </a:ext>
            </a:extLst>
          </p:cNvPr>
          <p:cNvSpPr txBox="1"/>
          <p:nvPr/>
        </p:nvSpPr>
        <p:spPr>
          <a:xfrm>
            <a:off x="1300294" y="57884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en-US" err="1">
              <a:solidFill>
                <a:schemeClr val="tx1"/>
              </a:solidFill>
            </a:endParaRPr>
          </a:p>
        </p:txBody>
      </p:sp>
      <p:grpSp>
        <p:nvGrpSpPr>
          <p:cNvPr id="13" name="Group 12">
            <a:extLst>
              <a:ext uri="{FF2B5EF4-FFF2-40B4-BE49-F238E27FC236}">
                <a16:creationId xmlns:a16="http://schemas.microsoft.com/office/drawing/2014/main" id="{CB8E3C47-9C34-EEEA-74E0-35E2D225934A}"/>
              </a:ext>
            </a:extLst>
          </p:cNvPr>
          <p:cNvGrpSpPr>
            <a:grpSpLocks/>
          </p:cNvGrpSpPr>
          <p:nvPr/>
        </p:nvGrpSpPr>
        <p:grpSpPr>
          <a:xfrm>
            <a:off x="4345003" y="756026"/>
            <a:ext cx="545395" cy="545395"/>
            <a:chOff x="7513121" y="5221997"/>
            <a:chExt cx="1696707" cy="1696707"/>
          </a:xfrm>
          <a:solidFill>
            <a:srgbClr val="00778B"/>
          </a:solidFill>
        </p:grpSpPr>
        <p:sp>
          <p:nvSpPr>
            <p:cNvPr id="14" name="Oval 13">
              <a:extLst>
                <a:ext uri="{FF2B5EF4-FFF2-40B4-BE49-F238E27FC236}">
                  <a16:creationId xmlns:a16="http://schemas.microsoft.com/office/drawing/2014/main" id="{A78D4D06-D03C-E88F-C0E4-F69E8BD427A4}"/>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15" name="Shape">
              <a:extLst>
                <a:ext uri="{FF2B5EF4-FFF2-40B4-BE49-F238E27FC236}">
                  <a16:creationId xmlns:a16="http://schemas.microsoft.com/office/drawing/2014/main" id="{7FF76489-7CD6-19EB-6809-CA0904B7215F}"/>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sp>
        <p:nvSpPr>
          <p:cNvPr id="3" name="Subtitle Here…">
            <a:extLst>
              <a:ext uri="{FF2B5EF4-FFF2-40B4-BE49-F238E27FC236}">
                <a16:creationId xmlns:a16="http://schemas.microsoft.com/office/drawing/2014/main" id="{328B1338-06C8-47D3-32C3-5C5FCF1542E6}"/>
              </a:ext>
            </a:extLst>
          </p:cNvPr>
          <p:cNvSpPr txBox="1"/>
          <p:nvPr/>
        </p:nvSpPr>
        <p:spPr>
          <a:xfrm>
            <a:off x="5161210" y="625961"/>
            <a:ext cx="3064091" cy="6472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nchor="t">
            <a:spAutoFit/>
          </a:bodyPr>
          <a:lstStyle/>
          <a:p>
            <a:pPr algn="l" rtl="0">
              <a:lnSpc>
                <a:spcPct val="114000"/>
              </a:lnSpc>
              <a:spcAft>
                <a:spcPts val="400"/>
              </a:spcAft>
              <a:defRPr sz="1800" b="0">
                <a:solidFill>
                  <a:srgbClr val="53585F"/>
                </a:solidFill>
                <a:latin typeface="Roboto Light"/>
                <a:ea typeface="Roboto Light"/>
                <a:cs typeface="Roboto Light"/>
                <a:sym typeface="Roboto Light"/>
              </a:defRPr>
            </a:pPr>
            <a:r>
              <a:rPr lang="es-us" sz="2400" b="1" dirty="0">
                <a:solidFill>
                  <a:srgbClr val="00778B"/>
                </a:solidFill>
                <a:latin typeface="+mn-lt"/>
                <a:ea typeface="Open Sans Extrabold"/>
                <a:cs typeface="Arial"/>
                <a:sym typeface="Roboto Light"/>
              </a:rPr>
              <a:t>Integridad ante todo</a:t>
            </a:r>
            <a:endParaRPr lang="en-US" sz="2400" b="1" dirty="0">
              <a:solidFill>
                <a:srgbClr val="00778B"/>
              </a:solidFill>
              <a:latin typeface="+mn-lt"/>
              <a:ea typeface="Open Sans Extrabold" panose="020B0606030504020204" pitchFamily="34" charset="0"/>
              <a:cs typeface="Arial" panose="020B0604020202020204" pitchFamily="34" charset="0"/>
              <a:sym typeface="Roboto Light"/>
            </a:endParaRPr>
          </a:p>
          <a:p>
            <a:pPr algn="l" rtl="0">
              <a:defRPr sz="1800" b="0">
                <a:solidFill>
                  <a:srgbClr val="53585F"/>
                </a:solidFill>
                <a:latin typeface="Roboto Light"/>
                <a:ea typeface="Roboto Light"/>
                <a:cs typeface="Roboto Light"/>
                <a:sym typeface="Roboto Light"/>
              </a:defRPr>
            </a:pPr>
            <a:r>
              <a:rPr lang="es-us" sz="1500" dirty="0">
                <a:solidFill>
                  <a:srgbClr val="595959"/>
                </a:solidFill>
                <a:latin typeface="Arial"/>
                <a:ea typeface="Open Sans Light"/>
                <a:cs typeface="Arial"/>
                <a:sym typeface="Roboto Light"/>
              </a:rPr>
              <a:t>Daremos prioridad a la ética en lo que respecta al comportamiento y a la toma de decisiones en todas las acciones y políticas.</a:t>
            </a:r>
            <a:br>
              <a:rPr lang="en-US" sz="1500" dirty="0">
                <a:solidFill>
                  <a:srgbClr val="595959"/>
                </a:solidFill>
                <a:latin typeface="Arial"/>
                <a:ea typeface="Open Sans Light"/>
                <a:cs typeface="Arial"/>
              </a:rPr>
            </a:br>
            <a:endParaRPr lang="en-US" dirty="0">
              <a:latin typeface="Arial"/>
              <a:sym typeface="Roboto Light"/>
            </a:endParaRPr>
          </a:p>
          <a:p>
            <a:pPr algn="l" rtl="0">
              <a:lnSpc>
                <a:spcPct val="113999"/>
              </a:lnSpc>
              <a:spcAft>
                <a:spcPts val="2800"/>
              </a:spcAft>
              <a:defRPr sz="1800" b="0">
                <a:solidFill>
                  <a:srgbClr val="53585F"/>
                </a:solidFill>
                <a:latin typeface="Roboto Light"/>
                <a:ea typeface="Roboto Light"/>
                <a:cs typeface="Roboto Light"/>
                <a:sym typeface="Roboto Light"/>
              </a:defRPr>
            </a:pPr>
            <a:r>
              <a:rPr lang="es-us" sz="2400" b="1" dirty="0">
                <a:solidFill>
                  <a:srgbClr val="00778B"/>
                </a:solidFill>
                <a:latin typeface="+mn-lt"/>
                <a:ea typeface="Open Sans Extrabold"/>
                <a:cs typeface="Arial"/>
                <a:sym typeface="Roboto Light"/>
              </a:rPr>
              <a:t>Transparencia y responsabilidad</a:t>
            </a:r>
            <a:br>
              <a:rPr lang="en-US" sz="2700" b="1" dirty="0">
                <a:latin typeface="+mn-lt"/>
                <a:ea typeface="Open Sans Extrabold" panose="020B0606030504020204" pitchFamily="34" charset="0"/>
                <a:cs typeface="Arial" panose="020B0604020202020204" pitchFamily="34" charset="0"/>
              </a:rPr>
            </a:br>
            <a:r>
              <a:rPr lang="es-us" sz="1500" dirty="0">
                <a:solidFill>
                  <a:srgbClr val="595959"/>
                </a:solidFill>
                <a:latin typeface="+mn-lt"/>
                <a:ea typeface="Open Sans Light"/>
                <a:cs typeface="Arial"/>
                <a:sym typeface="Roboto Light"/>
              </a:rPr>
              <a:t>Mantendremos </a:t>
            </a:r>
            <a:r>
              <a:rPr lang="es-us" sz="1500" dirty="0">
                <a:solidFill>
                  <a:srgbClr val="595959"/>
                </a:solidFill>
                <a:latin typeface="Arial"/>
                <a:ea typeface="Open Sans Light"/>
                <a:cs typeface="Arial"/>
                <a:sym typeface="Roboto Light"/>
              </a:rPr>
              <a:t>una comunicación abierta y nos responsabilizaremos de nuestros compromisos y resultados</a:t>
            </a:r>
            <a:r>
              <a:rPr lang="es-us" sz="1500" dirty="0">
                <a:solidFill>
                  <a:srgbClr val="595959"/>
                </a:solidFill>
                <a:ea typeface="Open Sans Light"/>
                <a:cs typeface="Arial"/>
                <a:sym typeface="Roboto Light"/>
              </a:rPr>
              <a:t>.</a:t>
            </a:r>
            <a:endParaRPr lang="en-US" sz="1800" dirty="0">
              <a:solidFill>
                <a:srgbClr val="53585F"/>
              </a:solidFill>
              <a:ea typeface="Roboto Light"/>
              <a:cs typeface="Roboto Light"/>
              <a:sym typeface="Roboto Light"/>
            </a:endParaRPr>
          </a:p>
          <a:p>
            <a:pPr algn="l" rtl="0">
              <a:lnSpc>
                <a:spcPct val="114000"/>
              </a:lnSpc>
              <a:spcAft>
                <a:spcPts val="400"/>
              </a:spcAft>
              <a:defRPr sz="1800" b="0">
                <a:solidFill>
                  <a:srgbClr val="53585F"/>
                </a:solidFill>
                <a:latin typeface="Roboto Light"/>
                <a:ea typeface="Roboto Light"/>
                <a:cs typeface="Roboto Light"/>
                <a:sym typeface="Roboto Light"/>
              </a:defRPr>
            </a:pPr>
            <a:r>
              <a:rPr lang="es-us" sz="2400" b="1" dirty="0">
                <a:solidFill>
                  <a:srgbClr val="00778B"/>
                </a:solidFill>
                <a:latin typeface="+mn-lt"/>
                <a:ea typeface="Open Sans Extrabold"/>
                <a:cs typeface="Arial"/>
                <a:sym typeface="Roboto Light"/>
              </a:rPr>
              <a:t>Mejoramiento continuo</a:t>
            </a:r>
            <a:endParaRPr lang="en-US" sz="2400" b="1" dirty="0">
              <a:solidFill>
                <a:srgbClr val="00778B"/>
              </a:solidFill>
              <a:latin typeface="+mn-lt"/>
              <a:ea typeface="Open Sans Extrabold" panose="020B0606030504020204" pitchFamily="34" charset="0"/>
              <a:cs typeface="Arial" panose="020B0604020202020204" pitchFamily="34" charset="0"/>
            </a:endParaRPr>
          </a:p>
          <a:p>
            <a:pPr algn="l" rtl="0">
              <a:lnSpc>
                <a:spcPct val="114000"/>
              </a:lnSpc>
              <a:spcAft>
                <a:spcPts val="2800"/>
              </a:spcAft>
              <a:defRPr sz="1800" b="0">
                <a:solidFill>
                  <a:srgbClr val="53585F"/>
                </a:solidFill>
                <a:latin typeface="Roboto Light"/>
                <a:ea typeface="Roboto Light"/>
                <a:cs typeface="Roboto Light"/>
                <a:sym typeface="Roboto Light"/>
              </a:defRPr>
            </a:pPr>
            <a:r>
              <a:rPr lang="es-us" sz="1500" u="none" strike="noStrike" kern="0" cap="none" spc="0" normalizeH="0" noProof="0" dirty="0">
                <a:ln>
                  <a:noFill/>
                </a:ln>
                <a:solidFill>
                  <a:srgbClr val="595959"/>
                </a:solidFill>
                <a:effectLst/>
                <a:uLnTx/>
                <a:uFillTx/>
                <a:latin typeface="+mn-lt"/>
                <a:ea typeface="Open Sans Light"/>
                <a:cs typeface="Arial"/>
                <a:sym typeface="Roboto Light"/>
              </a:rPr>
              <a:t>Fomentaremos </a:t>
            </a:r>
            <a:r>
              <a:rPr lang="es-us" sz="1500" dirty="0">
                <a:solidFill>
                  <a:srgbClr val="595959"/>
                </a:solidFill>
                <a:latin typeface="Arial"/>
                <a:ea typeface="Open Sans Light"/>
                <a:cs typeface="Arial"/>
                <a:sym typeface="Roboto Light"/>
              </a:rPr>
              <a:t>una cultura de aprendizaje e innovación continuos para adaptarnos a las necesidades </a:t>
            </a:r>
            <a:r>
              <a:rPr lang="es-us" sz="1500" u="none" strike="noStrike" kern="0" cap="none" spc="0" normalizeH="0" noProof="0" dirty="0">
                <a:ln>
                  <a:noFill/>
                </a:ln>
                <a:solidFill>
                  <a:srgbClr val="595959"/>
                </a:solidFill>
                <a:effectLst/>
                <a:uLnTx/>
                <a:uFillTx/>
                <a:latin typeface="Arial"/>
                <a:ea typeface="Open Sans Light"/>
                <a:cs typeface="Arial"/>
                <a:sym typeface="Roboto Light"/>
              </a:rPr>
              <a:t>y </a:t>
            </a:r>
            <a:r>
              <a:rPr lang="es-us" sz="1500" dirty="0">
                <a:solidFill>
                  <a:srgbClr val="595959"/>
                </a:solidFill>
                <a:latin typeface="Arial"/>
                <a:ea typeface="Open Sans Light"/>
                <a:cs typeface="Arial"/>
                <a:sym typeface="Roboto Light"/>
              </a:rPr>
              <a:t>desafíos cambiantes</a:t>
            </a:r>
            <a:r>
              <a:rPr lang="es-us" sz="1500" u="none" strike="noStrike" kern="0" cap="none" spc="0" normalizeH="0" noProof="0" dirty="0">
                <a:ln>
                  <a:noFill/>
                </a:ln>
                <a:solidFill>
                  <a:srgbClr val="595959"/>
                </a:solidFill>
                <a:effectLst/>
                <a:uLnTx/>
                <a:uFillTx/>
                <a:latin typeface="Arial"/>
                <a:ea typeface="Open Sans Light"/>
                <a:cs typeface="Arial"/>
                <a:sym typeface="Roboto Light"/>
              </a:rPr>
              <a:t>.</a:t>
            </a:r>
            <a:endParaRPr lang="en-US" sz="1500" dirty="0">
              <a:solidFill>
                <a:srgbClr val="595959"/>
              </a:solidFill>
              <a:latin typeface="Arial"/>
              <a:ea typeface="Open Sans Light"/>
              <a:cs typeface="Arial"/>
            </a:endParaRPr>
          </a:p>
          <a:p>
            <a:pPr marL="0" marR="0" lvl="0" indent="0" algn="l" defTabSz="412750" rtl="0">
              <a:lnSpc>
                <a:spcPct val="113999"/>
              </a:lnSpc>
              <a:spcBef>
                <a:spcPts val="0"/>
              </a:spcBef>
              <a:spcAft>
                <a:spcPts val="2800"/>
              </a:spcAft>
              <a:buClrTx/>
              <a:buSzTx/>
              <a:buFontTx/>
              <a:buNone/>
              <a:tabLst/>
              <a:defRPr sz="1800" b="0">
                <a:solidFill>
                  <a:srgbClr val="53585F"/>
                </a:solidFill>
                <a:latin typeface="Roboto Light"/>
                <a:ea typeface="Roboto Light"/>
                <a:cs typeface="Roboto Light"/>
                <a:sym typeface="Roboto Light"/>
              </a:defRPr>
            </a:pPr>
            <a:endParaRPr lang="en-US" sz="1500" u="none" strike="noStrike" kern="0" cap="none" spc="0" normalizeH="0" baseline="0" noProof="0" dirty="0">
              <a:ln>
                <a:noFill/>
              </a:ln>
              <a:solidFill>
                <a:srgbClr val="595959"/>
              </a:solidFill>
              <a:effectLst/>
              <a:uLnTx/>
              <a:uFillTx/>
              <a:latin typeface="+mn-lt"/>
              <a:ea typeface="Open Sans Light"/>
              <a:cs typeface="Arial"/>
            </a:endParaRPr>
          </a:p>
        </p:txBody>
      </p:sp>
      <p:sp>
        <p:nvSpPr>
          <p:cNvPr id="5" name="Subtitle Here…">
            <a:extLst>
              <a:ext uri="{FF2B5EF4-FFF2-40B4-BE49-F238E27FC236}">
                <a16:creationId xmlns:a16="http://schemas.microsoft.com/office/drawing/2014/main" id="{974C67AA-4095-F0FD-F4B4-06AB81AA246E}"/>
              </a:ext>
            </a:extLst>
          </p:cNvPr>
          <p:cNvSpPr txBox="1"/>
          <p:nvPr/>
        </p:nvSpPr>
        <p:spPr>
          <a:xfrm>
            <a:off x="9154242" y="625961"/>
            <a:ext cx="2732958" cy="46932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nchor="t">
            <a:spAutoFit/>
          </a:body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400" b="1" dirty="0">
                <a:solidFill>
                  <a:srgbClr val="00778B"/>
                </a:solidFill>
                <a:latin typeface="+mn-lt"/>
                <a:ea typeface="Open Sans Extrabold"/>
                <a:cs typeface="Arial"/>
                <a:sym typeface="Roboto Light"/>
              </a:rPr>
              <a:t>Colaboración</a:t>
            </a:r>
            <a:endParaRPr lang="en-US" sz="2400" b="1" dirty="0">
              <a:solidFill>
                <a:srgbClr val="00778B"/>
              </a:solidFill>
              <a:latin typeface="+mn-lt"/>
              <a:ea typeface="Open Sans Extrabold" panose="020B0606030504020204" pitchFamily="34" charset="0"/>
              <a:cs typeface="Arial" panose="020B0604020202020204" pitchFamily="34" charset="0"/>
              <a:sym typeface="Roboto Light"/>
            </a:endParaRPr>
          </a:p>
          <a:p>
            <a:pPr algn="l" rtl="0">
              <a:lnSpc>
                <a:spcPct val="114000"/>
              </a:lnSpc>
              <a:spcAft>
                <a:spcPts val="2800"/>
              </a:spcAft>
              <a:defRPr sz="1800" b="0">
                <a:solidFill>
                  <a:srgbClr val="53585F"/>
                </a:solidFill>
                <a:latin typeface="Roboto Light"/>
                <a:ea typeface="Roboto Light"/>
                <a:cs typeface="Roboto Light"/>
                <a:sym typeface="Roboto Light"/>
              </a:defRPr>
            </a:pPr>
            <a:r>
              <a:rPr lang="es-us" sz="1500" u="none" strike="noStrike" kern="0" cap="none" spc="0" normalizeH="0" noProof="0" dirty="0">
                <a:ln>
                  <a:noFill/>
                </a:ln>
                <a:solidFill>
                  <a:srgbClr val="595959"/>
                </a:solidFill>
                <a:effectLst/>
                <a:uLnTx/>
                <a:uFillTx/>
                <a:latin typeface="+mn-lt"/>
                <a:ea typeface="Open Sans Light"/>
                <a:cs typeface="Arial"/>
                <a:sym typeface="Roboto Light"/>
              </a:rPr>
              <a:t>Alentaremos</a:t>
            </a:r>
            <a:r>
              <a:rPr lang="es-us" sz="1500" dirty="0">
                <a:solidFill>
                  <a:srgbClr val="595959"/>
                </a:solidFill>
                <a:latin typeface="+mn-lt"/>
                <a:ea typeface="Open Sans Light"/>
                <a:cs typeface="Arial"/>
                <a:sym typeface="Roboto Light"/>
              </a:rPr>
              <a:t> </a:t>
            </a:r>
            <a:r>
              <a:rPr lang="es-us" sz="1500" dirty="0">
                <a:solidFill>
                  <a:srgbClr val="595959"/>
                </a:solidFill>
                <a:latin typeface="Arial"/>
                <a:ea typeface="Open Sans Light"/>
                <a:cs typeface="Arial"/>
                <a:sym typeface="Roboto Light"/>
              </a:rPr>
              <a:t>el trabajo en equipo y las prácticas inclusivas que valoren las diversas perspectivas y contribuciones.</a:t>
            </a:r>
            <a:endParaRPr lang="en-US" sz="1500" dirty="0">
              <a:solidFill>
                <a:srgbClr val="595959"/>
              </a:solidFill>
              <a:latin typeface="Arial"/>
              <a:ea typeface="Open Sans Light"/>
              <a:cs typeface="Arial"/>
            </a:endParaRPr>
          </a:p>
          <a:p>
            <a:pPr algn="l" rtl="0">
              <a:lnSpc>
                <a:spcPct val="114000"/>
              </a:lnSpc>
              <a:spcAft>
                <a:spcPts val="400"/>
              </a:spcAft>
              <a:defRPr sz="1800" b="0">
                <a:solidFill>
                  <a:srgbClr val="53585F"/>
                </a:solidFill>
                <a:latin typeface="Roboto Light"/>
                <a:ea typeface="Roboto Light"/>
                <a:cs typeface="Roboto Light"/>
                <a:sym typeface="Roboto Light"/>
              </a:defRPr>
            </a:pPr>
            <a:r>
              <a:rPr lang="es-us" sz="2400" b="1" dirty="0">
                <a:solidFill>
                  <a:srgbClr val="00778B"/>
                </a:solidFill>
                <a:latin typeface="+mn-lt"/>
                <a:ea typeface="Open Sans Extrabold"/>
                <a:cs typeface="Arial"/>
              </a:rPr>
              <a:t>Liderazgo proactivo</a:t>
            </a:r>
            <a:endParaRPr lang="en-US" sz="2400" dirty="0">
              <a:solidFill>
                <a:srgbClr val="00778B"/>
              </a:solidFill>
              <a:latin typeface="+mn-lt"/>
              <a:ea typeface="Open Sans Light"/>
              <a:cs typeface="Arial"/>
            </a:endParaRPr>
          </a:p>
          <a:p>
            <a:pPr algn="l" rtl="0">
              <a:lnSpc>
                <a:spcPct val="114000"/>
              </a:lnSpc>
              <a:spcAft>
                <a:spcPts val="2800"/>
              </a:spcAft>
              <a:defRPr sz="1800" b="0">
                <a:solidFill>
                  <a:srgbClr val="53585F"/>
                </a:solidFill>
                <a:latin typeface="Roboto Light"/>
                <a:ea typeface="Roboto Light"/>
                <a:cs typeface="Roboto Light"/>
                <a:sym typeface="Roboto Light"/>
              </a:defRPr>
            </a:pPr>
            <a:r>
              <a:rPr lang="es-us" sz="1500" u="none" strike="noStrike" kern="0" cap="none" spc="0" normalizeH="0" noProof="0" dirty="0">
                <a:ln>
                  <a:noFill/>
                </a:ln>
                <a:solidFill>
                  <a:srgbClr val="595959"/>
                </a:solidFill>
                <a:effectLst/>
                <a:uLnTx/>
                <a:uFillTx/>
                <a:latin typeface="+mn-lt"/>
                <a:ea typeface="Open Sans Light"/>
                <a:cs typeface="Arial"/>
                <a:sym typeface="Roboto Light"/>
              </a:rPr>
              <a:t>Nos </a:t>
            </a:r>
            <a:r>
              <a:rPr lang="es-us" sz="1500" dirty="0">
                <a:solidFill>
                  <a:srgbClr val="595959"/>
                </a:solidFill>
                <a:latin typeface="Arial"/>
                <a:ea typeface="Open Sans Light"/>
                <a:cs typeface="Arial"/>
                <a:sym typeface="Roboto Light"/>
              </a:rPr>
              <a:t>anticiparemos a los desafíos </a:t>
            </a:r>
            <a:r>
              <a:rPr lang="es-us" sz="1500" u="none" strike="noStrike" kern="0" cap="none" spc="0" normalizeH="0" noProof="0" dirty="0">
                <a:ln>
                  <a:noFill/>
                </a:ln>
                <a:solidFill>
                  <a:srgbClr val="595959"/>
                </a:solidFill>
                <a:effectLst/>
                <a:uLnTx/>
                <a:uFillTx/>
                <a:latin typeface="Arial"/>
                <a:ea typeface="Open Sans Light"/>
                <a:cs typeface="Arial"/>
                <a:sym typeface="Roboto Light"/>
              </a:rPr>
              <a:t>y </a:t>
            </a:r>
            <a:r>
              <a:rPr lang="es-us" sz="1500" dirty="0">
                <a:solidFill>
                  <a:srgbClr val="595959"/>
                </a:solidFill>
                <a:latin typeface="Arial"/>
                <a:ea typeface="Open Sans Light"/>
                <a:cs typeface="Arial"/>
                <a:sym typeface="Roboto Light"/>
              </a:rPr>
              <a:t>oportunidades, liderando </a:t>
            </a:r>
            <a:r>
              <a:rPr lang="es-us" sz="1500" u="none" strike="noStrike" kern="0" cap="none" spc="0" normalizeH="0" noProof="0" dirty="0">
                <a:ln>
                  <a:noFill/>
                </a:ln>
                <a:solidFill>
                  <a:srgbClr val="595959"/>
                </a:solidFill>
                <a:effectLst/>
                <a:uLnTx/>
                <a:uFillTx/>
                <a:latin typeface="Arial"/>
                <a:ea typeface="Open Sans Light"/>
                <a:cs typeface="Arial"/>
                <a:sym typeface="Roboto Light"/>
              </a:rPr>
              <a:t>con </a:t>
            </a:r>
            <a:r>
              <a:rPr lang="es-us" sz="1500" dirty="0">
                <a:solidFill>
                  <a:srgbClr val="595959"/>
                </a:solidFill>
                <a:latin typeface="Arial"/>
                <a:ea typeface="Open Sans Light"/>
                <a:cs typeface="Arial"/>
                <a:sym typeface="Roboto Light"/>
              </a:rPr>
              <a:t>previsión y un compromiso con el cambio positivo</a:t>
            </a:r>
            <a:r>
              <a:rPr lang="es-us" sz="1500" u="none" strike="noStrike" kern="0" cap="none" spc="0" normalizeH="0" noProof="0" dirty="0">
                <a:ln>
                  <a:noFill/>
                </a:ln>
                <a:solidFill>
                  <a:srgbClr val="595959"/>
                </a:solidFill>
                <a:effectLst/>
                <a:uLnTx/>
                <a:uFillTx/>
                <a:latin typeface="Arial"/>
                <a:ea typeface="Open Sans Light"/>
                <a:cs typeface="Arial"/>
                <a:sym typeface="Roboto Light"/>
              </a:rPr>
              <a:t>.</a:t>
            </a:r>
            <a:endParaRPr lang="en-US" sz="1500" dirty="0">
              <a:solidFill>
                <a:srgbClr val="2B2C28"/>
              </a:solidFill>
              <a:latin typeface="Arial"/>
              <a:ea typeface="Open Sans" panose="020B0606030504020204" pitchFamily="34" charset="0"/>
              <a:cs typeface="Arial" panose="020B0604020202020204" pitchFamily="34" charset="0"/>
            </a:endParaRPr>
          </a:p>
          <a:p>
            <a:pPr algn="l" rtl="0">
              <a:lnSpc>
                <a:spcPct val="113999"/>
              </a:lnSpc>
              <a:spcAft>
                <a:spcPts val="2800"/>
              </a:spcAft>
              <a:defRPr sz="1800" b="0">
                <a:solidFill>
                  <a:srgbClr val="53585F"/>
                </a:solidFill>
                <a:latin typeface="Roboto Light"/>
                <a:ea typeface="Roboto Light"/>
                <a:cs typeface="Roboto Light"/>
                <a:sym typeface="Roboto Light"/>
              </a:defRPr>
            </a:pPr>
            <a:endParaRPr lang="en-US" sz="1500" u="none" strike="noStrike" kern="0" cap="none" spc="0" normalizeH="0" baseline="0" noProof="0" dirty="0">
              <a:ln>
                <a:noFill/>
              </a:ln>
              <a:solidFill>
                <a:srgbClr val="595959"/>
              </a:solidFill>
              <a:effectLst/>
              <a:uLnTx/>
              <a:uFillTx/>
              <a:latin typeface="+mn-lt"/>
              <a:ea typeface="Open Sans Light"/>
              <a:cs typeface="Arial" panose="020B0604020202020204" pitchFamily="34" charset="0"/>
            </a:endParaRPr>
          </a:p>
        </p:txBody>
      </p:sp>
      <p:grpSp>
        <p:nvGrpSpPr>
          <p:cNvPr id="6" name="Group 5">
            <a:extLst>
              <a:ext uri="{FF2B5EF4-FFF2-40B4-BE49-F238E27FC236}">
                <a16:creationId xmlns:a16="http://schemas.microsoft.com/office/drawing/2014/main" id="{6368CC89-27B4-5953-89DF-01EEB44CCC6D}"/>
              </a:ext>
            </a:extLst>
          </p:cNvPr>
          <p:cNvGrpSpPr>
            <a:grpSpLocks/>
          </p:cNvGrpSpPr>
          <p:nvPr/>
        </p:nvGrpSpPr>
        <p:grpSpPr>
          <a:xfrm>
            <a:off x="4345003" y="2401589"/>
            <a:ext cx="545395" cy="545395"/>
            <a:chOff x="7513121" y="5221997"/>
            <a:chExt cx="1696707" cy="1696707"/>
          </a:xfrm>
          <a:solidFill>
            <a:srgbClr val="00778B"/>
          </a:solidFill>
        </p:grpSpPr>
        <p:sp>
          <p:nvSpPr>
            <p:cNvPr id="7" name="Oval 6">
              <a:extLst>
                <a:ext uri="{FF2B5EF4-FFF2-40B4-BE49-F238E27FC236}">
                  <a16:creationId xmlns:a16="http://schemas.microsoft.com/office/drawing/2014/main" id="{740521C8-4F52-56A5-6A08-AC25D3CAC387}"/>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8" name="Shape">
              <a:extLst>
                <a:ext uri="{FF2B5EF4-FFF2-40B4-BE49-F238E27FC236}">
                  <a16:creationId xmlns:a16="http://schemas.microsoft.com/office/drawing/2014/main" id="{200EFE2F-F8C9-5A3D-3AA1-8819FFEE5508}"/>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9" name="Group 8">
            <a:extLst>
              <a:ext uri="{FF2B5EF4-FFF2-40B4-BE49-F238E27FC236}">
                <a16:creationId xmlns:a16="http://schemas.microsoft.com/office/drawing/2014/main" id="{26C77EFA-C70C-5FF9-5CB6-3B4B43905E3F}"/>
              </a:ext>
            </a:extLst>
          </p:cNvPr>
          <p:cNvGrpSpPr>
            <a:grpSpLocks/>
          </p:cNvGrpSpPr>
          <p:nvPr/>
        </p:nvGrpSpPr>
        <p:grpSpPr>
          <a:xfrm>
            <a:off x="4344313" y="4668617"/>
            <a:ext cx="545395" cy="545395"/>
            <a:chOff x="7513121" y="5221997"/>
            <a:chExt cx="1696707" cy="1696707"/>
          </a:xfrm>
          <a:solidFill>
            <a:srgbClr val="00778B"/>
          </a:solidFill>
        </p:grpSpPr>
        <p:sp>
          <p:nvSpPr>
            <p:cNvPr id="28" name="Oval 27">
              <a:extLst>
                <a:ext uri="{FF2B5EF4-FFF2-40B4-BE49-F238E27FC236}">
                  <a16:creationId xmlns:a16="http://schemas.microsoft.com/office/drawing/2014/main" id="{32D11AE2-D303-1F9A-385F-6D901F192649}"/>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29" name="Shape">
              <a:extLst>
                <a:ext uri="{FF2B5EF4-FFF2-40B4-BE49-F238E27FC236}">
                  <a16:creationId xmlns:a16="http://schemas.microsoft.com/office/drawing/2014/main" id="{5A9035C5-5A9E-F1D6-7AE3-B186172CC467}"/>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30" name="Group 29">
            <a:extLst>
              <a:ext uri="{FF2B5EF4-FFF2-40B4-BE49-F238E27FC236}">
                <a16:creationId xmlns:a16="http://schemas.microsoft.com/office/drawing/2014/main" id="{9DBEA0D8-D277-62B1-0C52-2AB6126D9055}"/>
              </a:ext>
            </a:extLst>
          </p:cNvPr>
          <p:cNvGrpSpPr>
            <a:grpSpLocks/>
          </p:cNvGrpSpPr>
          <p:nvPr/>
        </p:nvGrpSpPr>
        <p:grpSpPr>
          <a:xfrm>
            <a:off x="8325242" y="756024"/>
            <a:ext cx="545395" cy="545395"/>
            <a:chOff x="7513121" y="5221997"/>
            <a:chExt cx="1696707" cy="1696707"/>
          </a:xfrm>
          <a:solidFill>
            <a:srgbClr val="00778B"/>
          </a:solidFill>
        </p:grpSpPr>
        <p:sp>
          <p:nvSpPr>
            <p:cNvPr id="31" name="Oval 30">
              <a:extLst>
                <a:ext uri="{FF2B5EF4-FFF2-40B4-BE49-F238E27FC236}">
                  <a16:creationId xmlns:a16="http://schemas.microsoft.com/office/drawing/2014/main" id="{63B5A8E5-8627-FE83-5C72-B703EED01E8A}"/>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32" name="Shape">
              <a:extLst>
                <a:ext uri="{FF2B5EF4-FFF2-40B4-BE49-F238E27FC236}">
                  <a16:creationId xmlns:a16="http://schemas.microsoft.com/office/drawing/2014/main" id="{AF2D5E71-6D8A-55A9-8ADC-85F8B947F9F5}"/>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33" name="Group 32">
            <a:extLst>
              <a:ext uri="{FF2B5EF4-FFF2-40B4-BE49-F238E27FC236}">
                <a16:creationId xmlns:a16="http://schemas.microsoft.com/office/drawing/2014/main" id="{55AEDCF4-2C06-73FA-78D0-48A418A3D9B7}"/>
              </a:ext>
            </a:extLst>
          </p:cNvPr>
          <p:cNvGrpSpPr>
            <a:grpSpLocks/>
          </p:cNvGrpSpPr>
          <p:nvPr/>
        </p:nvGrpSpPr>
        <p:grpSpPr>
          <a:xfrm>
            <a:off x="8325242" y="2674287"/>
            <a:ext cx="545395" cy="545395"/>
            <a:chOff x="7513121" y="5221997"/>
            <a:chExt cx="1696707" cy="1696707"/>
          </a:xfrm>
          <a:solidFill>
            <a:srgbClr val="00778B"/>
          </a:solidFill>
        </p:grpSpPr>
        <p:sp>
          <p:nvSpPr>
            <p:cNvPr id="34" name="Oval 33">
              <a:extLst>
                <a:ext uri="{FF2B5EF4-FFF2-40B4-BE49-F238E27FC236}">
                  <a16:creationId xmlns:a16="http://schemas.microsoft.com/office/drawing/2014/main" id="{4E13DBEC-48D1-DFEA-8F39-14FDEA43E99C}"/>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35" name="Shape">
              <a:extLst>
                <a:ext uri="{FF2B5EF4-FFF2-40B4-BE49-F238E27FC236}">
                  <a16:creationId xmlns:a16="http://schemas.microsoft.com/office/drawing/2014/main" id="{EE863CDC-39DD-ACCA-4A74-1B47862284ED}"/>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spTree>
    <p:extLst>
      <p:ext uri="{BB962C8B-B14F-4D97-AF65-F5344CB8AC3E}">
        <p14:creationId xmlns:p14="http://schemas.microsoft.com/office/powerpoint/2010/main" val="26409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903CA-C8D0-B609-3293-2CA4449B549F}"/>
              </a:ext>
            </a:extLst>
          </p:cNvPr>
          <p:cNvSpPr/>
          <p:nvPr/>
        </p:nvSpPr>
        <p:spPr>
          <a:xfrm>
            <a:off x="609600" y="1419122"/>
            <a:ext cx="11009633" cy="4842590"/>
          </a:xfrm>
          <a:prstGeom prst="rect">
            <a:avLst/>
          </a:prstGeom>
          <a:solidFill>
            <a:srgbClr val="D0DE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Title 2">
            <a:extLst>
              <a:ext uri="{FF2B5EF4-FFF2-40B4-BE49-F238E27FC236}">
                <a16:creationId xmlns:a16="http://schemas.microsoft.com/office/drawing/2014/main" id="{9A7FDA3F-1B7D-48EA-96F6-F27F61DF2F2C}"/>
              </a:ext>
            </a:extLst>
          </p:cNvPr>
          <p:cNvSpPr>
            <a:spLocks noGrp="1"/>
          </p:cNvSpPr>
          <p:nvPr>
            <p:ph type="title"/>
          </p:nvPr>
        </p:nvSpPr>
        <p:spPr>
          <a:xfrm>
            <a:off x="778375" y="331890"/>
            <a:ext cx="9730596" cy="670092"/>
          </a:xfrm>
        </p:spPr>
        <p:txBody>
          <a:bodyPr lIns="91440" tIns="45720" rIns="91440" bIns="45720" rtlCol="0" anchor="t"/>
          <a:lstStyle/>
          <a:p>
            <a:pPr rtl="0"/>
            <a:r>
              <a:rPr lang="es-us">
                <a:solidFill>
                  <a:srgbClr val="00778B"/>
                </a:solidFill>
                <a:latin typeface="Arial"/>
                <a:cs typeface="Arial"/>
              </a:rPr>
              <a:t> Nuestros socios</a:t>
            </a:r>
          </a:p>
        </p:txBody>
      </p:sp>
      <p:cxnSp>
        <p:nvCxnSpPr>
          <p:cNvPr id="4" name="Straight Connector 3">
            <a:extLst>
              <a:ext uri="{FF2B5EF4-FFF2-40B4-BE49-F238E27FC236}">
                <a16:creationId xmlns:a16="http://schemas.microsoft.com/office/drawing/2014/main" id="{D7E28283-CC43-9F24-4ECB-91213DF24648}"/>
              </a:ext>
            </a:extLst>
          </p:cNvPr>
          <p:cNvCxnSpPr>
            <a:cxnSpLocks/>
          </p:cNvCxnSpPr>
          <p:nvPr/>
        </p:nvCxnSpPr>
        <p:spPr>
          <a:xfrm>
            <a:off x="838199" y="1097322"/>
            <a:ext cx="1074420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hape">
            <a:extLst>
              <a:ext uri="{FF2B5EF4-FFF2-40B4-BE49-F238E27FC236}">
                <a16:creationId xmlns:a16="http://schemas.microsoft.com/office/drawing/2014/main" id="{30B74BDA-5473-6AC6-7B8C-4830C4E9DBD5}"/>
              </a:ext>
            </a:extLst>
          </p:cNvPr>
          <p:cNvSpPr/>
          <p:nvPr/>
        </p:nvSpPr>
        <p:spPr>
          <a:xfrm>
            <a:off x="1125023" y="1664999"/>
            <a:ext cx="1233540" cy="93657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00778B"/>
          </a:solidFill>
          <a:ln w="12700">
            <a:miter lim="400000"/>
          </a:ln>
        </p:spPr>
        <p:txBody>
          <a:bodyPr lIns="38100" tIns="38100" rIns="38100" bIns="38100" rtlCol="0" anchor="ctr"/>
          <a:lstStyle/>
          <a:p>
            <a:pPr defTabSz="4572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cs typeface="Arial" panose="020B0604020202020204" pitchFamily="34" charset="0"/>
            </a:endParaRPr>
          </a:p>
        </p:txBody>
      </p:sp>
      <p:sp>
        <p:nvSpPr>
          <p:cNvPr id="6" name="Shape 414">
            <a:extLst>
              <a:ext uri="{FF2B5EF4-FFF2-40B4-BE49-F238E27FC236}">
                <a16:creationId xmlns:a16="http://schemas.microsoft.com/office/drawing/2014/main" id="{A77F4E15-53A6-0C7A-8D0B-91F08EDE77E1}"/>
              </a:ext>
            </a:extLst>
          </p:cNvPr>
          <p:cNvSpPr/>
          <p:nvPr/>
        </p:nvSpPr>
        <p:spPr>
          <a:xfrm>
            <a:off x="1125023" y="2875625"/>
            <a:ext cx="5175450" cy="3650471"/>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500" b="1" dirty="0">
                <a:solidFill>
                  <a:srgbClr val="00778B"/>
                </a:solidFill>
                <a:latin typeface="Arial"/>
                <a:ea typeface="Open Sans Extrabold"/>
                <a:cs typeface="Arial"/>
                <a:sym typeface="Roboto Light"/>
              </a:rPr>
              <a:t>Socios principales</a:t>
            </a:r>
            <a:endParaRPr lang="en-US" sz="2500" b="1" dirty="0">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rtl="0">
              <a:lnSpc>
                <a:spcPct val="114000"/>
              </a:lnSpc>
              <a:spcAft>
                <a:spcPts val="1200"/>
              </a:spcAft>
              <a:defRPr sz="1800" b="0">
                <a:solidFill>
                  <a:srgbClr val="53585F"/>
                </a:solidFill>
                <a:latin typeface="Roboto Light"/>
                <a:ea typeface="Roboto Light"/>
                <a:cs typeface="Roboto Light"/>
                <a:sym typeface="Roboto Light"/>
              </a:defRPr>
            </a:pPr>
            <a:r>
              <a:rPr lang="es-us" sz="1800" dirty="0">
                <a:solidFill>
                  <a:srgbClr val="595959"/>
                </a:solidFill>
                <a:latin typeface="Arial"/>
                <a:ea typeface="Open Sans Light"/>
                <a:cs typeface="Arial"/>
                <a:sym typeface="Roboto Light"/>
              </a:rPr>
              <a:t>Empleados</a:t>
            </a:r>
            <a:br>
              <a:rPr lang="en-US" sz="1800" dirty="0">
                <a:latin typeface="Arial"/>
                <a:ea typeface="Open Sans Light"/>
                <a:cs typeface="Arial"/>
              </a:rPr>
            </a:br>
            <a:r>
              <a:rPr lang="es-us" sz="1200" dirty="0">
                <a:solidFill>
                  <a:srgbClr val="595959"/>
                </a:solidFill>
                <a:latin typeface="Arial"/>
                <a:ea typeface="Open Sans Light"/>
                <a:cs typeface="Arial"/>
              </a:rPr>
              <a:t>Profesorado / Personal</a:t>
            </a: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800" dirty="0">
                <a:solidFill>
                  <a:srgbClr val="595959"/>
                </a:solidFill>
                <a:latin typeface="Arial"/>
                <a:ea typeface="Open Sans Light"/>
                <a:cs typeface="Arial"/>
                <a:sym typeface="Roboto Light"/>
              </a:rPr>
              <a:t>Estudiantes</a:t>
            </a:r>
            <a:br>
              <a:rPr lang="en-US" sz="1800" dirty="0">
                <a:latin typeface="Arial"/>
                <a:ea typeface="Open Sans Light"/>
                <a:cs typeface="Arial"/>
              </a:rPr>
            </a:br>
            <a:r>
              <a:rPr lang="es-us" sz="1200" dirty="0">
                <a:solidFill>
                  <a:srgbClr val="595959"/>
                </a:solidFill>
                <a:latin typeface="Arial"/>
                <a:cs typeface="Arial"/>
              </a:rPr>
              <a:t>Posgrado / Pregrado</a:t>
            </a:r>
            <a:endParaRPr lang="en-US" sz="1200" dirty="0">
              <a:solidFill>
                <a:srgbClr val="53585F"/>
              </a:solidFill>
              <a:latin typeface="Roboto Light"/>
              <a:cs typeface="Roboto Light"/>
            </a:endParaRP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800" dirty="0">
                <a:solidFill>
                  <a:srgbClr val="595959"/>
                </a:solidFill>
                <a:latin typeface="Arial"/>
                <a:ea typeface="Open Sans Light"/>
                <a:cs typeface="Arial"/>
              </a:rPr>
              <a:t>Pacientes</a:t>
            </a:r>
            <a:br>
              <a:rPr lang="en-US" sz="1800" dirty="0">
                <a:latin typeface="Arial"/>
                <a:ea typeface="Open Sans Light"/>
                <a:cs typeface="Arial"/>
              </a:rPr>
            </a:br>
            <a:r>
              <a:rPr lang="es-us" sz="1200" dirty="0">
                <a:solidFill>
                  <a:srgbClr val="595959"/>
                </a:solidFill>
                <a:latin typeface="Arial"/>
                <a:ea typeface="Roboto Light"/>
                <a:cs typeface="Arial"/>
              </a:rPr>
              <a:t>HSC </a:t>
            </a:r>
            <a:r>
              <a:rPr lang="es-us" sz="1200" dirty="0" err="1">
                <a:solidFill>
                  <a:srgbClr val="595959"/>
                </a:solidFill>
                <a:latin typeface="Arial"/>
                <a:ea typeface="Roboto Light"/>
                <a:cs typeface="Arial"/>
              </a:rPr>
              <a:t>Health</a:t>
            </a:r>
            <a:r>
              <a:rPr lang="es-us" sz="1200" dirty="0">
                <a:solidFill>
                  <a:srgbClr val="595959"/>
                </a:solidFill>
                <a:latin typeface="Arial"/>
                <a:ea typeface="Roboto Light"/>
                <a:cs typeface="Arial"/>
              </a:rPr>
              <a:t> / Sujetos humanos</a:t>
            </a:r>
            <a:endParaRPr lang="en-US" sz="1200" dirty="0">
              <a:solidFill>
                <a:srgbClr val="53585F"/>
              </a:solidFill>
              <a:latin typeface="Roboto Light"/>
              <a:ea typeface="Roboto Light"/>
              <a:cs typeface="Roboto Light"/>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endParaRPr lang="en-US" sz="1100" dirty="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endParaRPr lang="en-US" sz="1200" dirty="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7" name="Shape 414">
            <a:extLst>
              <a:ext uri="{FF2B5EF4-FFF2-40B4-BE49-F238E27FC236}">
                <a16:creationId xmlns:a16="http://schemas.microsoft.com/office/drawing/2014/main" id="{7E94215A-4CE6-61BC-4568-99C44056E615}"/>
              </a:ext>
            </a:extLst>
          </p:cNvPr>
          <p:cNvSpPr/>
          <p:nvPr/>
        </p:nvSpPr>
        <p:spPr>
          <a:xfrm>
            <a:off x="7280839" y="2873303"/>
            <a:ext cx="4301561" cy="1697824"/>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500" b="1">
                <a:solidFill>
                  <a:srgbClr val="595959"/>
                </a:solidFill>
                <a:latin typeface="Arial"/>
                <a:ea typeface="Open Sans Extrabold"/>
                <a:cs typeface="Arial"/>
                <a:sym typeface="Roboto Light"/>
              </a:rPr>
              <a:t>Socios secundarios</a:t>
            </a:r>
            <a:endParaRPr lang="en-US" sz="2500" b="1">
              <a:solidFill>
                <a:srgbClr val="595959"/>
              </a:solidFill>
              <a:latin typeface="Arial"/>
              <a:ea typeface="Open Sans Extrabold"/>
              <a:cs typeface="Arial"/>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r>
              <a:rPr lang="es-us" sz="1800">
                <a:solidFill>
                  <a:srgbClr val="595959"/>
                </a:solidFill>
                <a:latin typeface="Arial"/>
                <a:ea typeface="Open Sans Light"/>
                <a:cs typeface="Arial"/>
                <a:sym typeface="Roboto Light"/>
              </a:rPr>
              <a:t>El gran Sistema UNT</a:t>
            </a:r>
            <a:endParaRPr lang="en-US" sz="1800">
              <a:solidFill>
                <a:srgbClr val="595959"/>
              </a:solidFill>
              <a:latin typeface="Arial"/>
              <a:ea typeface="Open Sans Light"/>
              <a:cs typeface="Arial"/>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r>
              <a:rPr lang="es-us" sz="1800">
                <a:solidFill>
                  <a:srgbClr val="595959"/>
                </a:solidFill>
                <a:latin typeface="Arial"/>
                <a:ea typeface="Open Sans Light"/>
                <a:cs typeface="Arial"/>
                <a:sym typeface="Roboto Light"/>
              </a:rPr>
              <a:t>Proveedores</a:t>
            </a:r>
            <a:endParaRPr lang="en-US" sz="1800">
              <a:solidFill>
                <a:srgbClr val="595959"/>
              </a:solidFill>
              <a:latin typeface="Arial"/>
              <a:ea typeface="Open Sans Light"/>
              <a:cs typeface="Arial"/>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r>
              <a:rPr lang="es-us" sz="1800">
                <a:solidFill>
                  <a:srgbClr val="595959"/>
                </a:solidFill>
                <a:latin typeface="Arial"/>
                <a:ea typeface="Open Sans Light"/>
                <a:cs typeface="Arial"/>
                <a:sym typeface="Roboto Light"/>
              </a:rPr>
              <a:t>Otras instituciones de educación superior</a:t>
            </a:r>
            <a:endParaRPr lang="en-US" sz="1800">
              <a:solidFill>
                <a:srgbClr val="595959"/>
              </a:solidFill>
              <a:latin typeface="Arial"/>
              <a:ea typeface="Open Sans Light"/>
              <a:cs typeface="Arial"/>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r>
              <a:rPr lang="es-us" sz="1800">
                <a:solidFill>
                  <a:srgbClr val="595959"/>
                </a:solidFill>
                <a:latin typeface="Arial"/>
                <a:ea typeface="Open Sans Light"/>
                <a:cs typeface="Arial"/>
                <a:sym typeface="Roboto Light"/>
              </a:rPr>
              <a:t>Otros proveedores de atención médica</a:t>
            </a:r>
            <a:endParaRPr lang="en-US" sz="1800">
              <a:solidFill>
                <a:srgbClr val="595959"/>
              </a:solidFill>
              <a:latin typeface="Arial"/>
              <a:ea typeface="Open Sans Light"/>
              <a:cs typeface="Arial"/>
            </a:endParaRPr>
          </a:p>
          <a:p>
            <a:pPr lvl="0" algn="l" rtl="0">
              <a:lnSpc>
                <a:spcPct val="114000"/>
              </a:lnSpc>
              <a:spcAft>
                <a:spcPts val="1200"/>
              </a:spcAft>
              <a:defRPr sz="1800" b="0">
                <a:solidFill>
                  <a:srgbClr val="53585F"/>
                </a:solidFill>
                <a:latin typeface="Roboto Light"/>
                <a:ea typeface="Roboto Light"/>
                <a:cs typeface="Roboto Light"/>
                <a:sym typeface="Roboto Light"/>
              </a:defRPr>
            </a:pPr>
            <a:endParaRPr lang="en-US" sz="11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endParaRPr>
          </a:p>
        </p:txBody>
      </p:sp>
      <p:sp>
        <p:nvSpPr>
          <p:cNvPr id="8" name="Shape">
            <a:extLst>
              <a:ext uri="{FF2B5EF4-FFF2-40B4-BE49-F238E27FC236}">
                <a16:creationId xmlns:a16="http://schemas.microsoft.com/office/drawing/2014/main" id="{4CC8BEB7-9D91-8DFA-78FA-C95F80F7B3A7}"/>
              </a:ext>
            </a:extLst>
          </p:cNvPr>
          <p:cNvSpPr/>
          <p:nvPr/>
        </p:nvSpPr>
        <p:spPr>
          <a:xfrm>
            <a:off x="7280839" y="1664999"/>
            <a:ext cx="1234080" cy="93099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38100" tIns="38100" rIns="38100" bIns="38100" rtlCol="0" anchor="ctr"/>
          <a:lstStyle/>
          <a:p>
            <a:pPr defTabSz="4572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1A3EC5F-847D-18C4-CDB9-A629107BFB1E}"/>
              </a:ext>
            </a:extLst>
          </p:cNvPr>
          <p:cNvSpPr txBox="1"/>
          <p:nvPr/>
        </p:nvSpPr>
        <p:spPr>
          <a:xfrm>
            <a:off x="3504542" y="3316332"/>
            <a:ext cx="2795932" cy="1702261"/>
          </a:xfrm>
          <a:prstGeom prst="rect">
            <a:avLst/>
          </a:prstGeom>
          <a:noFill/>
        </p:spPr>
        <p:txBody>
          <a:bodyPr wrap="square" rtlCol="0">
            <a:spAutoFit/>
          </a:bodyPr>
          <a:lstStyle/>
          <a:p>
            <a:pPr marL="0" marR="0" lvl="0" indent="0" algn="l" defTabSz="412750" rtl="0" eaLnBrk="1" fontAlgn="auto" latinLnBrk="0" hangingPunct="0">
              <a:lnSpc>
                <a:spcPct val="114000"/>
              </a:lnSpc>
              <a:spcBef>
                <a:spcPts val="0"/>
              </a:spcBef>
              <a:spcAft>
                <a:spcPts val="1200"/>
              </a:spcAft>
              <a:buClrTx/>
              <a:buSzTx/>
              <a:buFontTx/>
              <a:buNone/>
              <a:tabLst/>
              <a:defRPr sz="1800" b="0">
                <a:solidFill>
                  <a:srgbClr val="53585F"/>
                </a:solidFill>
                <a:latin typeface="Roboto Light"/>
                <a:ea typeface="Roboto Light"/>
                <a:cs typeface="Roboto Light"/>
                <a:sym typeface="Roboto Light"/>
              </a:defRPr>
            </a:pPr>
            <a:r>
              <a:rPr lang="es-us" sz="1800" b="0" i="0" u="none" strike="noStrike" kern="0" cap="none" spc="0" normalizeH="0" noProof="0">
                <a:ln>
                  <a:noFill/>
                </a:ln>
                <a:solidFill>
                  <a:srgbClr val="595959"/>
                </a:solidFill>
                <a:effectLst/>
                <a:uLnTx/>
                <a:uFillTx/>
                <a:latin typeface="Arial"/>
                <a:ea typeface="Open Sans Light"/>
                <a:cs typeface="Arial"/>
                <a:sym typeface="Roboto Light"/>
              </a:rPr>
              <a:t>Gobierno</a:t>
            </a:r>
            <a:b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br>
            <a:r>
              <a:rPr lang="es-us" sz="1200" b="0" i="0" u="none" strike="noStrike" kern="0" cap="none" spc="0" normalizeH="0" noProof="0">
                <a:ln>
                  <a:noFill/>
                </a:ln>
                <a:solidFill>
                  <a:srgbClr val="595959"/>
                </a:solidFill>
                <a:effectLst/>
                <a:uLnTx/>
                <a:uFillTx/>
                <a:latin typeface="Arial"/>
                <a:ea typeface="Open Sans Light"/>
                <a:cs typeface="Arial"/>
                <a:sym typeface="Roboto Light"/>
              </a:rPr>
              <a:t>Estatal / Federal / Condado / Ciudad de Fort Worth</a:t>
            </a:r>
            <a:endParaRPr kumimoji="0" lang="en-US" sz="1200" b="0" i="0" u="none" strike="noStrike" kern="0" cap="none" spc="0" normalizeH="0" baseline="0" noProof="0">
              <a:ln>
                <a:noFill/>
              </a:ln>
              <a:solidFill>
                <a:srgbClr val="53585F"/>
              </a:solidFill>
              <a:effectLst/>
              <a:uLnTx/>
              <a:uFillTx/>
              <a:latin typeface="Arial"/>
              <a:ea typeface="Open Sans Light"/>
              <a:cs typeface="Arial"/>
              <a:sym typeface="Roboto Light"/>
            </a:endParaRPr>
          </a:p>
          <a:p>
            <a:pPr marL="0" marR="0" lvl="0" indent="0" algn="l" defTabSz="412750" rtl="0" eaLnBrk="1" fontAlgn="auto" latinLnBrk="0" hangingPunct="0">
              <a:lnSpc>
                <a:spcPct val="114000"/>
              </a:lnSpc>
              <a:spcBef>
                <a:spcPts val="0"/>
              </a:spcBef>
              <a:spcAft>
                <a:spcPts val="1200"/>
              </a:spcAft>
              <a:buClrTx/>
              <a:buSzTx/>
              <a:buFontTx/>
              <a:buNone/>
              <a:tabLst/>
              <a:defRPr sz="1800" b="0">
                <a:solidFill>
                  <a:srgbClr val="53585F"/>
                </a:solidFill>
                <a:latin typeface="Roboto Light"/>
                <a:ea typeface="Roboto Light"/>
                <a:cs typeface="Roboto Light"/>
                <a:sym typeface="Roboto Light"/>
              </a:defRPr>
            </a:pPr>
            <a:r>
              <a:rPr lang="es-us" sz="1800" b="0" i="0" u="none" strike="noStrike" kern="0" cap="none" spc="0" normalizeH="0" noProof="0">
                <a:ln>
                  <a:noFill/>
                </a:ln>
                <a:solidFill>
                  <a:srgbClr val="595959"/>
                </a:solidFill>
                <a:effectLst/>
                <a:uLnTx/>
                <a:uFillTx/>
                <a:latin typeface="Arial"/>
                <a:ea typeface="Open Sans Light"/>
                <a:cs typeface="Arial"/>
                <a:sym typeface="Roboto Light"/>
              </a:rPr>
              <a:t>Comunidad general</a:t>
            </a:r>
            <a:b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br>
            <a:r>
              <a:rPr lang="es-us" sz="1200" b="0" i="0" u="none" strike="noStrike" kern="0" cap="none" spc="0" normalizeH="0" noProof="0">
                <a:ln>
                  <a:noFill/>
                </a:ln>
                <a:solidFill>
                  <a:srgbClr val="595959"/>
                </a:solidFill>
                <a:effectLst/>
                <a:uLnTx/>
                <a:uFillTx/>
                <a:latin typeface="Arial"/>
                <a:ea typeface="Open Sans Light"/>
                <a:cs typeface="Arial"/>
                <a:sym typeface="Roboto Light"/>
              </a:rPr>
              <a:t>Vecinos / Donantes / Exalumnos / Proveedores / Socios comerciales</a:t>
            </a:r>
          </a:p>
        </p:txBody>
      </p:sp>
      <p:sp>
        <p:nvSpPr>
          <p:cNvPr id="9" name="Rectangle 8">
            <a:extLst>
              <a:ext uri="{FF2B5EF4-FFF2-40B4-BE49-F238E27FC236}">
                <a16:creationId xmlns:a16="http://schemas.microsoft.com/office/drawing/2014/main" id="{C0C4DE6E-D827-993C-8584-FF751C224490}"/>
              </a:ext>
            </a:extLst>
          </p:cNvPr>
          <p:cNvSpPr/>
          <p:nvPr/>
        </p:nvSpPr>
        <p:spPr>
          <a:xfrm>
            <a:off x="6576334" y="2110207"/>
            <a:ext cx="45719" cy="3650471"/>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D34570A0-B397-CFF9-C89D-FE47AA1FC1A0}"/>
              </a:ext>
            </a:extLst>
          </p:cNvPr>
          <p:cNvSpPr>
            <a:spLocks noGrp="1" noRot="1" noMove="1" noResize="1" noEditPoints="1" noAdjustHandles="1" noChangeArrowheads="1" noChangeShapeType="1"/>
          </p:cNvSpPr>
          <p:nvPr/>
        </p:nvSpPr>
        <p:spPr>
          <a:xfrm>
            <a:off x="10508971" y="87582"/>
            <a:ext cx="149941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0449496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0562F-C863-3749-B309-CC2D3A9F49F7}"/>
              </a:ext>
            </a:extLst>
          </p:cNvPr>
          <p:cNvSpPr txBox="1"/>
          <p:nvPr/>
        </p:nvSpPr>
        <p:spPr>
          <a:xfrm>
            <a:off x="4501408" y="3614058"/>
            <a:ext cx="184730" cy="254044"/>
          </a:xfrm>
          <a:prstGeom prst="rect">
            <a:avLst/>
          </a:prstGeom>
          <a:noFill/>
        </p:spPr>
        <p:txBody>
          <a:bodyPr wrap="none" rtlCol="0">
            <a:spAutoFit/>
          </a:bodyPr>
          <a:lstStyle/>
          <a:p>
            <a:pPr rtl="0"/>
            <a:endParaRPr lang="en-US" sz="105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rtl="0"/>
            <a:endParaRPr lang="en-US" sz="1051">
              <a:latin typeface="Arial" panose="020B0604020202020204" pitchFamily="34" charset="0"/>
              <a:cs typeface="Arial" panose="020B0604020202020204" pitchFamily="34" charset="0"/>
            </a:endParaRPr>
          </a:p>
        </p:txBody>
      </p:sp>
      <p:sp>
        <p:nvSpPr>
          <p:cNvPr id="27" name="Subtitle Here…">
            <a:extLst>
              <a:ext uri="{FF2B5EF4-FFF2-40B4-BE49-F238E27FC236}">
                <a16:creationId xmlns:a16="http://schemas.microsoft.com/office/drawing/2014/main" id="{8EB61F57-A85C-524D-BB11-1405AB34A76D}"/>
              </a:ext>
            </a:extLst>
          </p:cNvPr>
          <p:cNvSpPr txBox="1"/>
          <p:nvPr/>
        </p:nvSpPr>
        <p:spPr>
          <a:xfrm>
            <a:off x="4345768" y="878924"/>
            <a:ext cx="4527299" cy="46747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spAutoFit/>
          </a:bodyPr>
          <a:lstStyle/>
          <a:p>
            <a:pPr algn="l" rtl="0">
              <a:lnSpc>
                <a:spcPct val="114000"/>
              </a:lnSpc>
              <a:spcAft>
                <a:spcPts val="1200"/>
              </a:spcAft>
              <a:defRPr sz="1800" b="0">
                <a:solidFill>
                  <a:srgbClr val="53585F"/>
                </a:solidFill>
                <a:latin typeface="Roboto Light"/>
                <a:ea typeface="Roboto Light"/>
                <a:cs typeface="Roboto Light"/>
                <a:sym typeface="Roboto Light"/>
              </a:defRPr>
            </a:pPr>
            <a:r>
              <a:rPr lang="es-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El </a:t>
            </a:r>
            <a:r>
              <a:rPr lang="es-us" sz="22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valor</a:t>
            </a:r>
            <a:r>
              <a:rPr lang="es-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 más importante que podemos ofrecer a nuestros clientes es la prestación de servicios en el marco de la integridad práctica, porque la atención médica y la educación están cambiando rápidamente.</a:t>
            </a:r>
          </a:p>
          <a:p>
            <a:pPr algn="l" rtl="0">
              <a:lnSpc>
                <a:spcPct val="114000"/>
              </a:lnSpc>
              <a:spcAft>
                <a:spcPts val="1200"/>
              </a:spcAft>
              <a:defRPr sz="1800" b="0">
                <a:solidFill>
                  <a:srgbClr val="53585F"/>
                </a:solidFill>
                <a:latin typeface="Roboto Light"/>
                <a:ea typeface="Roboto Light"/>
                <a:cs typeface="Roboto Light"/>
                <a:sym typeface="Roboto Light"/>
              </a:defRPr>
            </a:pPr>
            <a:endPar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rtl="0">
              <a:lnSpc>
                <a:spcPct val="114000"/>
              </a:lnSpc>
              <a:spcAft>
                <a:spcPts val="1200"/>
              </a:spcAft>
              <a:defRPr sz="1800" b="0">
                <a:solidFill>
                  <a:srgbClr val="53585F"/>
                </a:solidFill>
                <a:latin typeface="Roboto Light"/>
                <a:ea typeface="Roboto Light"/>
                <a:cs typeface="Roboto Light"/>
                <a:sym typeface="Roboto Light"/>
              </a:defRPr>
            </a:pPr>
            <a:endPar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rtl="0">
              <a:lnSpc>
                <a:spcPct val="114000"/>
              </a:lnSpc>
              <a:spcAft>
                <a:spcPts val="1200"/>
              </a:spcAft>
              <a:defRPr sz="1800" b="0">
                <a:solidFill>
                  <a:srgbClr val="53585F"/>
                </a:solidFill>
                <a:latin typeface="Roboto Light"/>
                <a:ea typeface="Roboto Light"/>
                <a:cs typeface="Roboto Light"/>
                <a:sym typeface="Roboto Light"/>
              </a:defRPr>
            </a:pPr>
            <a:r>
              <a:rPr lang="es-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Nuestro </a:t>
            </a:r>
            <a:r>
              <a:rPr lang="es-us" sz="22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impacto duradero </a:t>
            </a:r>
            <a:r>
              <a:rPr lang="es-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para el cliente será nuestro legado: un modelo de integridad que abarque todos los aspectos de la institución. </a:t>
            </a:r>
            <a:endParaRPr lang="en-US" sz="2200" kern="1200" dirty="0">
              <a:solidFill>
                <a:srgbClr val="595959"/>
              </a:solidFill>
              <a:latin typeface="+mn-lt"/>
              <a:ea typeface="Lato" panose="020F0502020204030203" pitchFamily="34" charset="0"/>
              <a:cs typeface="Arial" panose="020B0604020202020204" pitchFamily="34" charset="0"/>
            </a:endParaRPr>
          </a:p>
        </p:txBody>
      </p:sp>
      <p:sp>
        <p:nvSpPr>
          <p:cNvPr id="3" name="Title 2">
            <a:extLst>
              <a:ext uri="{FF2B5EF4-FFF2-40B4-BE49-F238E27FC236}">
                <a16:creationId xmlns:a16="http://schemas.microsoft.com/office/drawing/2014/main" id="{197EF8ED-133D-E34D-A595-7F5F057D8264}"/>
              </a:ext>
            </a:extLst>
          </p:cNvPr>
          <p:cNvSpPr>
            <a:spLocks noGrp="1"/>
          </p:cNvSpPr>
          <p:nvPr>
            <p:ph type="title"/>
          </p:nvPr>
        </p:nvSpPr>
        <p:spPr>
          <a:xfrm>
            <a:off x="542233" y="878924"/>
            <a:ext cx="3100780" cy="3330219"/>
          </a:xfrm>
        </p:spPr>
        <p:txBody>
          <a:bodyPr rtlCol="0"/>
          <a:lstStyle/>
          <a:p>
            <a:pPr rtl="0"/>
            <a:r>
              <a:rPr lang="es-us"/>
              <a:t>Valor para el cliente e impacto duradero</a:t>
            </a:r>
          </a:p>
        </p:txBody>
      </p:sp>
      <p:cxnSp>
        <p:nvCxnSpPr>
          <p:cNvPr id="5" name="Straight Connector 4">
            <a:extLst>
              <a:ext uri="{FF2B5EF4-FFF2-40B4-BE49-F238E27FC236}">
                <a16:creationId xmlns:a16="http://schemas.microsoft.com/office/drawing/2014/main" id="{B33C72A7-455C-28BE-4A26-14F58BEFAAAE}"/>
              </a:ext>
            </a:extLst>
          </p:cNvPr>
          <p:cNvCxnSpPr>
            <a:cxnSpLocks/>
          </p:cNvCxnSpPr>
          <p:nvPr/>
        </p:nvCxnSpPr>
        <p:spPr>
          <a:xfrm>
            <a:off x="6336514" y="4180560"/>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503702F-6CF3-F585-5AA5-135B349F2E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58487" y="1091369"/>
            <a:ext cx="2419835" cy="1452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BD41B7A-4E69-FAC5-11F2-52E66D770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58487" y="4020983"/>
            <a:ext cx="2419835" cy="145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6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6B44E-14A6-5C43-1CCB-E2645F225E35}"/>
              </a:ext>
            </a:extLst>
          </p:cNvPr>
          <p:cNvSpPr/>
          <p:nvPr/>
        </p:nvSpPr>
        <p:spPr>
          <a:xfrm>
            <a:off x="0" y="3470156"/>
            <a:ext cx="12192000" cy="85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solidFill>
            </a:endParaRPr>
          </a:p>
        </p:txBody>
      </p:sp>
      <p:sp>
        <p:nvSpPr>
          <p:cNvPr id="98" name="Rectangle 97"/>
          <p:cNvSpPr/>
          <p:nvPr/>
        </p:nvSpPr>
        <p:spPr>
          <a:xfrm>
            <a:off x="1408497" y="2340555"/>
            <a:ext cx="9375006" cy="798617"/>
          </a:xfrm>
          <a:prstGeom prst="rect">
            <a:avLst/>
          </a:prstGeom>
        </p:spPr>
        <p:txBody>
          <a:bodyPr wrap="square" lIns="91440" tIns="45720" rIns="91440" bIns="45720" rtlCol="0" anchor="t">
            <a:spAutoFit/>
          </a:bodyPr>
          <a:lstStyle/>
          <a:p>
            <a:pPr rtl="0">
              <a:lnSpc>
                <a:spcPts val="1800"/>
              </a:lnSpc>
              <a:spcAft>
                <a:spcPts val="1200"/>
              </a:spcAft>
            </a:pPr>
            <a:r>
              <a:rPr lang="es-us" sz="3600" b="1">
                <a:solidFill>
                  <a:schemeClr val="bg1"/>
                </a:solidFill>
                <a:latin typeface="Arial"/>
                <a:ea typeface="Lato"/>
                <a:cs typeface="Arial"/>
              </a:rPr>
              <a:t>Nuestra misión</a:t>
            </a:r>
            <a:endParaRPr lang="en-US" sz="3600" b="1" dirty="0">
              <a:solidFill>
                <a:schemeClr val="bg1"/>
              </a:solidFill>
              <a:latin typeface="Arial" panose="020B0604020202020204" pitchFamily="34" charset="0"/>
              <a:ea typeface="Lato" panose="020F0502020204030203" pitchFamily="34" charset="0"/>
              <a:cs typeface="Arial" panose="020B0604020202020204" pitchFamily="34" charset="0"/>
            </a:endParaRPr>
          </a:p>
          <a:p>
            <a:pPr rtl="0">
              <a:lnSpc>
                <a:spcPct val="114000"/>
              </a:lnSpc>
            </a:pPr>
            <a:r>
              <a:rPr lang="es-us" sz="2000">
                <a:solidFill>
                  <a:schemeClr val="bg1"/>
                </a:solidFill>
                <a:latin typeface="+mj-lt"/>
              </a:rPr>
              <a:t>Crear soluciones para una comunidad más saludable.</a:t>
            </a:r>
            <a:endParaRPr lang="en-US" sz="2000" dirty="0">
              <a:solidFill>
                <a:schemeClr val="bg1"/>
              </a:solidFill>
              <a:latin typeface="+mj-lt"/>
              <a:ea typeface="Lato" panose="020F0502020204030203" pitchFamily="34" charset="0"/>
              <a:cs typeface="Arial" panose="020B0604020202020204" pitchFamily="34" charset="0"/>
            </a:endParaRPr>
          </a:p>
        </p:txBody>
      </p:sp>
      <p:sp>
        <p:nvSpPr>
          <p:cNvPr id="135" name="AutoShape 13"/>
          <p:cNvSpPr>
            <a:spLocks noChangeAspect="1" noChangeArrowheads="1" noTextEdit="1"/>
          </p:cNvSpPr>
          <p:nvPr/>
        </p:nvSpPr>
        <p:spPr bwMode="auto">
          <a:xfrm>
            <a:off x="4748214" y="2717800"/>
            <a:ext cx="2695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sz="56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54C9AB17-15B2-E044-9DC7-F02592E47B25}"/>
              </a:ext>
            </a:extLst>
          </p:cNvPr>
          <p:cNvSpPr/>
          <p:nvPr/>
        </p:nvSpPr>
        <p:spPr>
          <a:xfrm>
            <a:off x="2355036" y="5606984"/>
            <a:ext cx="2905751" cy="797975"/>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18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Tener curiosidad</a:t>
            </a:r>
          </a:p>
          <a:p>
            <a:pPr rtl="0"/>
            <a:r>
              <a:rPr lang="es-us" sz="1100" i="0" dirty="0">
                <a:solidFill>
                  <a:srgbClr val="6D6E71"/>
                </a:solidFill>
                <a:effectLst/>
                <a:latin typeface="+mn-lt"/>
              </a:rPr>
              <a:t>Cultivar oportunidades de aprendizaje, creación, descubrimiento e innovación.</a:t>
            </a:r>
          </a:p>
        </p:txBody>
      </p:sp>
      <p:sp>
        <p:nvSpPr>
          <p:cNvPr id="51" name="Rectangle 50">
            <a:extLst>
              <a:ext uri="{FF2B5EF4-FFF2-40B4-BE49-F238E27FC236}">
                <a16:creationId xmlns:a16="http://schemas.microsoft.com/office/drawing/2014/main" id="{C5F09332-75E2-3841-8061-90BD8A594D69}"/>
              </a:ext>
            </a:extLst>
          </p:cNvPr>
          <p:cNvSpPr/>
          <p:nvPr/>
        </p:nvSpPr>
        <p:spPr>
          <a:xfrm>
            <a:off x="4141727" y="4378377"/>
            <a:ext cx="4427218" cy="829330"/>
          </a:xfrm>
          <a:prstGeom prst="rect">
            <a:avLst/>
          </a:prstGeom>
        </p:spPr>
        <p:txBody>
          <a:bodyPr wrap="square" lIns="91440" tIns="45720" rIns="91440" bIns="45720" rtlCol="0" anchor="t">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1800" b="1" dirty="0">
                <a:latin typeface="Arial"/>
                <a:ea typeface="Open Sans Extrabold"/>
                <a:cs typeface="Arial"/>
                <a:sym typeface="Roboto Light"/>
              </a:rPr>
              <a:t>Nos importa</a:t>
            </a:r>
          </a:p>
          <a:p>
            <a:pPr lvl="0" rtl="0">
              <a:lnSpc>
                <a:spcPct val="114000"/>
              </a:lnSpc>
              <a:spcAft>
                <a:spcPts val="1200"/>
              </a:spcAft>
              <a:defRPr sz="1800" b="0">
                <a:solidFill>
                  <a:srgbClr val="53585F"/>
                </a:solidFill>
                <a:latin typeface="Roboto Light"/>
                <a:ea typeface="Roboto Light"/>
                <a:cs typeface="Roboto Light"/>
                <a:sym typeface="Roboto Light"/>
              </a:defRPr>
            </a:pPr>
            <a:r>
              <a:rPr lang="es-us" sz="1100" dirty="0">
                <a:latin typeface="Arial"/>
                <a:ea typeface="Open Sans Light"/>
                <a:cs typeface="Arial"/>
                <a:sym typeface="Roboto Light"/>
              </a:rPr>
              <a:t>Perspectiva completa de Ejecutivos, Directores, Gerentes y Personal. Realizar análisis competitivos e investigación de clientes.</a:t>
            </a:r>
            <a:endParaRPr lang="en-US" sz="1100" dirty="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52" name="Rectangle 51">
            <a:extLst>
              <a:ext uri="{FF2B5EF4-FFF2-40B4-BE49-F238E27FC236}">
                <a16:creationId xmlns:a16="http://schemas.microsoft.com/office/drawing/2014/main" id="{F337F8AD-0A74-9C44-BD56-D9F75613C6D7}"/>
              </a:ext>
            </a:extLst>
          </p:cNvPr>
          <p:cNvSpPr/>
          <p:nvPr/>
        </p:nvSpPr>
        <p:spPr>
          <a:xfrm>
            <a:off x="7161467" y="5606983"/>
            <a:ext cx="3227250" cy="797975"/>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18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Mejor juntos</a:t>
            </a:r>
          </a:p>
          <a:p>
            <a:pPr rtl="0"/>
            <a:r>
              <a:rPr lang="es-us" sz="1100" i="0" dirty="0">
                <a:solidFill>
                  <a:srgbClr val="6D6E71"/>
                </a:solidFill>
                <a:effectLst/>
                <a:latin typeface="+mn-lt"/>
              </a:rPr>
              <a:t>Fomentar un ambiente inclusivo de respeto, pertenencia y acceso para todos.</a:t>
            </a:r>
          </a:p>
        </p:txBody>
      </p:sp>
      <p:sp>
        <p:nvSpPr>
          <p:cNvPr id="49" name="Rectangle 48">
            <a:extLst>
              <a:ext uri="{FF2B5EF4-FFF2-40B4-BE49-F238E27FC236}">
                <a16:creationId xmlns:a16="http://schemas.microsoft.com/office/drawing/2014/main" id="{5C025D0C-81E7-644E-ABFA-C88799E24B45}"/>
              </a:ext>
            </a:extLst>
          </p:cNvPr>
          <p:cNvSpPr/>
          <p:nvPr/>
        </p:nvSpPr>
        <p:spPr>
          <a:xfrm>
            <a:off x="526094" y="4378377"/>
            <a:ext cx="3281818" cy="797975"/>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18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Integridad con valentía</a:t>
            </a:r>
          </a:p>
          <a:p>
            <a:pPr rtl="0"/>
            <a:r>
              <a:rPr lang="es-us" sz="1100" i="0" dirty="0">
                <a:solidFill>
                  <a:srgbClr val="6D6E71"/>
                </a:solidFill>
                <a:effectLst/>
                <a:latin typeface="+mn-lt"/>
              </a:rPr>
              <a:t>Ser un modelo de estándares excepcionales y actuar para el beneficio de nuestra comunidad.</a:t>
            </a:r>
          </a:p>
        </p:txBody>
      </p:sp>
      <p:sp>
        <p:nvSpPr>
          <p:cNvPr id="4" name="Rectangle 3">
            <a:extLst>
              <a:ext uri="{FF2B5EF4-FFF2-40B4-BE49-F238E27FC236}">
                <a16:creationId xmlns:a16="http://schemas.microsoft.com/office/drawing/2014/main" id="{5989D009-5019-749B-822A-2FEC695F3761}"/>
              </a:ext>
            </a:extLst>
          </p:cNvPr>
          <p:cNvSpPr/>
          <p:nvPr/>
        </p:nvSpPr>
        <p:spPr>
          <a:xfrm>
            <a:off x="8902761" y="4378377"/>
            <a:ext cx="2971913" cy="797975"/>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18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Mostrar su fuego interior</a:t>
            </a:r>
          </a:p>
          <a:p>
            <a:pPr rtl="0"/>
            <a:r>
              <a:rPr lang="es-us" sz="1100" i="0" dirty="0">
                <a:solidFill>
                  <a:srgbClr val="6D6E71"/>
                </a:solidFill>
                <a:effectLst/>
                <a:latin typeface="+mn-lt"/>
              </a:rPr>
              <a:t>Demostrar pasión y orgullo por las experiencias que creamos.</a:t>
            </a:r>
          </a:p>
        </p:txBody>
      </p:sp>
      <p:sp>
        <p:nvSpPr>
          <p:cNvPr id="38" name="Title 14">
            <a:extLst>
              <a:ext uri="{FF2B5EF4-FFF2-40B4-BE49-F238E27FC236}">
                <a16:creationId xmlns:a16="http://schemas.microsoft.com/office/drawing/2014/main" id="{AFD43A0C-C54B-E247-AE55-9A92327EAD2C}"/>
              </a:ext>
            </a:extLst>
          </p:cNvPr>
          <p:cNvSpPr txBox="1">
            <a:spLocks/>
          </p:cNvSpPr>
          <p:nvPr/>
        </p:nvSpPr>
        <p:spPr>
          <a:xfrm>
            <a:off x="635000" y="3765343"/>
            <a:ext cx="10922000" cy="502749"/>
          </a:xfrm>
          <a:prstGeom prst="rect">
            <a:avLst/>
          </a:prstGeom>
        </p:spPr>
        <p:txBody>
          <a:bodyPr vert="horz" lIns="45720" tIns="22860" rIns="45720" bIns="22860" rtlCol="0" anchor="ctr">
            <a:noAutofit/>
          </a:bodyPr>
          <a:lstStyle>
            <a:lvl1pPr algn="ctr" defTabSz="1828800" rtl="0" eaLnBrk="1" latinLnBrk="0" hangingPunct="1">
              <a:lnSpc>
                <a:spcPct val="90000"/>
              </a:lnSpc>
              <a:spcBef>
                <a:spcPct val="0"/>
              </a:spcBef>
              <a:buNone/>
              <a:defRPr sz="5600" kern="1200">
                <a:solidFill>
                  <a:schemeClr val="tx1"/>
                </a:solidFill>
                <a:latin typeface="Raleway Black" panose="020B0A03030101060003" pitchFamily="34" charset="0"/>
                <a:ea typeface="+mj-ea"/>
                <a:cs typeface="+mj-cs"/>
              </a:defRPr>
            </a:lvl1pPr>
          </a:lstStyle>
          <a:p>
            <a:pPr rtl="0">
              <a:lnSpc>
                <a:spcPts val="1800"/>
              </a:lnSpc>
              <a:spcAft>
                <a:spcPts val="1200"/>
              </a:spcAft>
            </a:pPr>
            <a:r>
              <a:rPr lang="es-us" sz="3200" b="1">
                <a:solidFill>
                  <a:srgbClr val="00778B"/>
                </a:solidFill>
                <a:latin typeface="Arial"/>
                <a:ea typeface="Lato"/>
                <a:cs typeface="Arial"/>
              </a:rPr>
              <a:t>Nuestros valores</a:t>
            </a:r>
          </a:p>
        </p:txBody>
      </p:sp>
      <p:sp>
        <p:nvSpPr>
          <p:cNvPr id="6" name="Rectangle 5">
            <a:extLst>
              <a:ext uri="{FF2B5EF4-FFF2-40B4-BE49-F238E27FC236}">
                <a16:creationId xmlns:a16="http://schemas.microsoft.com/office/drawing/2014/main" id="{1895FD79-C794-5745-8EB4-1DE7B0B1DA56}"/>
              </a:ext>
            </a:extLst>
          </p:cNvPr>
          <p:cNvSpPr/>
          <p:nvPr/>
        </p:nvSpPr>
        <p:spPr>
          <a:xfrm>
            <a:off x="3421380" y="1470660"/>
            <a:ext cx="2461260" cy="838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45EC0DAE-86A5-FDB4-0681-13081276EA76}"/>
              </a:ext>
            </a:extLst>
          </p:cNvPr>
          <p:cNvSpPr/>
          <p:nvPr/>
        </p:nvSpPr>
        <p:spPr>
          <a:xfrm>
            <a:off x="7216929" y="239636"/>
            <a:ext cx="236220" cy="1310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7" name="Picture 6">
            <a:extLst>
              <a:ext uri="{FF2B5EF4-FFF2-40B4-BE49-F238E27FC236}">
                <a16:creationId xmlns:a16="http://schemas.microsoft.com/office/drawing/2014/main" id="{AD0344B4-025F-7DEB-0440-FE4CA8EC0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760" y="453041"/>
            <a:ext cx="5573922" cy="811393"/>
          </a:xfrm>
          <a:prstGeom prst="rect">
            <a:avLst/>
          </a:prstGeom>
        </p:spPr>
      </p:pic>
    </p:spTree>
    <p:extLst>
      <p:ext uri="{BB962C8B-B14F-4D97-AF65-F5344CB8AC3E}">
        <p14:creationId xmlns:p14="http://schemas.microsoft.com/office/powerpoint/2010/main" val="13284936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BD3AEF4-9F0E-4B3B-9CBC-A0E7EF2B1E94}"/>
              </a:ext>
            </a:extLst>
          </p:cNvPr>
          <p:cNvSpPr>
            <a:spLocks noGrp="1"/>
          </p:cNvSpPr>
          <p:nvPr>
            <p:ph type="title" idx="4294967295"/>
          </p:nvPr>
        </p:nvSpPr>
        <p:spPr>
          <a:xfrm>
            <a:off x="0" y="528638"/>
            <a:ext cx="12192000" cy="501650"/>
          </a:xfrm>
          <a:prstGeom prst="rect">
            <a:avLst/>
          </a:prstGeom>
        </p:spPr>
        <p:txBody>
          <a:bodyPr rtlCol="0"/>
          <a:lstStyle/>
          <a:p>
            <a:pPr rtl="0"/>
            <a:r>
              <a:rPr lang="es-us" sz="3500" b="1">
                <a:solidFill>
                  <a:schemeClr val="bg1"/>
                </a:solidFill>
                <a:latin typeface="Arial" panose="020B0604020202020204" pitchFamily="34" charset="0"/>
                <a:ea typeface="Open Sans Extrabold" panose="020B0606030504020204" pitchFamily="34" charset="0"/>
                <a:cs typeface="Arial" panose="020B0604020202020204" pitchFamily="34" charset="0"/>
              </a:rPr>
              <a:t>Nuestra visión</a:t>
            </a:r>
            <a:endParaRPr lang="en-US" sz="3500" b="1">
              <a:solidFill>
                <a:schemeClr val="bg1"/>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E1D83554-3259-4252-B23C-9EDDB0D0C94B}"/>
              </a:ext>
            </a:extLst>
          </p:cNvPr>
          <p:cNvSpPr/>
          <p:nvPr/>
        </p:nvSpPr>
        <p:spPr>
          <a:xfrm>
            <a:off x="954831" y="2046252"/>
            <a:ext cx="10282335" cy="1609671"/>
          </a:xfrm>
          <a:prstGeom prst="rect">
            <a:avLst/>
          </a:prstGeom>
        </p:spPr>
        <p:txBody>
          <a:bodyPr wrap="square" rtlCol="0">
            <a:spAutoFit/>
          </a:bodyPr>
          <a:lstStyle/>
          <a:p>
            <a:pPr rtl="0">
              <a:lnSpc>
                <a:spcPct val="114000"/>
              </a:lnSpc>
              <a:spcAft>
                <a:spcPts val="1200"/>
              </a:spcAft>
              <a:defRPr sz="1800" b="0">
                <a:solidFill>
                  <a:srgbClr val="53585F"/>
                </a:solidFill>
                <a:latin typeface="Roboto Light"/>
                <a:ea typeface="Roboto Light"/>
                <a:cs typeface="Roboto Light"/>
                <a:sym typeface="Roboto Light"/>
              </a:defRPr>
            </a:pPr>
            <a:r>
              <a:rPr lang="es-us" sz="3200" b="1">
                <a:solidFill>
                  <a:schemeClr val="bg1"/>
                </a:solidFill>
                <a:latin typeface="Arial" panose="020B0604020202020204" pitchFamily="34" charset="0"/>
                <a:ea typeface="Open Sans Extrabold" panose="020B0606030504020204" pitchFamily="34" charset="0"/>
                <a:cs typeface="Arial" panose="020B0604020202020204" pitchFamily="34" charset="0"/>
                <a:sym typeface="Roboto Light"/>
              </a:rPr>
              <a:t>Cultivar líderes en integridad transformadores para una atención médica dinámica.</a:t>
            </a:r>
          </a:p>
          <a:p>
            <a:pPr defTabSz="914377" rtl="0" hangingPunct="1">
              <a:lnSpc>
                <a:spcPts val="1800"/>
              </a:lnSpc>
            </a:pPr>
            <a:endParaRPr lang="en-US" sz="2000" kern="1200" dirty="0">
              <a:solidFill>
                <a:srgbClr val="FFFFFF"/>
              </a:solidFill>
              <a:latin typeface="Arial Black" panose="020B0604020202020204" pitchFamily="34" charset="0"/>
              <a:ea typeface="Lato" panose="020F0502020204030203" pitchFamily="34" charset="0"/>
              <a:cs typeface="Arial Black" panose="020B0604020202020204" pitchFamily="34" charset="0"/>
            </a:endParaRPr>
          </a:p>
        </p:txBody>
      </p:sp>
      <p:sp>
        <p:nvSpPr>
          <p:cNvPr id="99" name="Rectangle 98">
            <a:extLst>
              <a:ext uri="{FF2B5EF4-FFF2-40B4-BE49-F238E27FC236}">
                <a16:creationId xmlns:a16="http://schemas.microsoft.com/office/drawing/2014/main" id="{2B32306A-6D2E-4D43-A8B7-0AFAF54BC80C}"/>
              </a:ext>
            </a:extLst>
          </p:cNvPr>
          <p:cNvSpPr/>
          <p:nvPr/>
        </p:nvSpPr>
        <p:spPr>
          <a:xfrm>
            <a:off x="730121" y="1765664"/>
            <a:ext cx="10731758" cy="1752861"/>
          </a:xfrm>
          <a:prstGeom prst="rect">
            <a:avLst/>
          </a:prstGeom>
          <a:noFill/>
          <a:ln w="889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kern="1200">
              <a:solidFill>
                <a:srgbClr val="FFFFFF"/>
              </a:solidFill>
              <a:latin typeface="Arial" panose="020B0604020202020204" pitchFamily="34" charset="0"/>
            </a:endParaRPr>
          </a:p>
        </p:txBody>
      </p:sp>
      <p:sp>
        <p:nvSpPr>
          <p:cNvPr id="105" name="Freeform 918">
            <a:extLst>
              <a:ext uri="{FF2B5EF4-FFF2-40B4-BE49-F238E27FC236}">
                <a16:creationId xmlns:a16="http://schemas.microsoft.com/office/drawing/2014/main" id="{B8E6269B-F81A-47C5-8215-2CFAA7E2DD03}"/>
              </a:ext>
            </a:extLst>
          </p:cNvPr>
          <p:cNvSpPr>
            <a:spLocks noEditPoints="1"/>
          </p:cNvSpPr>
          <p:nvPr/>
        </p:nvSpPr>
        <p:spPr bwMode="auto">
          <a:xfrm>
            <a:off x="9445139" y="4424079"/>
            <a:ext cx="428099" cy="371632"/>
          </a:xfrm>
          <a:custGeom>
            <a:avLst/>
            <a:gdLst>
              <a:gd name="T0" fmla="*/ 412 w 432"/>
              <a:gd name="T1" fmla="*/ 72 h 375"/>
              <a:gd name="T2" fmla="*/ 306 w 432"/>
              <a:gd name="T3" fmla="*/ 0 h 375"/>
              <a:gd name="T4" fmla="*/ 216 w 432"/>
              <a:gd name="T5" fmla="*/ 41 h 375"/>
              <a:gd name="T6" fmla="*/ 126 w 432"/>
              <a:gd name="T7" fmla="*/ 0 h 375"/>
              <a:gd name="T8" fmla="*/ 20 w 432"/>
              <a:gd name="T9" fmla="*/ 72 h 375"/>
              <a:gd name="T10" fmla="*/ 44 w 432"/>
              <a:gd name="T11" fmla="*/ 208 h 375"/>
              <a:gd name="T12" fmla="*/ 203 w 432"/>
              <a:gd name="T13" fmla="*/ 370 h 375"/>
              <a:gd name="T14" fmla="*/ 216 w 432"/>
              <a:gd name="T15" fmla="*/ 375 h 375"/>
              <a:gd name="T16" fmla="*/ 229 w 432"/>
              <a:gd name="T17" fmla="*/ 370 h 375"/>
              <a:gd name="T18" fmla="*/ 388 w 432"/>
              <a:gd name="T19" fmla="*/ 208 h 375"/>
              <a:gd name="T20" fmla="*/ 412 w 432"/>
              <a:gd name="T21" fmla="*/ 72 h 375"/>
              <a:gd name="T22" fmla="*/ 360 w 432"/>
              <a:gd name="T23" fmla="*/ 182 h 375"/>
              <a:gd name="T24" fmla="*/ 216 w 432"/>
              <a:gd name="T25" fmla="*/ 330 h 375"/>
              <a:gd name="T26" fmla="*/ 73 w 432"/>
              <a:gd name="T27" fmla="*/ 182 h 375"/>
              <a:gd name="T28" fmla="*/ 55 w 432"/>
              <a:gd name="T29" fmla="*/ 88 h 375"/>
              <a:gd name="T30" fmla="*/ 126 w 432"/>
              <a:gd name="T31" fmla="*/ 39 h 375"/>
              <a:gd name="T32" fmla="*/ 197 w 432"/>
              <a:gd name="T33" fmla="*/ 87 h 375"/>
              <a:gd name="T34" fmla="*/ 216 w 432"/>
              <a:gd name="T35" fmla="*/ 101 h 375"/>
              <a:gd name="T36" fmla="*/ 216 w 432"/>
              <a:gd name="T37" fmla="*/ 101 h 375"/>
              <a:gd name="T38" fmla="*/ 235 w 432"/>
              <a:gd name="T39" fmla="*/ 87 h 375"/>
              <a:gd name="T40" fmla="*/ 306 w 432"/>
              <a:gd name="T41" fmla="*/ 39 h 375"/>
              <a:gd name="T42" fmla="*/ 377 w 432"/>
              <a:gd name="T43" fmla="*/ 88 h 375"/>
              <a:gd name="T44" fmla="*/ 360 w 432"/>
              <a:gd name="T45" fmla="*/ 182 h 375"/>
              <a:gd name="T46" fmla="*/ 355 w 432"/>
              <a:gd name="T47" fmla="*/ 127 h 375"/>
              <a:gd name="T48" fmla="*/ 339 w 432"/>
              <a:gd name="T49" fmla="*/ 145 h 375"/>
              <a:gd name="T50" fmla="*/ 338 w 432"/>
              <a:gd name="T51" fmla="*/ 145 h 375"/>
              <a:gd name="T52" fmla="*/ 321 w 432"/>
              <a:gd name="T53" fmla="*/ 129 h 375"/>
              <a:gd name="T54" fmla="*/ 298 w 432"/>
              <a:gd name="T55" fmla="*/ 97 h 375"/>
              <a:gd name="T56" fmla="*/ 284 w 432"/>
              <a:gd name="T57" fmla="*/ 78 h 375"/>
              <a:gd name="T58" fmla="*/ 303 w 432"/>
              <a:gd name="T59" fmla="*/ 63 h 375"/>
              <a:gd name="T60" fmla="*/ 355 w 432"/>
              <a:gd name="T61" fmla="*/ 127 h 375"/>
              <a:gd name="T62" fmla="*/ 332 w 432"/>
              <a:gd name="T63" fmla="*/ 155 h 375"/>
              <a:gd name="T64" fmla="*/ 337 w 432"/>
              <a:gd name="T65" fmla="*/ 168 h 375"/>
              <a:gd name="T66" fmla="*/ 332 w 432"/>
              <a:gd name="T67" fmla="*/ 182 h 375"/>
              <a:gd name="T68" fmla="*/ 318 w 432"/>
              <a:gd name="T69" fmla="*/ 188 h 375"/>
              <a:gd name="T70" fmla="*/ 305 w 432"/>
              <a:gd name="T71" fmla="*/ 182 h 375"/>
              <a:gd name="T72" fmla="*/ 299 w 432"/>
              <a:gd name="T73" fmla="*/ 168 h 375"/>
              <a:gd name="T74" fmla="*/ 305 w 432"/>
              <a:gd name="T75" fmla="*/ 155 h 375"/>
              <a:gd name="T76" fmla="*/ 318 w 432"/>
              <a:gd name="T77" fmla="*/ 149 h 375"/>
              <a:gd name="T78" fmla="*/ 332 w 432"/>
              <a:gd name="T79" fmla="*/ 15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75">
                <a:moveTo>
                  <a:pt x="412" y="72"/>
                </a:moveTo>
                <a:cubicBezTo>
                  <a:pt x="392" y="29"/>
                  <a:pt x="351" y="0"/>
                  <a:pt x="306" y="0"/>
                </a:cubicBezTo>
                <a:cubicBezTo>
                  <a:pt x="262" y="0"/>
                  <a:pt x="233" y="20"/>
                  <a:pt x="216" y="41"/>
                </a:cubicBezTo>
                <a:cubicBezTo>
                  <a:pt x="199" y="20"/>
                  <a:pt x="170" y="0"/>
                  <a:pt x="126" y="0"/>
                </a:cubicBezTo>
                <a:cubicBezTo>
                  <a:pt x="81" y="0"/>
                  <a:pt x="40" y="29"/>
                  <a:pt x="20" y="72"/>
                </a:cubicBezTo>
                <a:cubicBezTo>
                  <a:pt x="0" y="118"/>
                  <a:pt x="9" y="169"/>
                  <a:pt x="44" y="208"/>
                </a:cubicBezTo>
                <a:cubicBezTo>
                  <a:pt x="128" y="303"/>
                  <a:pt x="203" y="370"/>
                  <a:pt x="203" y="370"/>
                </a:cubicBezTo>
                <a:cubicBezTo>
                  <a:pt x="207" y="374"/>
                  <a:pt x="212" y="375"/>
                  <a:pt x="216" y="375"/>
                </a:cubicBezTo>
                <a:cubicBezTo>
                  <a:pt x="221" y="375"/>
                  <a:pt x="225" y="374"/>
                  <a:pt x="229" y="370"/>
                </a:cubicBezTo>
                <a:cubicBezTo>
                  <a:pt x="230" y="370"/>
                  <a:pt x="304" y="303"/>
                  <a:pt x="388" y="208"/>
                </a:cubicBezTo>
                <a:cubicBezTo>
                  <a:pt x="424" y="169"/>
                  <a:pt x="432" y="118"/>
                  <a:pt x="412" y="72"/>
                </a:cubicBezTo>
                <a:close/>
                <a:moveTo>
                  <a:pt x="360" y="182"/>
                </a:moveTo>
                <a:cubicBezTo>
                  <a:pt x="297" y="252"/>
                  <a:pt x="241" y="307"/>
                  <a:pt x="216" y="330"/>
                </a:cubicBezTo>
                <a:cubicBezTo>
                  <a:pt x="192" y="307"/>
                  <a:pt x="135" y="252"/>
                  <a:pt x="73" y="182"/>
                </a:cubicBezTo>
                <a:cubicBezTo>
                  <a:pt x="47" y="154"/>
                  <a:pt x="41" y="120"/>
                  <a:pt x="55" y="88"/>
                </a:cubicBezTo>
                <a:cubicBezTo>
                  <a:pt x="69" y="59"/>
                  <a:pt x="97" y="39"/>
                  <a:pt x="126" y="39"/>
                </a:cubicBezTo>
                <a:cubicBezTo>
                  <a:pt x="183" y="39"/>
                  <a:pt x="196" y="82"/>
                  <a:pt x="197" y="87"/>
                </a:cubicBezTo>
                <a:cubicBezTo>
                  <a:pt x="200" y="95"/>
                  <a:pt x="207" y="101"/>
                  <a:pt x="216" y="101"/>
                </a:cubicBezTo>
                <a:cubicBezTo>
                  <a:pt x="216" y="101"/>
                  <a:pt x="216" y="101"/>
                  <a:pt x="216" y="101"/>
                </a:cubicBezTo>
                <a:cubicBezTo>
                  <a:pt x="225" y="101"/>
                  <a:pt x="233" y="95"/>
                  <a:pt x="235" y="87"/>
                </a:cubicBezTo>
                <a:cubicBezTo>
                  <a:pt x="236" y="82"/>
                  <a:pt x="249" y="39"/>
                  <a:pt x="306" y="39"/>
                </a:cubicBezTo>
                <a:cubicBezTo>
                  <a:pt x="335" y="39"/>
                  <a:pt x="364" y="59"/>
                  <a:pt x="377" y="88"/>
                </a:cubicBezTo>
                <a:cubicBezTo>
                  <a:pt x="391" y="120"/>
                  <a:pt x="385" y="154"/>
                  <a:pt x="360" y="182"/>
                </a:cubicBezTo>
                <a:close/>
                <a:moveTo>
                  <a:pt x="355" y="127"/>
                </a:moveTo>
                <a:cubicBezTo>
                  <a:pt x="356" y="136"/>
                  <a:pt x="349" y="144"/>
                  <a:pt x="339" y="145"/>
                </a:cubicBezTo>
                <a:cubicBezTo>
                  <a:pt x="339" y="145"/>
                  <a:pt x="339" y="145"/>
                  <a:pt x="338" y="145"/>
                </a:cubicBezTo>
                <a:cubicBezTo>
                  <a:pt x="329" y="145"/>
                  <a:pt x="322" y="138"/>
                  <a:pt x="321" y="129"/>
                </a:cubicBezTo>
                <a:cubicBezTo>
                  <a:pt x="320" y="102"/>
                  <a:pt x="302" y="97"/>
                  <a:pt x="298" y="97"/>
                </a:cubicBezTo>
                <a:cubicBezTo>
                  <a:pt x="289" y="95"/>
                  <a:pt x="283" y="87"/>
                  <a:pt x="284" y="78"/>
                </a:cubicBezTo>
                <a:cubicBezTo>
                  <a:pt x="285" y="69"/>
                  <a:pt x="294" y="62"/>
                  <a:pt x="303" y="63"/>
                </a:cubicBezTo>
                <a:cubicBezTo>
                  <a:pt x="320" y="66"/>
                  <a:pt x="352" y="82"/>
                  <a:pt x="355" y="127"/>
                </a:cubicBezTo>
                <a:close/>
                <a:moveTo>
                  <a:pt x="332" y="155"/>
                </a:moveTo>
                <a:cubicBezTo>
                  <a:pt x="335" y="158"/>
                  <a:pt x="337" y="163"/>
                  <a:pt x="337" y="168"/>
                </a:cubicBezTo>
                <a:cubicBezTo>
                  <a:pt x="337" y="173"/>
                  <a:pt x="335" y="178"/>
                  <a:pt x="332" y="182"/>
                </a:cubicBezTo>
                <a:cubicBezTo>
                  <a:pt x="328" y="186"/>
                  <a:pt x="323" y="188"/>
                  <a:pt x="318" y="188"/>
                </a:cubicBezTo>
                <a:cubicBezTo>
                  <a:pt x="313" y="188"/>
                  <a:pt x="308" y="186"/>
                  <a:pt x="305" y="182"/>
                </a:cubicBezTo>
                <a:cubicBezTo>
                  <a:pt x="301" y="178"/>
                  <a:pt x="299" y="173"/>
                  <a:pt x="299" y="168"/>
                </a:cubicBezTo>
                <a:cubicBezTo>
                  <a:pt x="299" y="163"/>
                  <a:pt x="301" y="158"/>
                  <a:pt x="305" y="155"/>
                </a:cubicBezTo>
                <a:cubicBezTo>
                  <a:pt x="308" y="151"/>
                  <a:pt x="313" y="149"/>
                  <a:pt x="318" y="149"/>
                </a:cubicBezTo>
                <a:cubicBezTo>
                  <a:pt x="323" y="149"/>
                  <a:pt x="328" y="151"/>
                  <a:pt x="332" y="155"/>
                </a:cubicBezTo>
                <a:close/>
              </a:path>
            </a:pathLst>
          </a:custGeom>
          <a:solidFill>
            <a:schemeClr val="bg1"/>
          </a:solidFill>
          <a:ln>
            <a:noFill/>
          </a:ln>
        </p:spPr>
        <p:txBody>
          <a:bodyPr vert="horz" wrap="square" lIns="68763" tIns="34383" rIns="68763" bIns="34383" numCol="1" rtlCol="0" anchor="t" anchorCtr="0" compatLnSpc="1">
            <a:prstTxWarp prst="textNoShape">
              <a:avLst/>
            </a:prstTxWarp>
          </a:bodyPr>
          <a:lstStyle/>
          <a:p>
            <a:pPr algn="l" defTabSz="914377" rtl="0" hangingPunct="1"/>
            <a:endParaRPr lang="en-US" sz="1353" kern="1200">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00751839-3F58-45C9-96F9-99B567794121}"/>
              </a:ext>
            </a:extLst>
          </p:cNvPr>
          <p:cNvSpPr/>
          <p:nvPr/>
        </p:nvSpPr>
        <p:spPr>
          <a:xfrm>
            <a:off x="1301496" y="957516"/>
            <a:ext cx="9589008" cy="323165"/>
          </a:xfrm>
          <a:prstGeom prst="rect">
            <a:avLst/>
          </a:prstGeom>
        </p:spPr>
        <p:txBody>
          <a:bodyPr wrap="square" rtlCol="0">
            <a:spAutoFit/>
          </a:bodyPr>
          <a:lstStyle/>
          <a:p>
            <a:pPr defTabSz="914377" rtl="0" hangingPunct="1"/>
            <a:r>
              <a:rPr lang="es-us" sz="1500" kern="1200">
                <a:solidFill>
                  <a:srgbClr val="FFFFFF"/>
                </a:solidFill>
                <a:latin typeface="Arial" panose="020B0604020202020204" pitchFamily="34" charset="0"/>
                <a:ea typeface="Lato" panose="020F0502020204030203" pitchFamily="34" charset="0"/>
                <a:cs typeface="Arial" panose="020B0604020202020204" pitchFamily="34" charset="0"/>
              </a:rPr>
              <a:t>¿Cuáles son los indicadores del éxito?</a:t>
            </a:r>
            <a:endParaRPr lang="en-US" sz="1500" kern="1200">
              <a:solidFill>
                <a:srgbClr val="FFFFFF"/>
              </a:solidFill>
              <a:latin typeface="Arial" panose="020B0604020202020204" pitchFamily="34" charset="0"/>
              <a:ea typeface="Lato" panose="020F0502020204030203"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8C364629-94C0-4720-9B45-599451083AD9}"/>
              </a:ext>
            </a:extLst>
          </p:cNvPr>
          <p:cNvCxnSpPr/>
          <p:nvPr/>
        </p:nvCxnSpPr>
        <p:spPr>
          <a:xfrm>
            <a:off x="5939258" y="1340768"/>
            <a:ext cx="3134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69D347-8FCA-6441-B5C9-84E3D641CC75}"/>
              </a:ext>
            </a:extLst>
          </p:cNvPr>
          <p:cNvGrpSpPr/>
          <p:nvPr/>
        </p:nvGrpSpPr>
        <p:grpSpPr>
          <a:xfrm>
            <a:off x="2079919" y="4186720"/>
            <a:ext cx="8032163" cy="741212"/>
            <a:chOff x="1997631" y="4186720"/>
            <a:chExt cx="8032163" cy="741212"/>
          </a:xfrm>
        </p:grpSpPr>
        <p:sp>
          <p:nvSpPr>
            <p:cNvPr id="29" name="Oval 28">
              <a:extLst>
                <a:ext uri="{FF2B5EF4-FFF2-40B4-BE49-F238E27FC236}">
                  <a16:creationId xmlns:a16="http://schemas.microsoft.com/office/drawing/2014/main" id="{038D1EB3-8145-0A4A-9785-5EA4B5A0CBC9}"/>
                </a:ext>
              </a:extLst>
            </p:cNvPr>
            <p:cNvSpPr/>
            <p:nvPr/>
          </p:nvSpPr>
          <p:spPr>
            <a:xfrm>
              <a:off x="1997631"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600">
                <a:solidFill>
                  <a:schemeClr val="accent1"/>
                </a:solidFill>
                <a:latin typeface="Arial" panose="020B0604020202020204" pitchFamily="34" charset="0"/>
              </a:endParaRPr>
            </a:p>
          </p:txBody>
        </p:sp>
        <p:sp>
          <p:nvSpPr>
            <p:cNvPr id="30" name="Shape">
              <a:extLst>
                <a:ext uri="{FF2B5EF4-FFF2-40B4-BE49-F238E27FC236}">
                  <a16:creationId xmlns:a16="http://schemas.microsoft.com/office/drawing/2014/main" id="{201AE56F-5998-1849-94B2-62E717AEFCED}"/>
                </a:ext>
              </a:extLst>
            </p:cNvPr>
            <p:cNvSpPr/>
            <p:nvPr/>
          </p:nvSpPr>
          <p:spPr>
            <a:xfrm>
              <a:off x="2149023"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rtlCol="0" anchor="ctr"/>
            <a:lstStyle/>
            <a:p>
              <a:pPr defTabSz="228594"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F8F4EB7-D1E5-4949-8F94-FF46DF351C7D}"/>
                </a:ext>
              </a:extLst>
            </p:cNvPr>
            <p:cNvSpPr/>
            <p:nvPr/>
          </p:nvSpPr>
          <p:spPr>
            <a:xfrm>
              <a:off x="5643106"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600">
                <a:solidFill>
                  <a:schemeClr val="accent1"/>
                </a:solidFill>
                <a:latin typeface="Arial" panose="020B0604020202020204" pitchFamily="34" charset="0"/>
              </a:endParaRPr>
            </a:p>
          </p:txBody>
        </p:sp>
        <p:sp>
          <p:nvSpPr>
            <p:cNvPr id="36" name="Shape">
              <a:extLst>
                <a:ext uri="{FF2B5EF4-FFF2-40B4-BE49-F238E27FC236}">
                  <a16:creationId xmlns:a16="http://schemas.microsoft.com/office/drawing/2014/main" id="{7AC17CFA-5B6C-8443-B83D-F994DC3E4A91}"/>
                </a:ext>
              </a:extLst>
            </p:cNvPr>
            <p:cNvSpPr/>
            <p:nvPr/>
          </p:nvSpPr>
          <p:spPr>
            <a:xfrm>
              <a:off x="5794498"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rtlCol="0" anchor="ctr"/>
            <a:lstStyle/>
            <a:p>
              <a:pPr defTabSz="228594"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21ADC1C6-8E73-3E47-BE9C-1BEBB0C13DB9}"/>
                </a:ext>
              </a:extLst>
            </p:cNvPr>
            <p:cNvSpPr/>
            <p:nvPr/>
          </p:nvSpPr>
          <p:spPr>
            <a:xfrm>
              <a:off x="9288582"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600">
                <a:solidFill>
                  <a:schemeClr val="accent1"/>
                </a:solidFill>
                <a:latin typeface="Arial" panose="020B0604020202020204" pitchFamily="34" charset="0"/>
              </a:endParaRPr>
            </a:p>
          </p:txBody>
        </p:sp>
        <p:sp>
          <p:nvSpPr>
            <p:cNvPr id="39" name="Shape">
              <a:extLst>
                <a:ext uri="{FF2B5EF4-FFF2-40B4-BE49-F238E27FC236}">
                  <a16:creationId xmlns:a16="http://schemas.microsoft.com/office/drawing/2014/main" id="{38A08E2F-5E3A-0D48-A0B5-FBF6E5E0746D}"/>
                </a:ext>
              </a:extLst>
            </p:cNvPr>
            <p:cNvSpPr/>
            <p:nvPr/>
          </p:nvSpPr>
          <p:spPr>
            <a:xfrm>
              <a:off x="9439974"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rtlCol="0" anchor="ctr"/>
            <a:lstStyle/>
            <a:p>
              <a:pPr defTabSz="228594"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43E8D850-06F3-CE48-8AE7-72083E5FDB87}"/>
              </a:ext>
            </a:extLst>
          </p:cNvPr>
          <p:cNvSpPr/>
          <p:nvPr/>
        </p:nvSpPr>
        <p:spPr>
          <a:xfrm>
            <a:off x="1194000" y="5114761"/>
            <a:ext cx="2513049" cy="1035283"/>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4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LIDERAZGO</a:t>
            </a:r>
          </a:p>
          <a:p>
            <a:pPr lvl="0" rtl="0">
              <a:lnSpc>
                <a:spcPct val="114000"/>
              </a:lnSpc>
              <a:spcAft>
                <a:spcPts val="1200"/>
              </a:spcAft>
              <a:defRPr sz="1800" b="0">
                <a:solidFill>
                  <a:srgbClr val="53585F"/>
                </a:solidFill>
                <a:latin typeface="Roboto Light"/>
                <a:ea typeface="Roboto Light"/>
                <a:cs typeface="Roboto Light"/>
                <a:sym typeface="Roboto Light"/>
              </a:defRPr>
            </a:pPr>
            <a:r>
              <a:rPr lang="es-us" sz="14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rPr>
              <a:t>Cultivar líderes en integridad e influir en el mundo.</a:t>
            </a:r>
            <a:endParaRPr lang="en-US" sz="14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46" name="Rectangle 45">
            <a:extLst>
              <a:ext uri="{FF2B5EF4-FFF2-40B4-BE49-F238E27FC236}">
                <a16:creationId xmlns:a16="http://schemas.microsoft.com/office/drawing/2014/main" id="{31D9C03B-1B40-F849-A8FD-EC53DE539032}"/>
              </a:ext>
            </a:extLst>
          </p:cNvPr>
          <p:cNvSpPr/>
          <p:nvPr/>
        </p:nvSpPr>
        <p:spPr>
          <a:xfrm>
            <a:off x="4411133" y="5114760"/>
            <a:ext cx="3302000" cy="1280863"/>
          </a:xfrm>
          <a:prstGeom prst="rect">
            <a:avLst/>
          </a:prstGeom>
        </p:spPr>
        <p:txBody>
          <a:bodyPr wrap="square" lIns="91440" tIns="45720" rIns="91440" bIns="45720" rtlCol="0" anchor="t">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4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EMPODERAMIENTO</a:t>
            </a:r>
          </a:p>
          <a:p>
            <a:pPr rtl="0">
              <a:lnSpc>
                <a:spcPct val="114000"/>
              </a:lnSpc>
              <a:spcAft>
                <a:spcPts val="1200"/>
              </a:spcAft>
              <a:defRPr sz="1800" b="0">
                <a:solidFill>
                  <a:srgbClr val="53585F"/>
                </a:solidFill>
                <a:latin typeface="Roboto Light"/>
                <a:ea typeface="Roboto Light"/>
                <a:cs typeface="Roboto Light"/>
                <a:sym typeface="Roboto Light"/>
              </a:defRPr>
            </a:pPr>
            <a:r>
              <a:rPr lang="es-us" sz="1400">
                <a:latin typeface="Arial"/>
                <a:ea typeface="Open Sans Light"/>
                <a:cs typeface="Arial"/>
                <a:sym typeface="Roboto Light"/>
              </a:rPr>
              <a:t>Proporcionar los recursos y servicios necesarios para navegar las cambiantes industrias de la educación y la atención médica. </a:t>
            </a:r>
            <a:endParaRPr lang="en-US" sz="1400" dirty="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47" name="Rectangle 46">
            <a:extLst>
              <a:ext uri="{FF2B5EF4-FFF2-40B4-BE49-F238E27FC236}">
                <a16:creationId xmlns:a16="http://schemas.microsoft.com/office/drawing/2014/main" id="{50891BB1-68F8-134B-947C-C1053114C812}"/>
              </a:ext>
            </a:extLst>
          </p:cNvPr>
          <p:cNvSpPr/>
          <p:nvPr/>
        </p:nvSpPr>
        <p:spPr>
          <a:xfrm>
            <a:off x="8128000" y="5114761"/>
            <a:ext cx="3109165" cy="1280863"/>
          </a:xfrm>
          <a:prstGeom prst="rect">
            <a:avLst/>
          </a:prstGeom>
        </p:spPr>
        <p:txBody>
          <a:bodyPr wrap="square" rtlCol="0">
            <a:spAutoFit/>
          </a:bodyPr>
          <a:lstStyle/>
          <a:p>
            <a:pPr lvl="0" rtl="0">
              <a:lnSpc>
                <a:spcPct val="114000"/>
              </a:lnSpc>
              <a:spcAft>
                <a:spcPts val="400"/>
              </a:spcAft>
              <a:defRPr sz="1800" b="0">
                <a:solidFill>
                  <a:srgbClr val="53585F"/>
                </a:solidFill>
                <a:latin typeface="Roboto Light"/>
                <a:ea typeface="Roboto Light"/>
                <a:cs typeface="Roboto Light"/>
                <a:sym typeface="Roboto Light"/>
              </a:defRPr>
            </a:pPr>
            <a:r>
              <a:rPr lang="es-us" sz="24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INNOVACIÓN</a:t>
            </a:r>
            <a:endParaRPr lang="en-US" sz="2400" b="1">
              <a:solidFill>
                <a:srgbClr val="00778B"/>
              </a:solidFill>
              <a:latin typeface="Arial Black" panose="020B0604020202020204" pitchFamily="34" charset="0"/>
              <a:ea typeface="Open Sans Extrabold" panose="020B0606030504020204" pitchFamily="34" charset="0"/>
              <a:cs typeface="Arial Black" panose="020B0604020202020204" pitchFamily="34" charset="0"/>
              <a:sym typeface="Roboto Light"/>
            </a:endParaRPr>
          </a:p>
          <a:p>
            <a:pPr lvl="0" rtl="0">
              <a:lnSpc>
                <a:spcPct val="114000"/>
              </a:lnSpc>
              <a:spcAft>
                <a:spcPts val="1200"/>
              </a:spcAft>
              <a:defRPr sz="1800" b="0">
                <a:solidFill>
                  <a:srgbClr val="53585F"/>
                </a:solidFill>
                <a:latin typeface="Roboto Light"/>
                <a:ea typeface="Roboto Light"/>
                <a:cs typeface="Roboto Light"/>
                <a:sym typeface="Roboto Light"/>
              </a:defRPr>
            </a:pPr>
            <a:r>
              <a:rPr lang="es-us" sz="14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rPr>
              <a:t>Hacer llegar servicios, programación y productos que inspiren soluciones para comunidades más saludables.</a:t>
            </a:r>
            <a:endParaRPr lang="en-US" sz="14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Tree>
    <p:extLst>
      <p:ext uri="{BB962C8B-B14F-4D97-AF65-F5344CB8AC3E}">
        <p14:creationId xmlns:p14="http://schemas.microsoft.com/office/powerpoint/2010/main" val="7984064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0562F-C863-3749-B309-CC2D3A9F49F7}"/>
              </a:ext>
            </a:extLst>
          </p:cNvPr>
          <p:cNvSpPr txBox="1"/>
          <p:nvPr/>
        </p:nvSpPr>
        <p:spPr>
          <a:xfrm>
            <a:off x="4501408" y="3614058"/>
            <a:ext cx="184730" cy="254044"/>
          </a:xfrm>
          <a:prstGeom prst="rect">
            <a:avLst/>
          </a:prstGeom>
          <a:noFill/>
        </p:spPr>
        <p:txBody>
          <a:bodyPr wrap="none" rtlCol="0">
            <a:spAutoFit/>
          </a:bodyPr>
          <a:lstStyle/>
          <a:p>
            <a:pPr rtl="0"/>
            <a:endParaRPr lang="en-US" sz="105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rtl="0"/>
            <a:endParaRPr lang="en-US" sz="1051">
              <a:latin typeface="Arial" panose="020B0604020202020204" pitchFamily="34" charset="0"/>
              <a:cs typeface="Arial" panose="020B0604020202020204" pitchFamily="34" charset="0"/>
            </a:endParaRPr>
          </a:p>
        </p:txBody>
      </p:sp>
      <p:sp>
        <p:nvSpPr>
          <p:cNvPr id="27" name="Subtitle Here…">
            <a:extLst>
              <a:ext uri="{FF2B5EF4-FFF2-40B4-BE49-F238E27FC236}">
                <a16:creationId xmlns:a16="http://schemas.microsoft.com/office/drawing/2014/main" id="{8EB61F57-A85C-524D-BB11-1405AB34A76D}"/>
              </a:ext>
            </a:extLst>
          </p:cNvPr>
          <p:cNvSpPr txBox="1"/>
          <p:nvPr/>
        </p:nvSpPr>
        <p:spPr>
          <a:xfrm>
            <a:off x="4686138" y="873303"/>
            <a:ext cx="6826437" cy="38302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nchor="t">
            <a:spAutoFit/>
          </a:bodyPr>
          <a:lstStyle/>
          <a:p>
            <a:pPr algn="l" rtl="0" hangingPunct="1">
              <a:lnSpc>
                <a:spcPct val="114000"/>
              </a:lnSpc>
              <a:spcAft>
                <a:spcPts val="1200"/>
              </a:spcAft>
              <a:defRPr sz="1800" b="0">
                <a:solidFill>
                  <a:srgbClr val="53585F"/>
                </a:solidFill>
                <a:latin typeface="Roboto Light"/>
                <a:ea typeface="Roboto Light"/>
                <a:cs typeface="Roboto Light"/>
                <a:sym typeface="Roboto Light"/>
              </a:defRPr>
            </a:pPr>
            <a:r>
              <a:rPr lang="es-us" sz="2000" dirty="0">
                <a:solidFill>
                  <a:srgbClr val="595959"/>
                </a:solidFill>
                <a:latin typeface="+mn-lt"/>
              </a:rPr>
              <a:t>La Oficina de Integridad y Concienciación Institucionales se ve a sí misma como el </a:t>
            </a:r>
            <a:r>
              <a:rPr lang="es-us" sz="2000" b="1" dirty="0">
                <a:solidFill>
                  <a:srgbClr val="595959"/>
                </a:solidFill>
                <a:latin typeface="+mn-lt"/>
              </a:rPr>
              <a:t>principal líder en la aplicación práctica del marco de integridad</a:t>
            </a:r>
            <a:r>
              <a:rPr lang="es-us" sz="2000" dirty="0">
                <a:solidFill>
                  <a:srgbClr val="595959"/>
                </a:solidFill>
                <a:latin typeface="+mn-lt"/>
              </a:rPr>
              <a:t>. Reconocemos que priorizar nuestros valores es primordial para mantener la integridad. En una época </a:t>
            </a:r>
            <a:r>
              <a:rPr lang="es-us" sz="2000" b="1" dirty="0">
                <a:solidFill>
                  <a:srgbClr val="595959"/>
                </a:solidFill>
                <a:latin typeface="+mn-lt"/>
              </a:rPr>
              <a:t>marcada por la rápida evolución de la atención médica y la educación</a:t>
            </a:r>
            <a:r>
              <a:rPr lang="es-us" sz="2000" dirty="0">
                <a:solidFill>
                  <a:srgbClr val="595959"/>
                </a:solidFill>
                <a:latin typeface="+mn-lt"/>
              </a:rPr>
              <a:t>, nuestro objetivo es empoderar a nuestro campus y a nuestra comunidad al brindarles las herramientas y la orientación </a:t>
            </a:r>
            <a:r>
              <a:rPr lang="es-us" sz="2000" b="1" dirty="0">
                <a:solidFill>
                  <a:srgbClr val="595959"/>
                </a:solidFill>
                <a:latin typeface="+mn-lt"/>
              </a:rPr>
              <a:t>necesarias para navegar estos cambios de forma ética y eficaz</a:t>
            </a:r>
            <a:r>
              <a:rPr lang="es-us" sz="2000" dirty="0">
                <a:solidFill>
                  <a:srgbClr val="595959"/>
                </a:solidFill>
                <a:latin typeface="+mn-lt"/>
              </a:rPr>
              <a:t>. Nuestro </a:t>
            </a:r>
            <a:r>
              <a:rPr lang="es-us" sz="2000" b="1" dirty="0">
                <a:solidFill>
                  <a:srgbClr val="595959"/>
                </a:solidFill>
                <a:latin typeface="+mn-lt"/>
              </a:rPr>
              <a:t>legado perdurable </a:t>
            </a:r>
            <a:r>
              <a:rPr lang="es-us" sz="2000" dirty="0">
                <a:solidFill>
                  <a:srgbClr val="595959"/>
                </a:solidFill>
                <a:latin typeface="+mn-lt"/>
              </a:rPr>
              <a:t>yace en </a:t>
            </a:r>
            <a:r>
              <a:rPr lang="es-us" sz="2000" b="1" dirty="0">
                <a:solidFill>
                  <a:srgbClr val="595959"/>
                </a:solidFill>
                <a:latin typeface="+mn-lt"/>
              </a:rPr>
              <a:t>cultivar líderes en integridad transformadores</a:t>
            </a:r>
            <a:r>
              <a:rPr lang="es-us" sz="2000" dirty="0">
                <a:solidFill>
                  <a:srgbClr val="595959"/>
                </a:solidFill>
                <a:latin typeface="+mn-lt"/>
              </a:rPr>
              <a:t> y facilitar la mejora de los resultados de la atención médica, </a:t>
            </a:r>
            <a:r>
              <a:rPr lang="es-us" sz="2000" b="1" dirty="0">
                <a:solidFill>
                  <a:srgbClr val="595959"/>
                </a:solidFill>
                <a:latin typeface="+mn-lt"/>
              </a:rPr>
              <a:t>fomentando así una cultura arraigada en la confianza, la responsabilidad y la excelencia</a:t>
            </a:r>
            <a:r>
              <a:rPr lang="es-us" sz="2000" dirty="0">
                <a:solidFill>
                  <a:srgbClr val="595959"/>
                </a:solidFill>
                <a:latin typeface="+mn-lt"/>
              </a:rPr>
              <a:t>.</a:t>
            </a:r>
            <a:endParaRPr lang="en-US" sz="2000" kern="1200" dirty="0">
              <a:solidFill>
                <a:srgbClr val="595959"/>
              </a:solidFill>
              <a:latin typeface="+mn-lt"/>
              <a:ea typeface="Lato" panose="020F0502020204030203" pitchFamily="34" charset="0"/>
              <a:cs typeface="Arial" panose="020B0604020202020204" pitchFamily="34" charset="0"/>
            </a:endParaRPr>
          </a:p>
        </p:txBody>
      </p:sp>
      <p:sp>
        <p:nvSpPr>
          <p:cNvPr id="3" name="Title 2">
            <a:extLst>
              <a:ext uri="{FF2B5EF4-FFF2-40B4-BE49-F238E27FC236}">
                <a16:creationId xmlns:a16="http://schemas.microsoft.com/office/drawing/2014/main" id="{197EF8ED-133D-E34D-A595-7F5F057D8264}"/>
              </a:ext>
            </a:extLst>
          </p:cNvPr>
          <p:cNvSpPr>
            <a:spLocks noGrp="1"/>
          </p:cNvSpPr>
          <p:nvPr>
            <p:ph type="title"/>
          </p:nvPr>
        </p:nvSpPr>
        <p:spPr>
          <a:xfrm>
            <a:off x="175492" y="3429000"/>
            <a:ext cx="3567169" cy="3330219"/>
          </a:xfrm>
        </p:spPr>
        <p:txBody>
          <a:bodyPr lIns="91440" tIns="45720" rIns="91440" bIns="45720" rtlCol="0" anchor="t"/>
          <a:lstStyle/>
          <a:p>
            <a:pPr algn="ctr" rtl="0"/>
            <a:br>
              <a:rPr lang="en-US" dirty="0"/>
            </a:br>
            <a:r>
              <a:rPr lang="es-us" sz="2400" dirty="0">
                <a:latin typeface="Arial"/>
                <a:cs typeface="Arial"/>
              </a:rPr>
              <a:t>Declaración de visión:</a:t>
            </a:r>
            <a:br>
              <a:rPr lang="en-US" sz="2400" dirty="0">
                <a:latin typeface="Arial"/>
                <a:cs typeface="Arial"/>
              </a:rPr>
            </a:br>
            <a:br>
              <a:rPr lang="en-US" sz="2400" dirty="0">
                <a:latin typeface="Arial"/>
                <a:cs typeface="Arial"/>
              </a:rPr>
            </a:br>
            <a:r>
              <a:rPr lang="es-us" sz="2400" dirty="0">
                <a:latin typeface="Arial"/>
                <a:cs typeface="Arial"/>
              </a:rPr>
              <a:t>Cultivar líderes en integridad transformadores para una atención médica dinámica.</a:t>
            </a:r>
            <a:br>
              <a:rPr lang="en-US" dirty="0"/>
            </a:br>
            <a:br>
              <a:rPr lang="en-US" dirty="0"/>
            </a:br>
            <a:br>
              <a:rPr lang="en-US" dirty="0"/>
            </a:br>
            <a:endParaRPr lang="en-US" dirty="0"/>
          </a:p>
        </p:txBody>
      </p:sp>
      <p:sp>
        <p:nvSpPr>
          <p:cNvPr id="5" name="Title 2">
            <a:extLst>
              <a:ext uri="{FF2B5EF4-FFF2-40B4-BE49-F238E27FC236}">
                <a16:creationId xmlns:a16="http://schemas.microsoft.com/office/drawing/2014/main" id="{CA672233-9A92-BC7C-2CD6-0E37B453033E}"/>
              </a:ext>
            </a:extLst>
          </p:cNvPr>
          <p:cNvSpPr txBox="1">
            <a:spLocks/>
          </p:cNvSpPr>
          <p:nvPr/>
        </p:nvSpPr>
        <p:spPr>
          <a:xfrm>
            <a:off x="858296" y="2755227"/>
            <a:ext cx="2201561" cy="683353"/>
          </a:xfrm>
          <a:prstGeom prst="rect">
            <a:avLst/>
          </a:prstGeom>
        </p:spPr>
        <p:txBody>
          <a:bodyPr lIns="91440" tIns="45720" rIns="91440" bIns="45720" rtlCol="0" anchor="t"/>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rtl="0"/>
            <a:r>
              <a:rPr lang="es-us" sz="3200" dirty="0">
                <a:solidFill>
                  <a:srgbClr val="00B050"/>
                </a:solidFill>
                <a:effectLst>
                  <a:outerShdw blurRad="38100" dist="38100" dir="2700000" algn="tl">
                    <a:srgbClr val="000000">
                      <a:alpha val="43137"/>
                    </a:srgbClr>
                  </a:outerShdw>
                </a:effectLst>
                <a:latin typeface="Arial Black" panose="020B0604020202020204" pitchFamily="34" charset="0"/>
                <a:ea typeface="Open Sans Extrabold" panose="020B0606030504020204" pitchFamily="34" charset="0"/>
                <a:sym typeface="Roboto Black"/>
              </a:rPr>
              <a:t>visión</a:t>
            </a:r>
            <a:endParaRPr lang="en-US" dirty="0"/>
          </a:p>
        </p:txBody>
      </p:sp>
      <p:sp>
        <p:nvSpPr>
          <p:cNvPr id="6" name="TextBox 5">
            <a:extLst>
              <a:ext uri="{FF2B5EF4-FFF2-40B4-BE49-F238E27FC236}">
                <a16:creationId xmlns:a16="http://schemas.microsoft.com/office/drawing/2014/main" id="{B4CF1547-0C05-F00A-0485-5AD9805441B3}"/>
              </a:ext>
            </a:extLst>
          </p:cNvPr>
          <p:cNvSpPr txBox="1"/>
          <p:nvPr/>
        </p:nvSpPr>
        <p:spPr>
          <a:xfrm>
            <a:off x="-22537" y="835725"/>
            <a:ext cx="3963227" cy="707886"/>
          </a:xfrm>
          <a:prstGeom prst="rect">
            <a:avLst/>
          </a:prstGeom>
          <a:noFill/>
        </p:spPr>
        <p:txBody>
          <a:bodyPr wrap="square" rtlCol="0">
            <a:spAutoFit/>
          </a:bodyPr>
          <a:lstStyle/>
          <a:p>
            <a:pPr rtl="0"/>
            <a:r>
              <a:rPr lang="es-us" sz="4000" b="1" dirty="0">
                <a:solidFill>
                  <a:srgbClr val="DFF2F5"/>
                </a:solidFill>
                <a:latin typeface="Arial"/>
                <a:cs typeface="Arial"/>
              </a:rPr>
              <a:t> Nuestra visión</a:t>
            </a:r>
            <a:endParaRPr lang="en-US" sz="4000" b="1" dirty="0"/>
          </a:p>
        </p:txBody>
      </p:sp>
      <p:sp>
        <p:nvSpPr>
          <p:cNvPr id="7" name="agenda.">
            <a:extLst>
              <a:ext uri="{FF2B5EF4-FFF2-40B4-BE49-F238E27FC236}">
                <a16:creationId xmlns:a16="http://schemas.microsoft.com/office/drawing/2014/main" id="{D0D90918-9564-B25C-78FC-42A8C95A1378}"/>
              </a:ext>
            </a:extLst>
          </p:cNvPr>
          <p:cNvSpPr txBox="1"/>
          <p:nvPr/>
        </p:nvSpPr>
        <p:spPr>
          <a:xfrm>
            <a:off x="336928" y="1526796"/>
            <a:ext cx="3244297" cy="5513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spAutoFit/>
          </a:bodyPr>
          <a:lstStyle>
            <a:lvl1pPr algn="l">
              <a:lnSpc>
                <a:spcPct val="150000"/>
              </a:lnSpc>
              <a:defRPr sz="6000" b="0">
                <a:solidFill>
                  <a:srgbClr val="53585F"/>
                </a:solidFill>
                <a:latin typeface="Roboto Black"/>
                <a:ea typeface="Roboto Black"/>
                <a:cs typeface="Roboto Black"/>
                <a:sym typeface="Roboto Black"/>
              </a:defRPr>
            </a:lvl1pPr>
          </a:lstStyle>
          <a:p>
            <a:pPr algn="ctr" rtl="0">
              <a:lnSpc>
                <a:spcPct val="120000"/>
              </a:lnSpc>
              <a:spcAft>
                <a:spcPts val="3200"/>
              </a:spcAft>
              <a:defRPr sz="7000" b="0">
                <a:solidFill>
                  <a:srgbClr val="2C2E3C"/>
                </a:solidFill>
                <a:latin typeface="Lato Black"/>
                <a:ea typeface="Lato Black"/>
                <a:cs typeface="Lato Black"/>
                <a:sym typeface="Lato Black"/>
              </a:defRPr>
            </a:pPr>
            <a:r>
              <a:rPr lang="es-us" sz="3200" b="1" dirty="0">
                <a:solidFill>
                  <a:srgbClr val="00B050"/>
                </a:solidFill>
                <a:effectLst>
                  <a:outerShdw blurRad="38100" dist="38100" dir="2700000" algn="tl">
                    <a:srgbClr val="000000">
                      <a:alpha val="43137"/>
                    </a:srgbClr>
                  </a:outerShdw>
                </a:effectLst>
                <a:latin typeface="Arial Black" panose="020B0604020202020204" pitchFamily="34" charset="0"/>
                <a:ea typeface="Open Sans Extrabold" panose="020B0606030504020204" pitchFamily="34" charset="0"/>
                <a:cs typeface="Arial Black" panose="020B0604020202020204" pitchFamily="34" charset="0"/>
              </a:rPr>
              <a:t>Nuestra audaz </a:t>
            </a:r>
          </a:p>
        </p:txBody>
      </p:sp>
      <p:sp>
        <p:nvSpPr>
          <p:cNvPr id="8" name="TextBox 7">
            <a:extLst>
              <a:ext uri="{FF2B5EF4-FFF2-40B4-BE49-F238E27FC236}">
                <a16:creationId xmlns:a16="http://schemas.microsoft.com/office/drawing/2014/main" id="{A66D51B0-67A5-43C5-0E47-0058968E34D3}"/>
              </a:ext>
            </a:extLst>
          </p:cNvPr>
          <p:cNvSpPr txBox="1"/>
          <p:nvPr/>
        </p:nvSpPr>
        <p:spPr>
          <a:xfrm>
            <a:off x="-365435" y="1993921"/>
            <a:ext cx="4649022" cy="1215717"/>
          </a:xfrm>
          <a:prstGeom prst="rect">
            <a:avLst/>
          </a:prstGeom>
          <a:noFill/>
        </p:spPr>
        <p:txBody>
          <a:bodyPr wrap="square" rtlCol="0">
            <a:spAutoFit/>
          </a:bodyPr>
          <a:lstStyle/>
          <a:p>
            <a:pPr rtl="0"/>
            <a:r>
              <a:rPr lang="es-us" sz="4500" b="1" kern="1200" dirty="0">
                <a:solidFill>
                  <a:srgbClr val="DFF2F5"/>
                </a:solidFill>
                <a:latin typeface="Arial"/>
                <a:ea typeface="+mj-ea"/>
                <a:cs typeface="Arial"/>
              </a:rPr>
              <a:t>expandida</a:t>
            </a:r>
          </a:p>
          <a:p>
            <a:pPr rtl="0"/>
            <a:endParaRPr lang="en-US" dirty="0"/>
          </a:p>
        </p:txBody>
      </p:sp>
    </p:spTree>
    <p:extLst>
      <p:ext uri="{BB962C8B-B14F-4D97-AF65-F5344CB8AC3E}">
        <p14:creationId xmlns:p14="http://schemas.microsoft.com/office/powerpoint/2010/main" val="27460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A40FEDF-039D-4225-ADC2-09F6AA965EC0}"/>
              </a:ext>
            </a:extLst>
          </p:cNvPr>
          <p:cNvSpPr/>
          <p:nvPr/>
        </p:nvSpPr>
        <p:spPr>
          <a:xfrm>
            <a:off x="1301496" y="957515"/>
            <a:ext cx="9589008" cy="276999"/>
          </a:xfrm>
          <a:prstGeom prst="rect">
            <a:avLst/>
          </a:prstGeom>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us" sz="1200" u="none" strike="noStrike" kern="0" cap="none" spc="0" normalizeH="0" noProof="0">
                <a:ln>
                  <a:noFill/>
                </a:ln>
                <a:solidFill>
                  <a:srgbClr val="FFFFFF">
                    <a:lumMod val="50000"/>
                  </a:srgbClr>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rPr>
              <a:t>2</a:t>
            </a:r>
            <a:endParaRPr kumimoji="0" lang="en-US" sz="1200" u="none" strike="noStrike" kern="0" cap="none" spc="0" normalizeH="0" baseline="0" noProof="0">
              <a:ln>
                <a:noFill/>
              </a:ln>
              <a:solidFill>
                <a:srgbClr val="FFFFFF">
                  <a:lumMod val="50000"/>
                </a:srgbClr>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endParaRPr>
          </a:p>
        </p:txBody>
      </p:sp>
      <p:cxnSp>
        <p:nvCxnSpPr>
          <p:cNvPr id="57" name="Straight Connector 56">
            <a:extLst>
              <a:ext uri="{FF2B5EF4-FFF2-40B4-BE49-F238E27FC236}">
                <a16:creationId xmlns:a16="http://schemas.microsoft.com/office/drawing/2014/main" id="{B70874DF-1841-4FEF-995D-49689CE111C1}"/>
              </a:ext>
            </a:extLst>
          </p:cNvPr>
          <p:cNvCxnSpPr/>
          <p:nvPr/>
        </p:nvCxnSpPr>
        <p:spPr>
          <a:xfrm>
            <a:off x="5939258" y="1340768"/>
            <a:ext cx="313487"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Shape 77">
            <a:extLst>
              <a:ext uri="{FF2B5EF4-FFF2-40B4-BE49-F238E27FC236}">
                <a16:creationId xmlns:a16="http://schemas.microsoft.com/office/drawing/2014/main" id="{CC83559B-EAB0-C044-82B1-A665FADECAAB}"/>
              </a:ext>
            </a:extLst>
          </p:cNvPr>
          <p:cNvSpPr/>
          <p:nvPr/>
        </p:nvSpPr>
        <p:spPr>
          <a:xfrm>
            <a:off x="1622425" y="469388"/>
            <a:ext cx="8947151" cy="454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ctr">
            <a:spAutoFit/>
          </a:bodyPr>
          <a:lstStyle>
            <a:lvl1pPr defTabSz="1155700">
              <a:lnSpc>
                <a:spcPct val="80000"/>
              </a:lnSpc>
              <a:defRPr sz="7200" cap="all">
                <a:solidFill>
                  <a:srgbClr val="323C40"/>
                </a:solidFill>
                <a:latin typeface="Montserrat Regular"/>
                <a:ea typeface="Montserrat Regular"/>
                <a:cs typeface="Montserrat Regular"/>
                <a:sym typeface="Montserrat Regular"/>
              </a:defRPr>
            </a:lvl1pPr>
          </a:lstStyle>
          <a:p>
            <a:pPr marL="0" marR="0" lvl="0" indent="0" algn="ctr" defTabSz="577850" rtl="0" eaLnBrk="1" fontAlgn="auto" latinLnBrk="0" hangingPunct="0">
              <a:lnSpc>
                <a:spcPct val="80000"/>
              </a:lnSpc>
              <a:spcBef>
                <a:spcPts val="0"/>
              </a:spcBef>
              <a:spcAft>
                <a:spcPts val="0"/>
              </a:spcAft>
              <a:buClrTx/>
              <a:buSzTx/>
              <a:buFontTx/>
              <a:buNone/>
              <a:tabLst/>
              <a:defRPr/>
            </a:pPr>
            <a:r>
              <a:rPr lang="es-us" sz="3600" u="none" strike="noStrike" kern="0" cap="all" spc="0" normalizeH="0" noProof="0">
                <a:ln>
                  <a:noFill/>
                </a:ln>
                <a:solidFill>
                  <a:srgbClr val="323C40"/>
                </a:solidFill>
                <a:effectLst/>
                <a:uLnTx/>
                <a:uFillTx/>
                <a:latin typeface="Arial" panose="020B0604020202020204" pitchFamily="34" charset="0"/>
                <a:cs typeface="Arial" panose="020B0604020202020204" pitchFamily="34" charset="0"/>
                <a:sym typeface="Montserrat Regular"/>
              </a:rPr>
              <a:t>Metas y objetivos estratégicos </a:t>
            </a:r>
          </a:p>
        </p:txBody>
      </p:sp>
      <p:sp>
        <p:nvSpPr>
          <p:cNvPr id="55" name="Rectangle 54">
            <a:extLst>
              <a:ext uri="{FF2B5EF4-FFF2-40B4-BE49-F238E27FC236}">
                <a16:creationId xmlns:a16="http://schemas.microsoft.com/office/drawing/2014/main" id="{AC9F389E-2840-DA4C-91FE-F3C7D4BC8D43}"/>
              </a:ext>
            </a:extLst>
          </p:cNvPr>
          <p:cNvSpPr/>
          <p:nvPr/>
        </p:nvSpPr>
        <p:spPr>
          <a:xfrm>
            <a:off x="0" y="297654"/>
            <a:ext cx="12192000" cy="1444917"/>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00778B"/>
              </a:solidFill>
              <a:effectLst/>
              <a:uLnTx/>
              <a:uFillTx/>
              <a:latin typeface="Arial" panose="020B0604020202020204" pitchFamily="34" charset="0"/>
              <a:ea typeface="+mn-ea"/>
              <a:cs typeface="+mn-cs"/>
              <a:sym typeface="Helvetica Neue UltraLight"/>
            </a:endParaRPr>
          </a:p>
        </p:txBody>
      </p:sp>
      <p:sp>
        <p:nvSpPr>
          <p:cNvPr id="68" name="Title 18">
            <a:extLst>
              <a:ext uri="{FF2B5EF4-FFF2-40B4-BE49-F238E27FC236}">
                <a16:creationId xmlns:a16="http://schemas.microsoft.com/office/drawing/2014/main" id="{33E3FDE3-EAF9-9A49-8F3B-81C33225DBE9}"/>
              </a:ext>
            </a:extLst>
          </p:cNvPr>
          <p:cNvSpPr txBox="1">
            <a:spLocks/>
          </p:cNvSpPr>
          <p:nvPr/>
        </p:nvSpPr>
        <p:spPr>
          <a:xfrm>
            <a:off x="635000" y="497777"/>
            <a:ext cx="10922000" cy="50274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us" sz="3500" b="1">
                <a:solidFill>
                  <a:srgbClr val="FFFFFF"/>
                </a:solidFill>
                <a:latin typeface="Arial" panose="020B0604020202020204" pitchFamily="34" charset="0"/>
                <a:ea typeface="Open Sans Extrabold" panose="020B0606030504020204" pitchFamily="34" charset="0"/>
                <a:cs typeface="Arial" panose="020B0604020202020204" pitchFamily="34" charset="0"/>
              </a:rPr>
              <a:t>Objetivos</a:t>
            </a:r>
            <a:r>
              <a:rPr lang="es-us" sz="3500" b="1" u="none" strike="noStrike" kern="1200" cap="none" spc="0" normalizeH="0" noProof="0">
                <a:ln>
                  <a:noFill/>
                </a:ln>
                <a:solidFill>
                  <a:srgbClr val="FFFFFF"/>
                </a:solidFill>
                <a:effectLst/>
                <a:uLnTx/>
                <a:uFillTx/>
                <a:latin typeface="Arial" panose="020B0604020202020204" pitchFamily="34" charset="0"/>
                <a:ea typeface="Open Sans Extrabold" panose="020B0606030504020204" pitchFamily="34" charset="0"/>
                <a:cs typeface="Arial" panose="020B0604020202020204" pitchFamily="34" charset="0"/>
                <a:sym typeface="Helvetica Neue UltraLight"/>
              </a:rPr>
              <a:t> estratégicos</a:t>
            </a:r>
            <a:endParaRPr kumimoji="0" lang="en-US" sz="35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UltraLight"/>
            </a:endParaRPr>
          </a:p>
        </p:txBody>
      </p:sp>
      <p:sp>
        <p:nvSpPr>
          <p:cNvPr id="69" name="Rectangle 68">
            <a:extLst>
              <a:ext uri="{FF2B5EF4-FFF2-40B4-BE49-F238E27FC236}">
                <a16:creationId xmlns:a16="http://schemas.microsoft.com/office/drawing/2014/main" id="{29782DCC-BB1E-A444-8719-421C0AC5CAC8}"/>
              </a:ext>
            </a:extLst>
          </p:cNvPr>
          <p:cNvSpPr/>
          <p:nvPr/>
        </p:nvSpPr>
        <p:spPr>
          <a:xfrm>
            <a:off x="1301496" y="927387"/>
            <a:ext cx="9589008" cy="323165"/>
          </a:xfrm>
          <a:prstGeom prst="rect">
            <a:avLst/>
          </a:prstGeom>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us" sz="1500" u="none" strike="noStrike" kern="1200" cap="none" spc="0" normalizeH="0" noProof="0">
                <a:ln>
                  <a:noFill/>
                </a:ln>
                <a:solidFill>
                  <a:srgbClr val="FFFFFF"/>
                </a:solidFill>
                <a:effectLst/>
                <a:uLnTx/>
                <a:uFillTx/>
                <a:latin typeface="Arial"/>
                <a:ea typeface="Lato"/>
                <a:cs typeface="Arial"/>
                <a:sym typeface="Helvetica Neue UltraLight"/>
              </a:rPr>
              <a:t>¿Cuáles son las áreas clave para alcanzar nuestra visión?</a:t>
            </a:r>
            <a:endParaRPr kumimoji="0" lang="en-US" sz="1500" u="none" strike="noStrike" kern="1200" cap="none" spc="0" normalizeH="0" baseline="0" noProof="0">
              <a:ln>
                <a:noFill/>
              </a:ln>
              <a:solidFill>
                <a:srgbClr val="FFFFFF"/>
              </a:solidFill>
              <a:effectLst/>
              <a:uLnTx/>
              <a:uFillTx/>
              <a:latin typeface="Arial"/>
              <a:ea typeface="Lato"/>
              <a:cs typeface="Arial"/>
              <a:sym typeface="Helvetica Neue UltraLight"/>
            </a:endParaRPr>
          </a:p>
        </p:txBody>
      </p:sp>
      <p:cxnSp>
        <p:nvCxnSpPr>
          <p:cNvPr id="70" name="Straight Connector 69">
            <a:extLst>
              <a:ext uri="{FF2B5EF4-FFF2-40B4-BE49-F238E27FC236}">
                <a16:creationId xmlns:a16="http://schemas.microsoft.com/office/drawing/2014/main" id="{540907A2-AC60-AA42-B8AF-C6114B8B5880}"/>
              </a:ext>
            </a:extLst>
          </p:cNvPr>
          <p:cNvCxnSpPr/>
          <p:nvPr/>
        </p:nvCxnSpPr>
        <p:spPr>
          <a:xfrm>
            <a:off x="5939258" y="1310639"/>
            <a:ext cx="3134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150EDB-EE1D-3E43-B334-AC1F51C80693}"/>
              </a:ext>
            </a:extLst>
          </p:cNvPr>
          <p:cNvGrpSpPr/>
          <p:nvPr/>
        </p:nvGrpSpPr>
        <p:grpSpPr>
          <a:xfrm>
            <a:off x="555912" y="1794142"/>
            <a:ext cx="11205164" cy="5026256"/>
            <a:chOff x="1066382" y="1794142"/>
            <a:chExt cx="11205164" cy="5026256"/>
          </a:xfrm>
        </p:grpSpPr>
        <p:grpSp>
          <p:nvGrpSpPr>
            <p:cNvPr id="5" name="Group 4">
              <a:extLst>
                <a:ext uri="{FF2B5EF4-FFF2-40B4-BE49-F238E27FC236}">
                  <a16:creationId xmlns:a16="http://schemas.microsoft.com/office/drawing/2014/main" id="{219829C1-074C-674D-8135-3E3DE450BABD}"/>
                </a:ext>
              </a:extLst>
            </p:cNvPr>
            <p:cNvGrpSpPr/>
            <p:nvPr/>
          </p:nvGrpSpPr>
          <p:grpSpPr>
            <a:xfrm>
              <a:off x="1066382" y="1831721"/>
              <a:ext cx="5380431" cy="2554545"/>
              <a:chOff x="913982" y="4113453"/>
              <a:chExt cx="5380431" cy="2554545"/>
            </a:xfrm>
          </p:grpSpPr>
          <p:sp>
            <p:nvSpPr>
              <p:cNvPr id="51" name="Rectangle 50"/>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56" name="TextBox 55">
                <a:extLst>
                  <a:ext uri="{FF2B5EF4-FFF2-40B4-BE49-F238E27FC236}">
                    <a16:creationId xmlns:a16="http://schemas.microsoft.com/office/drawing/2014/main" id="{B3B19D52-3D86-413E-B195-CBCCD0584BE9}"/>
                  </a:ext>
                </a:extLst>
              </p:cNvPr>
              <p:cNvSpPr txBox="1"/>
              <p:nvPr/>
            </p:nvSpPr>
            <p:spPr>
              <a:xfrm>
                <a:off x="1888664"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us" sz="16000" spc="2000">
                    <a:solidFill>
                      <a:srgbClr val="FFFFFF"/>
                    </a:solidFill>
                    <a:latin typeface="Arial Black" panose="020B0604020202020204" pitchFamily="34" charset="0"/>
                    <a:ea typeface="Lato" panose="020F0502020204030203" pitchFamily="34" charset="0"/>
                    <a:cs typeface="Arial" panose="020B0604020202020204" pitchFamily="34" charset="0"/>
                  </a:rPr>
                  <a:t>1</a:t>
                </a:r>
                <a:endParaRPr kumimoji="0" lang="en-US" sz="16000" u="none" strike="noStrike" kern="0" cap="none" spc="2000" normalizeH="0" baseline="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endParaRPr>
              </a:p>
            </p:txBody>
          </p:sp>
          <p:sp>
            <p:nvSpPr>
              <p:cNvPr id="72" name="Shape 414">
                <a:extLst>
                  <a:ext uri="{FF2B5EF4-FFF2-40B4-BE49-F238E27FC236}">
                    <a16:creationId xmlns:a16="http://schemas.microsoft.com/office/drawing/2014/main" id="{93F13E23-8605-0F42-B1E5-5C2C916A14BC}"/>
                  </a:ext>
                </a:extLst>
              </p:cNvPr>
              <p:cNvSpPr/>
              <p:nvPr/>
            </p:nvSpPr>
            <p:spPr>
              <a:xfrm>
                <a:off x="2631587" y="4487012"/>
                <a:ext cx="3662826" cy="1186885"/>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gn="l" rtl="0">
                  <a:lnSpc>
                    <a:spcPct val="114000"/>
                  </a:lnSpc>
                  <a:spcAft>
                    <a:spcPts val="400"/>
                  </a:spcAft>
                  <a:defRPr sz="1800" b="0">
                    <a:solidFill>
                      <a:srgbClr val="53585F"/>
                    </a:solidFill>
                    <a:latin typeface="Roboto Light"/>
                    <a:ea typeface="Roboto Light"/>
                    <a:cs typeface="Roboto Light"/>
                    <a:sym typeface="Roboto Light"/>
                  </a:defRPr>
                </a:pPr>
                <a:r>
                  <a:rPr lang="es-us" sz="2000" b="1">
                    <a:solidFill>
                      <a:srgbClr val="595959"/>
                    </a:solidFill>
                    <a:latin typeface="Arial"/>
                    <a:ea typeface="Open Sans Extrabold"/>
                    <a:cs typeface="Arial"/>
                    <a:sym typeface="Roboto Light"/>
                  </a:rPr>
                  <a:t>Mejorar los servicios básicos</a:t>
                </a: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400" b="1">
                    <a:solidFill>
                      <a:srgbClr val="595959"/>
                    </a:solidFill>
                    <a:latin typeface="+mn-lt"/>
                    <a:ea typeface="Open Sans Light"/>
                    <a:cs typeface="Arial"/>
                    <a:sym typeface="Roboto Light"/>
                  </a:rPr>
                  <a:t>Proporcionar servicios primordiales y liderazgo ético con excelencia. </a:t>
                </a:r>
                <a:br>
                  <a:rPr kumimoji="0" lang="en-US" sz="1400" u="none" strike="noStrike" kern="0" cap="none" spc="0" normalizeH="0" baseline="0" noProof="0" dirty="0">
                    <a:ln>
                      <a:noFill/>
                    </a:ln>
                    <a:solidFill>
                      <a:srgbClr val="000000"/>
                    </a:solidFill>
                    <a:effectLst/>
                    <a:uLnTx/>
                    <a:uFill>
                      <a:solidFill>
                        <a:srgbClr val="323C40"/>
                      </a:solidFill>
                    </a:uFill>
                    <a:latin typeface="+mn-lt"/>
                    <a:ea typeface="Open Sans Light"/>
                    <a:cs typeface="Arial"/>
                    <a:sym typeface="Roboto Light"/>
                  </a:rPr>
                </a:br>
                <a:br>
                  <a:rPr kumimoji="0" lang="en-US" sz="1400" u="none" strike="noStrike" kern="0" cap="none" spc="0" normalizeH="0" baseline="0" noProof="0" dirty="0">
                    <a:ln>
                      <a:noFill/>
                    </a:ln>
                    <a:solidFill>
                      <a:srgbClr val="000000"/>
                    </a:solidFill>
                    <a:effectLst/>
                    <a:uLnTx/>
                    <a:uFill>
                      <a:solidFill>
                        <a:srgbClr val="323C40"/>
                      </a:solidFill>
                    </a:uFill>
                    <a:latin typeface="+mn-lt"/>
                    <a:ea typeface="Open Sans Light"/>
                    <a:cs typeface="Arial"/>
                    <a:sym typeface="Roboto Light"/>
                  </a:rPr>
                </a:br>
                <a:r>
                  <a:rPr lang="es-us" sz="1000" u="none" strike="noStrike" kern="0" cap="none" spc="0" normalizeH="0" noProof="0">
                    <a:ln>
                      <a:noFill/>
                    </a:ln>
                    <a:solidFill>
                      <a:srgbClr val="C00000"/>
                    </a:solidFill>
                    <a:effectLst/>
                    <a:uLnTx/>
                    <a:uFill>
                      <a:solidFill>
                        <a:srgbClr val="323C40"/>
                      </a:solidFill>
                    </a:uFill>
                    <a:latin typeface="+mn-lt"/>
                    <a:ea typeface="Open Sans Light"/>
                    <a:cs typeface="Arial"/>
                    <a:sym typeface="Roboto Light"/>
                  </a:rPr>
                  <a:t>Un indicador de éxito es... </a:t>
                </a:r>
                <a:r>
                  <a:rPr lang="es-us" sz="1000">
                    <a:solidFill>
                      <a:srgbClr val="C00000"/>
                    </a:solidFill>
                    <a:latin typeface="+mn-lt"/>
                    <a:ea typeface="Open Sans Light"/>
                    <a:cs typeface="Arial"/>
                    <a:sym typeface="Roboto Light"/>
                  </a:rPr>
                  <a:t>integrar el marco de integridad en todo nuestro trabajo para ser un socio eficaz y garantizar la estabilidad de la cultura y el entorno institucionales.</a:t>
                </a:r>
                <a:endParaRPr lang="en-US" sz="1000" dirty="0">
                  <a:solidFill>
                    <a:srgbClr val="C00000"/>
                  </a:solidFill>
                  <a:latin typeface="+mn-lt"/>
                  <a:ea typeface="Open Sans Light"/>
                  <a:cs typeface="Arial"/>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0" name="Group 29">
              <a:extLst>
                <a:ext uri="{FF2B5EF4-FFF2-40B4-BE49-F238E27FC236}">
                  <a16:creationId xmlns:a16="http://schemas.microsoft.com/office/drawing/2014/main" id="{6A258941-77F2-3343-9FE3-FD7D7D715436}"/>
                </a:ext>
              </a:extLst>
            </p:cNvPr>
            <p:cNvGrpSpPr/>
            <p:nvPr/>
          </p:nvGrpSpPr>
          <p:grpSpPr>
            <a:xfrm>
              <a:off x="1066382" y="4265853"/>
              <a:ext cx="5477090" cy="2554545"/>
              <a:chOff x="913982" y="4113453"/>
              <a:chExt cx="5477090" cy="2554545"/>
            </a:xfrm>
          </p:grpSpPr>
          <p:sp>
            <p:nvSpPr>
              <p:cNvPr id="31" name="Rectangle 30">
                <a:extLst>
                  <a:ext uri="{FF2B5EF4-FFF2-40B4-BE49-F238E27FC236}">
                    <a16:creationId xmlns:a16="http://schemas.microsoft.com/office/drawing/2014/main" id="{ADF55D30-4EED-4C4F-8C9B-BDDB2CD92441}"/>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32" name="TextBox 31">
                <a:extLst>
                  <a:ext uri="{FF2B5EF4-FFF2-40B4-BE49-F238E27FC236}">
                    <a16:creationId xmlns:a16="http://schemas.microsoft.com/office/drawing/2014/main" id="{B5140A85-97C0-144E-8D6E-85B328118A74}"/>
                  </a:ext>
                </a:extLst>
              </p:cNvPr>
              <p:cNvSpPr txBox="1"/>
              <p:nvPr/>
            </p:nvSpPr>
            <p:spPr>
              <a:xfrm>
                <a:off x="1947031"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us" sz="16000" u="none" strike="noStrike" kern="0" cap="none" spc="2000" normalizeH="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rPr>
                  <a:t>3</a:t>
                </a:r>
              </a:p>
            </p:txBody>
          </p:sp>
          <p:sp>
            <p:nvSpPr>
              <p:cNvPr id="33" name="Shape 414">
                <a:extLst>
                  <a:ext uri="{FF2B5EF4-FFF2-40B4-BE49-F238E27FC236}">
                    <a16:creationId xmlns:a16="http://schemas.microsoft.com/office/drawing/2014/main" id="{1896CAF7-EDD8-3742-8B99-ECE4C2D3417B}"/>
                  </a:ext>
                </a:extLst>
              </p:cNvPr>
              <p:cNvSpPr/>
              <p:nvPr/>
            </p:nvSpPr>
            <p:spPr>
              <a:xfrm>
                <a:off x="2631587" y="4520915"/>
                <a:ext cx="3759485" cy="1212285"/>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0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Equipo extraordinario</a:t>
                </a: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400" b="1">
                    <a:solidFill>
                      <a:srgbClr val="595959"/>
                    </a:solidFill>
                    <a:latin typeface="+mn-lt"/>
                    <a:ea typeface="Open Sans Light"/>
                    <a:cs typeface="Arial"/>
                    <a:sym typeface="Roboto Light"/>
                  </a:rPr>
                  <a:t>Definir un equipo transformador que prospere unido </a:t>
                </a:r>
                <a:r>
                  <a:rPr lang="es-us" sz="1400" b="1" u="none" strike="noStrike" kern="0" cap="none" spc="0" normalizeH="0" noProof="0">
                    <a:ln>
                      <a:noFill/>
                    </a:ln>
                    <a:solidFill>
                      <a:srgbClr val="595959"/>
                    </a:solidFill>
                    <a:effectLst/>
                    <a:uLnTx/>
                    <a:uFill>
                      <a:solidFill>
                        <a:srgbClr val="323C40"/>
                      </a:solidFill>
                    </a:uFill>
                    <a:latin typeface="+mn-lt"/>
                    <a:ea typeface="Open Sans Light"/>
                    <a:cs typeface="Arial"/>
                    <a:sym typeface="Roboto Light"/>
                  </a:rPr>
                  <a:t>y </a:t>
                </a:r>
                <a:r>
                  <a:rPr lang="es-us" sz="1400" b="1">
                    <a:solidFill>
                      <a:srgbClr val="595959"/>
                    </a:solidFill>
                    <a:latin typeface="+mn-lt"/>
                    <a:ea typeface="Open Sans Light"/>
                    <a:cs typeface="Arial"/>
                    <a:sym typeface="Roboto Light"/>
                  </a:rPr>
                  <a:t>produzca un impacto positivo. </a:t>
                </a:r>
                <a:br>
                  <a:rPr lang="en-US" sz="1400" b="1">
                    <a:solidFill>
                      <a:srgbClr val="000000"/>
                    </a:solidFill>
                    <a:latin typeface="+mn-lt"/>
                    <a:ea typeface="Open Sans Light"/>
                    <a:cs typeface="Arial"/>
                    <a:sym typeface="Roboto Light"/>
                  </a:rPr>
                </a:br>
                <a:br>
                  <a:rPr lang="en-US" sz="1400" b="1">
                    <a:solidFill>
                      <a:srgbClr val="000000"/>
                    </a:solidFill>
                    <a:latin typeface="+mn-lt"/>
                    <a:ea typeface="Open Sans Light"/>
                    <a:cs typeface="Arial"/>
                    <a:sym typeface="Roboto Light"/>
                  </a:rPr>
                </a:br>
                <a:r>
                  <a:rPr lang="es-us" sz="1000">
                    <a:solidFill>
                      <a:srgbClr val="C00000"/>
                    </a:solidFill>
                    <a:latin typeface="+mn-lt"/>
                    <a:ea typeface="Open Sans Light"/>
                    <a:cs typeface="Arial"/>
                    <a:sym typeface="Roboto Light"/>
                  </a:rPr>
                  <a:t>Un indicador de éxito es... crear un equipo que se desarrolle de forma proactiva y que trabaje conjuntamente para impulsar los objetivos estratégicos con eficacia y eficiencia.</a:t>
                </a:r>
                <a:endParaRPr lang="en-US" sz="1000">
                  <a:solidFill>
                    <a:srgbClr val="C00000"/>
                  </a:solidFill>
                  <a:latin typeface="+mn-l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4" name="Group 33">
              <a:extLst>
                <a:ext uri="{FF2B5EF4-FFF2-40B4-BE49-F238E27FC236}">
                  <a16:creationId xmlns:a16="http://schemas.microsoft.com/office/drawing/2014/main" id="{CE0DECD5-8F4A-324F-9486-2D4B5C01817E}"/>
                </a:ext>
              </a:extLst>
            </p:cNvPr>
            <p:cNvGrpSpPr/>
            <p:nvPr/>
          </p:nvGrpSpPr>
          <p:grpSpPr>
            <a:xfrm>
              <a:off x="6669468" y="1794142"/>
              <a:ext cx="5477090" cy="2554545"/>
              <a:chOff x="913982" y="4114080"/>
              <a:chExt cx="5477090" cy="2554545"/>
            </a:xfrm>
          </p:grpSpPr>
          <p:sp>
            <p:nvSpPr>
              <p:cNvPr id="35" name="Rectangle 34">
                <a:extLst>
                  <a:ext uri="{FF2B5EF4-FFF2-40B4-BE49-F238E27FC236}">
                    <a16:creationId xmlns:a16="http://schemas.microsoft.com/office/drawing/2014/main" id="{1E20B8DE-655D-D243-BE08-8B0CC2103422}"/>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36" name="TextBox 35">
                <a:extLst>
                  <a:ext uri="{FF2B5EF4-FFF2-40B4-BE49-F238E27FC236}">
                    <a16:creationId xmlns:a16="http://schemas.microsoft.com/office/drawing/2014/main" id="{EA4E1F41-4858-5E4F-A7CE-8A12FE4F84AF}"/>
                  </a:ext>
                </a:extLst>
              </p:cNvPr>
              <p:cNvSpPr txBox="1"/>
              <p:nvPr/>
            </p:nvSpPr>
            <p:spPr>
              <a:xfrm>
                <a:off x="1445497" y="4114080"/>
                <a:ext cx="1792036"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6000" u="none" strike="noStrike" kern="0" cap="none" spc="2000" normalizeH="0" baseline="0" noProof="0" dirty="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rPr>
                  <a:t>2</a:t>
                </a:r>
              </a:p>
            </p:txBody>
          </p:sp>
          <p:sp>
            <p:nvSpPr>
              <p:cNvPr id="37" name="Shape 414">
                <a:extLst>
                  <a:ext uri="{FF2B5EF4-FFF2-40B4-BE49-F238E27FC236}">
                    <a16:creationId xmlns:a16="http://schemas.microsoft.com/office/drawing/2014/main" id="{A44C9E8E-C0F8-8E4C-A60B-15EC90F9D899}"/>
                  </a:ext>
                </a:extLst>
              </p:cNvPr>
              <p:cNvSpPr/>
              <p:nvPr/>
            </p:nvSpPr>
            <p:spPr>
              <a:xfrm>
                <a:off x="2631587" y="4520915"/>
                <a:ext cx="3759485" cy="1212285"/>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gn="l"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595959"/>
                    </a:solidFill>
                    <a:latin typeface="Arial"/>
                    <a:ea typeface="Open Sans Extrabold"/>
                    <a:cs typeface="Arial"/>
                    <a:sym typeface="Roboto Light"/>
                  </a:rPr>
                  <a:t>Soluciones innovadoras</a:t>
                </a:r>
                <a:endParaRPr lang="en-US" sz="2000" b="1" dirty="0">
                  <a:solidFill>
                    <a:srgbClr val="595959"/>
                  </a:solidFill>
                  <a:latin typeface="Arial" panose="020B0604020202020204" pitchFamily="34" charset="0"/>
                  <a:ea typeface="Open Sans Extrabold" panose="020B0606030504020204" pitchFamily="34" charset="0"/>
                  <a:cs typeface="Arial" panose="020B0604020202020204" pitchFamily="34" charset="0"/>
                </a:endParaRP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400" b="1" dirty="0">
                    <a:solidFill>
                      <a:srgbClr val="595959"/>
                    </a:solidFill>
                    <a:latin typeface="+mn-lt"/>
                    <a:ea typeface="Open Sans Light"/>
                    <a:cs typeface="Arial"/>
                    <a:sym typeface="Roboto Light"/>
                  </a:rPr>
                  <a:t>Prestar nuevos servicios y expandir el liderazgo para una mejor atención médica.</a:t>
                </a:r>
                <a:br>
                  <a:rPr lang="en-US" sz="1400" b="1" dirty="0">
                    <a:solidFill>
                      <a:srgbClr val="000000"/>
                    </a:solidFill>
                    <a:latin typeface="+mn-lt"/>
                    <a:ea typeface="Open Sans Light"/>
                    <a:cs typeface="Arial"/>
                    <a:sym typeface="Roboto Light"/>
                  </a:rPr>
                </a:br>
                <a:br>
                  <a:rPr lang="en-US" sz="1400" b="1" dirty="0">
                    <a:solidFill>
                      <a:srgbClr val="000000"/>
                    </a:solidFill>
                    <a:latin typeface="+mn-lt"/>
                    <a:ea typeface="Open Sans Light"/>
                    <a:cs typeface="Arial"/>
                    <a:sym typeface="Roboto Light"/>
                  </a:rPr>
                </a:br>
                <a:r>
                  <a:rPr lang="es-us" sz="1000" dirty="0">
                    <a:solidFill>
                      <a:srgbClr val="C00000"/>
                    </a:solidFill>
                    <a:latin typeface="+mn-lt"/>
                    <a:ea typeface="Open Sans Light"/>
                    <a:cs typeface="Arial"/>
                    <a:sym typeface="Roboto Light"/>
                  </a:rPr>
                  <a:t>Un indicador de éxito es... abordar de forma proactiva las tendencias y riesgos emergentes y garantizar el cumplimiento utilizando tecnologías avanzadas y soluciones educativas inmersivas.</a:t>
                </a:r>
                <a:endParaRPr lang="en-US" sz="1000" dirty="0">
                  <a:solidFill>
                    <a:srgbClr val="C00000"/>
                  </a:solidFill>
                  <a:latin typeface="+mn-l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8" name="Group 37">
              <a:extLst>
                <a:ext uri="{FF2B5EF4-FFF2-40B4-BE49-F238E27FC236}">
                  <a16:creationId xmlns:a16="http://schemas.microsoft.com/office/drawing/2014/main" id="{1AAE3660-B7EF-7141-927B-CC9E61EF7468}"/>
                </a:ext>
              </a:extLst>
            </p:cNvPr>
            <p:cNvGrpSpPr/>
            <p:nvPr/>
          </p:nvGrpSpPr>
          <p:grpSpPr>
            <a:xfrm>
              <a:off x="6669468" y="4208835"/>
              <a:ext cx="5602078" cy="2554545"/>
              <a:chOff x="913982" y="4113453"/>
              <a:chExt cx="5602078" cy="2554545"/>
            </a:xfrm>
          </p:grpSpPr>
          <p:sp>
            <p:nvSpPr>
              <p:cNvPr id="39" name="Rectangle 38">
                <a:extLst>
                  <a:ext uri="{FF2B5EF4-FFF2-40B4-BE49-F238E27FC236}">
                    <a16:creationId xmlns:a16="http://schemas.microsoft.com/office/drawing/2014/main" id="{7A79770C-E052-9C4E-8416-501DBECD810D}"/>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40" name="TextBox 39">
                <a:extLst>
                  <a:ext uri="{FF2B5EF4-FFF2-40B4-BE49-F238E27FC236}">
                    <a16:creationId xmlns:a16="http://schemas.microsoft.com/office/drawing/2014/main" id="{F99FB973-C2E0-0849-8823-8EE80E50A0F3}"/>
                  </a:ext>
                </a:extLst>
              </p:cNvPr>
              <p:cNvSpPr txBox="1"/>
              <p:nvPr/>
            </p:nvSpPr>
            <p:spPr>
              <a:xfrm>
                <a:off x="1713563"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us" sz="16000" spc="2000" dirty="0">
                    <a:solidFill>
                      <a:srgbClr val="FFFFFF"/>
                    </a:solidFill>
                    <a:latin typeface="Arial Black" panose="020B0604020202020204" pitchFamily="34" charset="0"/>
                    <a:ea typeface="Lato" panose="020F0502020204030203" pitchFamily="34" charset="0"/>
                    <a:cs typeface="Arial" panose="020B0604020202020204" pitchFamily="34" charset="0"/>
                  </a:rPr>
                  <a:t>4</a:t>
                </a:r>
                <a:endParaRPr kumimoji="0" lang="en-US" sz="16000" u="none" strike="noStrike" kern="0" cap="none" spc="2000" normalizeH="0" baseline="0" noProof="0" dirty="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endParaRPr>
              </a:p>
            </p:txBody>
          </p:sp>
          <p:sp>
            <p:nvSpPr>
              <p:cNvPr id="41" name="Shape 414">
                <a:extLst>
                  <a:ext uri="{FF2B5EF4-FFF2-40B4-BE49-F238E27FC236}">
                    <a16:creationId xmlns:a16="http://schemas.microsoft.com/office/drawing/2014/main" id="{331E17CD-88D5-014C-9E95-444EF5A5FFB4}"/>
                  </a:ext>
                </a:extLst>
              </p:cNvPr>
              <p:cNvSpPr/>
              <p:nvPr/>
            </p:nvSpPr>
            <p:spPr>
              <a:xfrm>
                <a:off x="2631587" y="4517011"/>
                <a:ext cx="3884473" cy="1739082"/>
              </a:xfrm>
              <a:prstGeom prst="rect">
                <a:avLst/>
              </a:prstGeom>
              <a:ln w="12700"/>
              <a:extLst>
                <a:ext uri="{C572A759-6A51-4108-AA02-DFA0A04FC94B}">
                  <ma14:wrappingTextBoxFlag xmlns="" xmlns:ma14="http://schemas.microsoft.com/office/mac/drawingml/2011/main" val="1"/>
                </a:ext>
              </a:extLst>
            </p:spPr>
            <p:txBody>
              <a:bodyPr lIns="0" tIns="0" rIns="0" bIns="0" rtlCol="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rtl="0">
                  <a:lnSpc>
                    <a:spcPct val="114000"/>
                  </a:lnSpc>
                  <a:spcAft>
                    <a:spcPts val="400"/>
                  </a:spcAft>
                  <a:defRPr sz="1800" b="0">
                    <a:solidFill>
                      <a:srgbClr val="53585F"/>
                    </a:solidFill>
                    <a:latin typeface="Roboto Light"/>
                    <a:ea typeface="Roboto Light"/>
                    <a:cs typeface="Roboto Light"/>
                    <a:sym typeface="Roboto Light"/>
                  </a:defRPr>
                </a:pPr>
                <a:r>
                  <a:rPr lang="es-us" sz="20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Concientización e influencia</a:t>
                </a:r>
              </a:p>
              <a:p>
                <a:pPr algn="l" rtl="0">
                  <a:lnSpc>
                    <a:spcPct val="113999"/>
                  </a:lnSpc>
                  <a:spcAft>
                    <a:spcPts val="1200"/>
                  </a:spcAft>
                  <a:defRPr sz="1800" b="0">
                    <a:solidFill>
                      <a:srgbClr val="53585F"/>
                    </a:solidFill>
                    <a:latin typeface="Roboto Light"/>
                    <a:ea typeface="Roboto Light"/>
                    <a:cs typeface="Roboto Light"/>
                    <a:sym typeface="Roboto Light"/>
                  </a:defRPr>
                </a:pPr>
                <a:r>
                  <a:rPr lang="es-us" sz="1400" b="1" dirty="0">
                    <a:solidFill>
                      <a:srgbClr val="595959"/>
                    </a:solidFill>
                    <a:latin typeface="+mn-lt"/>
                    <a:ea typeface="Open Sans Light"/>
                    <a:cs typeface="Arial"/>
                    <a:sym typeface="Roboto Light"/>
                  </a:rPr>
                  <a:t>Reconocimiento mundial por las prácticas de integridad</a:t>
                </a:r>
                <a:r>
                  <a:rPr lang="es-us" sz="1400" b="1" u="none" strike="noStrike" kern="0" cap="none" spc="0" normalizeH="0" noProof="0" dirty="0">
                    <a:ln>
                      <a:noFill/>
                    </a:ln>
                    <a:solidFill>
                      <a:srgbClr val="595959"/>
                    </a:solidFill>
                    <a:effectLst/>
                    <a:uLnTx/>
                    <a:uFill>
                      <a:solidFill>
                        <a:srgbClr val="323C40"/>
                      </a:solidFill>
                    </a:uFill>
                    <a:latin typeface="+mn-lt"/>
                    <a:ea typeface="Open Sans Light"/>
                    <a:cs typeface="Arial"/>
                    <a:sym typeface="Roboto Light"/>
                  </a:rPr>
                  <a:t>, </a:t>
                </a:r>
                <a:r>
                  <a:rPr lang="es-us" sz="1400" b="1" dirty="0">
                    <a:solidFill>
                      <a:srgbClr val="595959"/>
                    </a:solidFill>
                    <a:latin typeface="+mn-lt"/>
                    <a:ea typeface="Open Sans Light"/>
                    <a:cs typeface="Arial"/>
                    <a:sym typeface="Roboto Light"/>
                  </a:rPr>
                  <a:t>liderazgo</a:t>
                </a:r>
                <a:r>
                  <a:rPr lang="es-us" sz="1400" b="1" u="none" strike="noStrike" kern="0" cap="none" spc="0" normalizeH="0" noProof="0" dirty="0">
                    <a:ln>
                      <a:noFill/>
                    </a:ln>
                    <a:solidFill>
                      <a:srgbClr val="595959"/>
                    </a:solidFill>
                    <a:effectLst/>
                    <a:uLnTx/>
                    <a:uFill>
                      <a:solidFill>
                        <a:srgbClr val="323C40"/>
                      </a:solidFill>
                    </a:uFill>
                    <a:latin typeface="+mn-lt"/>
                    <a:ea typeface="Open Sans Light"/>
                    <a:cs typeface="Arial"/>
                    <a:sym typeface="Roboto Light"/>
                  </a:rPr>
                  <a:t> y </a:t>
                </a:r>
                <a:r>
                  <a:rPr lang="es-us" sz="1400" b="1" dirty="0">
                    <a:solidFill>
                      <a:srgbClr val="595959"/>
                    </a:solidFill>
                    <a:latin typeface="+mn-lt"/>
                    <a:ea typeface="Open Sans Light"/>
                    <a:cs typeface="Arial"/>
                    <a:sym typeface="Roboto Light"/>
                  </a:rPr>
                  <a:t>apoyo.</a:t>
                </a:r>
                <a:br>
                  <a:rPr lang="en-US" sz="1400" b="1" dirty="0">
                    <a:solidFill>
                      <a:srgbClr val="000000"/>
                    </a:solidFill>
                    <a:latin typeface="+mn-lt"/>
                    <a:ea typeface="Open Sans Light"/>
                    <a:cs typeface="Arial"/>
                    <a:sym typeface="Roboto Light"/>
                  </a:rPr>
                </a:br>
                <a:br>
                  <a:rPr lang="en-US" sz="1400" b="1" dirty="0">
                    <a:solidFill>
                      <a:srgbClr val="000000"/>
                    </a:solidFill>
                    <a:latin typeface="+mn-lt"/>
                    <a:ea typeface="Open Sans Light"/>
                    <a:cs typeface="Arial"/>
                    <a:sym typeface="Roboto Light"/>
                  </a:rPr>
                </a:br>
                <a:r>
                  <a:rPr lang="es-us" sz="1000" dirty="0">
                    <a:solidFill>
                      <a:srgbClr val="C00000"/>
                    </a:solidFill>
                    <a:latin typeface="+mn-lt"/>
                    <a:ea typeface="Open Sans Light"/>
                    <a:cs typeface="Arial"/>
                    <a:sym typeface="Roboto Light"/>
                  </a:rPr>
                  <a:t>Un indicador de éxito es... ser un socio estratégico distinguido en la toma de decisiones éticas y aumentar la visibilidad y la importancia de los programas de integridad para el campus, a nivel nacional y global</a:t>
                </a:r>
                <a:r>
                  <a:rPr lang="es-us" sz="1400" dirty="0">
                    <a:solidFill>
                      <a:srgbClr val="C00000"/>
                    </a:solidFill>
                    <a:latin typeface="+mn-lt"/>
                    <a:ea typeface="Open Sans Light"/>
                    <a:cs typeface="Arial"/>
                    <a:sym typeface="Roboto Light"/>
                  </a:rPr>
                  <a:t>.</a:t>
                </a:r>
                <a:endParaRPr lang="en-US" dirty="0">
                  <a:solidFill>
                    <a:srgbClr val="C00000"/>
                  </a:solidFill>
                  <a:latin typeface="+mn-lt"/>
                  <a:ea typeface="Open Sans Light"/>
                  <a:cs typeface="Arial"/>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spTree>
    <p:extLst>
      <p:ext uri="{BB962C8B-B14F-4D97-AF65-F5344CB8AC3E}">
        <p14:creationId xmlns:p14="http://schemas.microsoft.com/office/powerpoint/2010/main" val="20259598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rtl="0">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760540" cy="5100563"/>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dirty="0">
                <a:solidFill>
                  <a:srgbClr val="00778B"/>
                </a:solidFill>
                <a:latin typeface="Arial Regular"/>
                <a:ea typeface="Lato"/>
                <a:cs typeface="Arial Black" panose="020B0604020202020204" pitchFamily="34" charset="0"/>
              </a:rPr>
              <a:t>Objetivos de la OIIA </a:t>
            </a:r>
            <a:r>
              <a:rPr lang="es-us" sz="1050" b="1" kern="1200" dirty="0">
                <a:solidFill>
                  <a:srgbClr val="00778B"/>
                </a:solidFill>
                <a:latin typeface="Arial Regular"/>
                <a:ea typeface="Lato"/>
                <a:cs typeface="Arial Black" panose="020B0604020202020204" pitchFamily="34" charset="0"/>
              </a:rPr>
              <a:t>(Lograremos...)</a:t>
            </a:r>
          </a:p>
          <a:p>
            <a:pPr marL="228600" indent="-228600" algn="l" defTabSz="914400" rtl="0">
              <a:lnSpc>
                <a:spcPts val="1700"/>
              </a:lnSpc>
              <a:buAutoNum type="arabicPeriod"/>
            </a:pPr>
            <a:r>
              <a:rPr lang="es-us" sz="1400" b="1" kern="1200" dirty="0">
                <a:solidFill>
                  <a:srgbClr val="595959"/>
                </a:solidFill>
                <a:latin typeface="+mn-lt"/>
                <a:ea typeface="Lato"/>
                <a:cs typeface="Arial"/>
              </a:rPr>
              <a:t>Marco de integridad: </a:t>
            </a:r>
            <a:r>
              <a:rPr lang="es-us" sz="1400" kern="1200" dirty="0">
                <a:solidFill>
                  <a:srgbClr val="595959"/>
                </a:solidFill>
                <a:latin typeface="+mn-lt"/>
                <a:ea typeface="Lato"/>
                <a:cs typeface="Arial"/>
              </a:rPr>
              <a:t>Todos utilizan el marco de integridad. </a:t>
            </a:r>
            <a:br>
              <a:rPr lang="en-US" sz="1400" kern="1200" dirty="0">
                <a:latin typeface="+mn-lt"/>
                <a:ea typeface="Lato"/>
                <a:cs typeface="Arial"/>
              </a:rPr>
            </a:br>
            <a:endParaRPr lang="en-US" sz="1400" kern="1200" dirty="0">
              <a:latin typeface="+mn-lt"/>
              <a:ea typeface="Lato"/>
              <a:cs typeface="Arial" panose="020B0604020202020204" pitchFamily="34" charset="0"/>
            </a:endParaRPr>
          </a:p>
          <a:p>
            <a:pPr marL="228600" indent="-228600" algn="l" defTabSz="914400" rtl="0">
              <a:lnSpc>
                <a:spcPts val="1700"/>
              </a:lnSpc>
              <a:buAutoNum type="arabicPeriod"/>
            </a:pPr>
            <a:r>
              <a:rPr lang="es-us" sz="1400" b="1" kern="1200" dirty="0">
                <a:solidFill>
                  <a:srgbClr val="595959"/>
                </a:solidFill>
                <a:latin typeface="+mn-lt"/>
                <a:ea typeface="Lato"/>
                <a:cs typeface="Arial"/>
              </a:rPr>
              <a:t>Compromiso: </a:t>
            </a:r>
            <a:r>
              <a:rPr lang="es-us" sz="1400" kern="1200" dirty="0">
                <a:solidFill>
                  <a:srgbClr val="595959"/>
                </a:solidFill>
                <a:latin typeface="+mn-lt"/>
                <a:ea typeface="Lato"/>
                <a:cs typeface="Arial"/>
              </a:rPr>
              <a:t>Todos los segmentos de clientes están altamente comprometidos. </a:t>
            </a:r>
            <a:br>
              <a:rPr lang="en-US" sz="1400" kern="1200" dirty="0">
                <a:latin typeface="+mn-lt"/>
                <a:ea typeface="Lato"/>
                <a:cs typeface="Arial"/>
              </a:rPr>
            </a:br>
            <a:endParaRPr lang="en-US" sz="1400" kern="1200" dirty="0">
              <a:latin typeface="+mn-lt"/>
              <a:ea typeface="Lato"/>
              <a:cs typeface="Arial" panose="020B0604020202020204" pitchFamily="34" charset="0"/>
            </a:endParaRPr>
          </a:p>
          <a:p>
            <a:pPr marL="228600" indent="-228600" algn="l" defTabSz="914400" rtl="0">
              <a:lnSpc>
                <a:spcPts val="1700"/>
              </a:lnSpc>
              <a:buAutoNum type="arabicPeriod"/>
            </a:pPr>
            <a:r>
              <a:rPr lang="es-us" sz="1400" b="1" kern="1200" dirty="0">
                <a:solidFill>
                  <a:srgbClr val="595959"/>
                </a:solidFill>
                <a:latin typeface="+mn-lt"/>
                <a:ea typeface="Lato"/>
                <a:cs typeface="Arial"/>
              </a:rPr>
              <a:t>Gestión de riesgos: </a:t>
            </a:r>
            <a:r>
              <a:rPr lang="es-us" sz="1400" kern="1200" dirty="0">
                <a:solidFill>
                  <a:srgbClr val="595959"/>
                </a:solidFill>
                <a:latin typeface="+mn-lt"/>
                <a:ea typeface="Lato"/>
                <a:cs typeface="Arial"/>
              </a:rPr>
              <a:t>Los procesos de gestión de riesgos de cumplimiento protegen a todas las partes interesadas. </a:t>
            </a:r>
          </a:p>
          <a:p>
            <a:pPr algn="l" defTabSz="914400" rtl="0">
              <a:lnSpc>
                <a:spcPts val="1700"/>
              </a:lnSpc>
            </a:pPr>
            <a:endParaRPr lang="en-US" sz="1400" kern="1200" dirty="0">
              <a:solidFill>
                <a:srgbClr val="595959"/>
              </a:solidFill>
              <a:highlight>
                <a:srgbClr val="FFFF00"/>
              </a:highlight>
              <a:latin typeface="+mn-lt"/>
              <a:ea typeface="Lato"/>
              <a:cs typeface="Arial"/>
            </a:endParaRPr>
          </a:p>
          <a:p>
            <a:pPr algn="l" defTabSz="914400" rtl="0">
              <a:lnSpc>
                <a:spcPts val="1700"/>
              </a:lnSpc>
            </a:pPr>
            <a:r>
              <a:rPr lang="es-us" sz="1400" b="1" kern="1200" dirty="0">
                <a:solidFill>
                  <a:srgbClr val="595959"/>
                </a:solidFill>
                <a:latin typeface="+mn-lt"/>
                <a:ea typeface="Lato"/>
                <a:cs typeface="Arial"/>
              </a:rPr>
              <a:t>4. Liderazgo ético: </a:t>
            </a:r>
            <a:r>
              <a:rPr lang="es-us" sz="1400" kern="1200" dirty="0">
                <a:solidFill>
                  <a:srgbClr val="595959"/>
                </a:solidFill>
                <a:latin typeface="+mn-lt"/>
                <a:ea typeface="Lato"/>
                <a:cs typeface="Arial"/>
              </a:rPr>
              <a:t>Crear un Instituto de Bienestar Ético.</a:t>
            </a:r>
          </a:p>
          <a:p>
            <a:pPr algn="l" defTabSz="914400" rtl="0">
              <a:lnSpc>
                <a:spcPts val="1700"/>
              </a:lnSpc>
            </a:pPr>
            <a:endParaRPr lang="en-US" sz="1400" kern="1200" dirty="0">
              <a:solidFill>
                <a:srgbClr val="595959"/>
              </a:solidFill>
              <a:latin typeface="+mn-lt"/>
              <a:ea typeface="Lato"/>
              <a:cs typeface="Arial"/>
            </a:endParaRPr>
          </a:p>
          <a:p>
            <a:pPr algn="l" defTabSz="914400" rtl="0" hangingPunct="1">
              <a:spcAft>
                <a:spcPts val="800"/>
              </a:spcAft>
            </a:pPr>
            <a:r>
              <a:rPr lang="es-us" sz="1800" b="1" kern="1200" dirty="0">
                <a:solidFill>
                  <a:srgbClr val="00778B"/>
                </a:solidFill>
                <a:latin typeface="Arial Regular"/>
                <a:ea typeface="Lato"/>
                <a:cs typeface="Arial Black" panose="020B0604020202020204" pitchFamily="34" charset="0"/>
              </a:rPr>
              <a:t>Mirando al futuro </a:t>
            </a:r>
            <a:r>
              <a:rPr lang="es-us" sz="1050" b="1" kern="1200" dirty="0">
                <a:solidFill>
                  <a:srgbClr val="00778B"/>
                </a:solidFill>
                <a:latin typeface="Arial Regular"/>
                <a:ea typeface="Lato"/>
                <a:cs typeface="Arial Black" panose="020B0604020202020204" pitchFamily="34" charset="0"/>
              </a:rPr>
              <a:t>(Sabremos que hemos llegado a la meta cuando podamos decir que...)</a:t>
            </a:r>
          </a:p>
          <a:p>
            <a:pPr marL="285750" indent="-285750" algn="l" defTabSz="914400" rtl="0" hangingPunct="1">
              <a:spcAft>
                <a:spcPts val="800"/>
              </a:spcAft>
              <a:buFont typeface="Arial" panose="020B0604020202020204" pitchFamily="34" charset="0"/>
              <a:buChar char="•"/>
            </a:pPr>
            <a:r>
              <a:rPr lang="es-us" sz="1400" dirty="0">
                <a:solidFill>
                  <a:srgbClr val="595959"/>
                </a:solidFill>
                <a:latin typeface="+mn-lt"/>
                <a:ea typeface="Open Sans Light"/>
                <a:cs typeface="Arial"/>
                <a:sym typeface="Roboto Light"/>
              </a:rPr>
              <a:t>Hemos integrado plenamente el marco de integridad en todo nuestro trabajo.</a:t>
            </a:r>
            <a:endParaRPr lang="en-US" sz="1400" dirty="0">
              <a:solidFill>
                <a:srgbClr val="595959"/>
              </a:solidFill>
              <a:latin typeface="+mn-lt"/>
              <a:ea typeface="Open Sans Light"/>
              <a:cs typeface="Arial"/>
            </a:endParaRPr>
          </a:p>
          <a:p>
            <a:pPr marL="285750" indent="-285750" algn="l" defTabSz="914400" rtl="0" hangingPunct="1">
              <a:spcAft>
                <a:spcPts val="800"/>
              </a:spcAft>
              <a:buFont typeface="Arial" panose="020B0604020202020204" pitchFamily="34" charset="0"/>
              <a:buChar char="•"/>
            </a:pPr>
            <a:r>
              <a:rPr lang="es-us" sz="1400" dirty="0">
                <a:solidFill>
                  <a:srgbClr val="595959"/>
                </a:solidFill>
                <a:latin typeface="+mn-lt"/>
                <a:ea typeface="Open Sans Light"/>
                <a:cs typeface="Arial"/>
                <a:sym typeface="Roboto Light"/>
              </a:rPr>
              <a:t>Hemos aportado estabilidad a la cultura </a:t>
            </a:r>
            <a:r>
              <a:rPr lang="es-us" sz="1400" u="none" strike="noStrike" kern="0" cap="none" spc="0" normalizeH="0" noProof="0" dirty="0">
                <a:ln>
                  <a:noFill/>
                </a:ln>
                <a:solidFill>
                  <a:srgbClr val="595959"/>
                </a:solidFill>
                <a:effectLst/>
                <a:uLnTx/>
                <a:uFill>
                  <a:solidFill>
                    <a:srgbClr val="323C40"/>
                  </a:solidFill>
                </a:uFill>
                <a:latin typeface="+mn-lt"/>
                <a:ea typeface="Open Sans Light"/>
                <a:cs typeface="Arial"/>
                <a:sym typeface="Roboto Light"/>
              </a:rPr>
              <a:t>y el </a:t>
            </a:r>
            <a:r>
              <a:rPr lang="es-us" sz="1400" dirty="0">
                <a:solidFill>
                  <a:srgbClr val="595959"/>
                </a:solidFill>
                <a:latin typeface="+mn-lt"/>
                <a:ea typeface="Open Sans Light"/>
                <a:cs typeface="Arial"/>
                <a:sym typeface="Roboto Light"/>
              </a:rPr>
              <a:t>entorno institucionales.</a:t>
            </a:r>
            <a:endParaRPr lang="en-US" sz="1400" kern="1200" dirty="0">
              <a:solidFill>
                <a:srgbClr val="2B2C28"/>
              </a:solidFill>
              <a:latin typeface="+mn-lt"/>
              <a:ea typeface="Open Sans Light"/>
              <a:cs typeface="Arial" panose="020B0604020202020204" pitchFamily="34" charset="0"/>
              <a:sym typeface="Roboto Light"/>
            </a:endParaRPr>
          </a:p>
          <a:p>
            <a:pPr marL="285750" indent="-285750" algn="l" defTabSz="914400" rtl="0" hangingPunct="1">
              <a:spcAft>
                <a:spcPts val="800"/>
              </a:spcAft>
              <a:buFont typeface="Arial" panose="020B0604020202020204" pitchFamily="34" charset="0"/>
              <a:buChar char="•"/>
            </a:pPr>
            <a:r>
              <a:rPr lang="es-us" sz="1400" kern="1200" dirty="0">
                <a:solidFill>
                  <a:srgbClr val="595959"/>
                </a:solidFill>
                <a:latin typeface="+mn-lt"/>
                <a:ea typeface="Open Sans Light"/>
                <a:cs typeface="Arial"/>
                <a:sym typeface="Roboto Light"/>
              </a:rPr>
              <a:t>Tenemos investigaciones de </a:t>
            </a:r>
            <a:r>
              <a:rPr lang="es-us" sz="1400" kern="1200" dirty="0" err="1">
                <a:solidFill>
                  <a:srgbClr val="595959"/>
                </a:solidFill>
                <a:latin typeface="+mn-lt"/>
                <a:ea typeface="Open Sans Light"/>
                <a:cs typeface="Arial"/>
                <a:sym typeface="Roboto Light"/>
              </a:rPr>
              <a:t>mínimis</a:t>
            </a:r>
            <a:r>
              <a:rPr lang="es-us" sz="1400" kern="1200" dirty="0">
                <a:solidFill>
                  <a:srgbClr val="595959"/>
                </a:solidFill>
                <a:latin typeface="+mn-lt"/>
                <a:ea typeface="Open Sans Light"/>
                <a:cs typeface="Arial"/>
                <a:sym typeface="Roboto Light"/>
              </a:rPr>
              <a:t> (mitigación de riesgos).</a:t>
            </a:r>
            <a:endParaRPr lang="en-US" sz="1400" kern="1200" dirty="0">
              <a:solidFill>
                <a:srgbClr val="595959"/>
              </a:solidFill>
              <a:latin typeface="+mn-lt"/>
              <a:ea typeface="Open Sans Light"/>
              <a:cs typeface="Arial"/>
            </a:endParaRPr>
          </a:p>
          <a:p>
            <a:pPr marL="285750" indent="-285750" algn="l" defTabSz="914400" rtl="0">
              <a:spcAft>
                <a:spcPts val="800"/>
              </a:spcAft>
              <a:buFont typeface="Arial" panose="020B0604020202020204" pitchFamily="34" charset="0"/>
              <a:buChar char="•"/>
            </a:pPr>
            <a:r>
              <a:rPr lang="es-us" sz="1400" kern="1200" dirty="0">
                <a:solidFill>
                  <a:srgbClr val="595959"/>
                </a:solidFill>
                <a:latin typeface="+mn-lt"/>
                <a:ea typeface="Open Sans Light"/>
                <a:cs typeface="Arial"/>
              </a:rPr>
              <a:t>El bienestar ético como parte de la salud integral.</a:t>
            </a:r>
          </a:p>
          <a:p>
            <a:pPr marL="228600" indent="-228600" algn="l" defTabSz="914400" rtl="0">
              <a:lnSpc>
                <a:spcPts val="1700"/>
              </a:lnSpc>
              <a:buAutoNum type="arabicPeriod"/>
            </a:pPr>
            <a:endParaRPr lang="en-US" sz="1400" dirty="0">
              <a:latin typeface="+mn-lt"/>
              <a:ea typeface="Lato"/>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2893195295"/>
              </p:ext>
            </p:extLst>
          </p:nvPr>
        </p:nvGraphicFramePr>
        <p:xfrm>
          <a:off x="176732" y="235898"/>
          <a:ext cx="11074459" cy="152400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rtl="0"/>
                      <a:r>
                        <a:rPr lang="es-us" sz="10000" b="1" i="0">
                          <a:solidFill>
                            <a:schemeClr val="bg1"/>
                          </a:solidFill>
                          <a:latin typeface="+mj-lt"/>
                        </a:rPr>
                        <a:t>1</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s-us" sz="3000" b="1">
                          <a:solidFill>
                            <a:schemeClr val="bg1"/>
                          </a:solidFill>
                          <a:effectLst/>
                          <a:latin typeface="Arial Regular"/>
                          <a:cs typeface="Arial"/>
                        </a:rPr>
                        <a:t>Mejorar los servicios básicos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0" i="0" u="none" strike="noStrike" noProof="0">
                          <a:solidFill>
                            <a:schemeClr val="bg1"/>
                          </a:solidFill>
                          <a:latin typeface="+mn-lt"/>
                        </a:rPr>
                        <a:t>Proporcionar servicios primordiales y liderazgo ético con excelencia.</a:t>
                      </a:r>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1" i="1" u="none" strike="noStrike" noProof="0">
                          <a:solidFill>
                            <a:schemeClr val="bg1"/>
                          </a:solidFill>
                          <a:latin typeface="+mn-lt"/>
                        </a:rPr>
                        <a:t>Un indicador de éxito es... </a:t>
                      </a:r>
                      <a:r>
                        <a:rPr lang="es-us" sz="1600" b="1" i="1" u="none" strike="noStrike" noProof="0">
                          <a:solidFill>
                            <a:schemeClr val="bg1"/>
                          </a:solidFill>
                          <a:latin typeface="Arial Regular"/>
                        </a:rPr>
                        <a:t>e</a:t>
                      </a:r>
                      <a:r>
                        <a:rPr lang="es-us" sz="1600" b="1" i="1">
                          <a:solidFill>
                            <a:schemeClr val="bg1"/>
                          </a:solidFill>
                          <a:latin typeface="Arial Regular"/>
                        </a:rPr>
                        <a:t>stablecer líderes éticos en educación y atención médica.</a:t>
                      </a:r>
                      <a:endParaRPr lang="en-US" sz="1600" b="1" i="1">
                        <a:solidFill>
                          <a:schemeClr val="bg1"/>
                        </a:solidFill>
                        <a:latin typeface="Arial Regular"/>
                        <a:cs typeface="Arial"/>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224286"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1</a:t>
            </a:r>
          </a:p>
        </p:txBody>
      </p:sp>
      <p:sp>
        <p:nvSpPr>
          <p:cNvPr id="26" name="Oval 25">
            <a:extLst>
              <a:ext uri="{FF2B5EF4-FFF2-40B4-BE49-F238E27FC236}">
                <a16:creationId xmlns:a16="http://schemas.microsoft.com/office/drawing/2014/main" id="{F4B73D3A-603B-7550-F0EE-D1E7B661B113}"/>
              </a:ext>
            </a:extLst>
          </p:cNvPr>
          <p:cNvSpPr/>
          <p:nvPr/>
        </p:nvSpPr>
        <p:spPr>
          <a:xfrm>
            <a:off x="7218462" y="3594321"/>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2</a:t>
            </a:r>
          </a:p>
        </p:txBody>
      </p:sp>
      <p:sp>
        <p:nvSpPr>
          <p:cNvPr id="7" name="TextBox 6">
            <a:extLst>
              <a:ext uri="{FF2B5EF4-FFF2-40B4-BE49-F238E27FC236}">
                <a16:creationId xmlns:a16="http://schemas.microsoft.com/office/drawing/2014/main" id="{EB445889-04FF-D694-6B56-0328FB3CE75B}"/>
              </a:ext>
            </a:extLst>
          </p:cNvPr>
          <p:cNvSpPr txBox="1"/>
          <p:nvPr/>
        </p:nvSpPr>
        <p:spPr>
          <a:xfrm>
            <a:off x="7913070" y="2641619"/>
            <a:ext cx="4073189" cy="4039567"/>
          </a:xfrm>
          <a:prstGeom prst="rect">
            <a:avLst/>
          </a:prstGeom>
          <a:noFill/>
        </p:spPr>
        <p:txBody>
          <a:bodyPr wrap="square" lIns="91440" tIns="45720" rIns="91440" bIns="45720" rtlCol="0" anchor="t">
            <a:spAutoFit/>
          </a:bodyPr>
          <a:lstStyle/>
          <a:p>
            <a:pPr algn="l" defTabSz="914400" rtl="0">
              <a:spcBef>
                <a:spcPts val="300"/>
              </a:spcBef>
            </a:pPr>
            <a:r>
              <a:rPr lang="es-us" sz="1600" b="1" kern="1200">
                <a:solidFill>
                  <a:srgbClr val="00778B"/>
                </a:solidFill>
                <a:latin typeface="+mn-lt"/>
                <a:ea typeface="Lato"/>
                <a:cs typeface="Arial"/>
              </a:rPr>
              <a:t>Integración del Marco de Integridad</a:t>
            </a:r>
            <a:endParaRPr lang="en-US" sz="1600" kern="1200" dirty="0">
              <a:solidFill>
                <a:srgbClr val="595959"/>
              </a:solidFill>
              <a:latin typeface="+mn-lt"/>
              <a:ea typeface="Lato"/>
              <a:cs typeface="Arial"/>
            </a:endParaRPr>
          </a:p>
          <a:p>
            <a:pPr algn="l" defTabSz="914400" rtl="0">
              <a:spcBef>
                <a:spcPts val="300"/>
              </a:spcBef>
              <a:spcAft>
                <a:spcPts val="300"/>
              </a:spcAft>
            </a:pPr>
            <a:r>
              <a:rPr lang="es-us" sz="1400" kern="1200">
                <a:solidFill>
                  <a:srgbClr val="595959"/>
                </a:solidFill>
                <a:latin typeface="+mn-lt"/>
                <a:ea typeface="Lato"/>
                <a:cs typeface="Arial"/>
              </a:rPr>
              <a:t>Mayor inversión en la integración del marco de integridad.</a:t>
            </a:r>
            <a:br>
              <a:rPr lang="en-US" sz="1400" kern="1200" dirty="0">
                <a:solidFill>
                  <a:srgbClr val="595959"/>
                </a:solidFill>
                <a:latin typeface="+mn-lt"/>
                <a:ea typeface="Lato"/>
                <a:cs typeface="Arial"/>
              </a:rPr>
            </a:br>
            <a:r>
              <a:rPr lang="es-us" sz="800" kern="1200">
                <a:solidFill>
                  <a:srgbClr val="F8F9F8"/>
                </a:solidFill>
                <a:latin typeface="+mn-lt"/>
                <a:ea typeface="Lato"/>
                <a:cs typeface="Arial"/>
              </a:rPr>
              <a:t>_</a:t>
            </a:r>
          </a:p>
          <a:p>
            <a:pPr algn="l" defTabSz="914400" rtl="0">
              <a:spcBef>
                <a:spcPts val="300"/>
              </a:spcBef>
              <a:spcAft>
                <a:spcPts val="300"/>
              </a:spcAft>
            </a:pPr>
            <a:r>
              <a:rPr lang="es-us" sz="1600" b="1" kern="1200">
                <a:solidFill>
                  <a:srgbClr val="00778B"/>
                </a:solidFill>
                <a:latin typeface="+mn-lt"/>
                <a:ea typeface="Lato"/>
                <a:cs typeface="Arial"/>
              </a:rPr>
              <a:t>Gestión de riesgos</a:t>
            </a:r>
            <a:endParaRPr lang="en-US" sz="1400" b="1" kern="1200" dirty="0">
              <a:solidFill>
                <a:srgbClr val="595959"/>
              </a:solidFill>
              <a:latin typeface="+mn-lt"/>
              <a:ea typeface="Lato"/>
              <a:cs typeface="Arial"/>
            </a:endParaRPr>
          </a:p>
          <a:p>
            <a:pPr algn="l" defTabSz="914400" rtl="0">
              <a:spcBef>
                <a:spcPts val="300"/>
              </a:spcBef>
              <a:spcAft>
                <a:spcPts val="300"/>
              </a:spcAft>
            </a:pPr>
            <a:r>
              <a:rPr lang="es-us" sz="1400" kern="1200">
                <a:solidFill>
                  <a:srgbClr val="595959"/>
                </a:solidFill>
                <a:latin typeface="+mn-lt"/>
                <a:ea typeface="Lato"/>
                <a:cs typeface="Arial"/>
              </a:rPr>
              <a:t>Mayor atención a las prácticas de gestión de riesgos.</a:t>
            </a:r>
            <a:br>
              <a:rPr lang="en-US" sz="1400" kern="1200" dirty="0">
                <a:solidFill>
                  <a:srgbClr val="595959"/>
                </a:solidFill>
                <a:latin typeface="+mn-lt"/>
                <a:ea typeface="Lato"/>
                <a:cs typeface="Arial"/>
              </a:rPr>
            </a:br>
            <a:r>
              <a:rPr lang="es-us" sz="800" kern="1200">
                <a:solidFill>
                  <a:srgbClr val="F2F6F7"/>
                </a:solidFill>
                <a:latin typeface="+mn-lt"/>
                <a:ea typeface="Lato"/>
                <a:cs typeface="Arial"/>
              </a:rPr>
              <a:t>_</a:t>
            </a:r>
          </a:p>
          <a:p>
            <a:pPr algn="l" defTabSz="914400" rtl="0">
              <a:spcBef>
                <a:spcPts val="300"/>
              </a:spcBef>
            </a:pPr>
            <a:r>
              <a:rPr lang="es-us" sz="1600" b="1" kern="1200">
                <a:solidFill>
                  <a:srgbClr val="00778B"/>
                </a:solidFill>
                <a:latin typeface="+mn-lt"/>
                <a:ea typeface="Lato"/>
                <a:cs typeface="Arial"/>
              </a:rPr>
              <a:t>Compromiso de los clientes</a:t>
            </a:r>
            <a:endParaRPr lang="en-US" sz="1600" kern="1200" dirty="0">
              <a:solidFill>
                <a:srgbClr val="595959"/>
              </a:solidFill>
              <a:latin typeface="+mn-lt"/>
              <a:ea typeface="Lato"/>
              <a:cs typeface="Arial"/>
            </a:endParaRPr>
          </a:p>
          <a:p>
            <a:pPr algn="l" defTabSz="914400" rtl="0">
              <a:spcBef>
                <a:spcPts val="300"/>
              </a:spcBef>
              <a:spcAft>
                <a:spcPts val="300"/>
              </a:spcAft>
            </a:pPr>
            <a:r>
              <a:rPr lang="es-us" sz="1400" kern="1200">
                <a:solidFill>
                  <a:srgbClr val="595959"/>
                </a:solidFill>
                <a:latin typeface="+mn-lt"/>
                <a:ea typeface="Lato"/>
                <a:cs typeface="Arial"/>
              </a:rPr>
              <a:t>Mayores esfuerzos de compromiso con los principales segmentos de clientes.</a:t>
            </a:r>
            <a:br>
              <a:rPr lang="en-US" sz="1400" kern="1200" dirty="0">
                <a:solidFill>
                  <a:srgbClr val="595959"/>
                </a:solidFill>
                <a:latin typeface="+mn-lt"/>
                <a:ea typeface="Lato"/>
                <a:cs typeface="Arial"/>
              </a:rPr>
            </a:br>
            <a:r>
              <a:rPr lang="es-us" sz="800" kern="1200">
                <a:solidFill>
                  <a:srgbClr val="F2F6F7"/>
                </a:solidFill>
                <a:latin typeface="+mn-lt"/>
                <a:ea typeface="Lato"/>
                <a:cs typeface="Arial"/>
              </a:rPr>
              <a:t>_</a:t>
            </a:r>
          </a:p>
          <a:p>
            <a:pPr algn="l" defTabSz="914400" rtl="0">
              <a:spcBef>
                <a:spcPts val="300"/>
              </a:spcBef>
            </a:pPr>
            <a:r>
              <a:rPr lang="es-us" sz="1600" b="1" kern="1200">
                <a:solidFill>
                  <a:srgbClr val="00778B"/>
                </a:solidFill>
                <a:latin typeface="+mn-lt"/>
                <a:ea typeface="Lato"/>
                <a:cs typeface="Arial"/>
              </a:rPr>
              <a:t>Más formación</a:t>
            </a:r>
            <a:endParaRPr lang="en-US" sz="1600" b="1" kern="1200" dirty="0">
              <a:solidFill>
                <a:srgbClr val="595959"/>
              </a:solidFill>
              <a:latin typeface="+mn-lt"/>
              <a:ea typeface="Lato"/>
              <a:cs typeface="Arial"/>
            </a:endParaRPr>
          </a:p>
          <a:p>
            <a:pPr algn="l" defTabSz="914400" rtl="0">
              <a:spcBef>
                <a:spcPts val="300"/>
              </a:spcBef>
            </a:pPr>
            <a:r>
              <a:rPr lang="es-us" sz="1400" kern="1200">
                <a:solidFill>
                  <a:srgbClr val="595959"/>
                </a:solidFill>
                <a:latin typeface="+mn-lt"/>
                <a:ea typeface="Lato"/>
                <a:cs typeface="Arial"/>
              </a:rPr>
              <a:t>Aumento de los recursos y la formación.</a:t>
            </a:r>
            <a:br>
              <a:rPr lang="en-US" sz="1400" kern="1200" dirty="0">
                <a:solidFill>
                  <a:srgbClr val="595959"/>
                </a:solidFill>
                <a:latin typeface="+mn-lt"/>
                <a:ea typeface="Lato"/>
                <a:cs typeface="Arial"/>
              </a:rPr>
            </a:br>
            <a:r>
              <a:rPr lang="es-us" sz="800" kern="1200">
                <a:solidFill>
                  <a:srgbClr val="F2F6F7"/>
                </a:solidFill>
                <a:latin typeface="+mn-lt"/>
                <a:ea typeface="Lato"/>
                <a:cs typeface="Arial"/>
              </a:rPr>
              <a:t>_</a:t>
            </a:r>
          </a:p>
          <a:p>
            <a:pPr algn="l" defTabSz="914400" rtl="0">
              <a:spcBef>
                <a:spcPts val="300"/>
              </a:spcBef>
            </a:pPr>
            <a:r>
              <a:rPr lang="es-us" sz="1600" b="1" kern="1200">
                <a:solidFill>
                  <a:srgbClr val="00778B"/>
                </a:solidFill>
                <a:latin typeface="+mn-lt"/>
                <a:ea typeface="Lato"/>
                <a:cs typeface="Arial"/>
              </a:rPr>
              <a:t>Liderazgo ético</a:t>
            </a:r>
            <a:endParaRPr lang="en-US" sz="1600" b="1" kern="1200" dirty="0">
              <a:solidFill>
                <a:srgbClr val="595959"/>
              </a:solidFill>
              <a:latin typeface="+mn-lt"/>
              <a:ea typeface="Lato"/>
              <a:cs typeface="Arial"/>
            </a:endParaRPr>
          </a:p>
          <a:p>
            <a:pPr algn="l" defTabSz="914400" rtl="0">
              <a:spcBef>
                <a:spcPts val="300"/>
              </a:spcBef>
            </a:pPr>
            <a:r>
              <a:rPr lang="es-us" sz="1400" kern="1200">
                <a:solidFill>
                  <a:srgbClr val="595959"/>
                </a:solidFill>
                <a:latin typeface="+mn-lt"/>
                <a:ea typeface="Lato"/>
                <a:cs typeface="Arial"/>
              </a:rPr>
              <a:t>Incorporar el bienestar en el lugar de trabajo para fomentar los comportamientos éticos.</a:t>
            </a:r>
            <a:endParaRPr lang="en-US" sz="1400" kern="1200" dirty="0">
              <a:solidFill>
                <a:srgbClr val="595959"/>
              </a:solidFill>
              <a:latin typeface="Arial"/>
              <a:ea typeface="Lato"/>
              <a:cs typeface="Arial"/>
            </a:endParaRPr>
          </a:p>
        </p:txBody>
      </p:sp>
      <p:sp>
        <p:nvSpPr>
          <p:cNvPr id="17" name="TextBox 16">
            <a:extLst>
              <a:ext uri="{FF2B5EF4-FFF2-40B4-BE49-F238E27FC236}">
                <a16:creationId xmlns:a16="http://schemas.microsoft.com/office/drawing/2014/main" id="{D6DFEDD0-592C-44F6-2C87-DF7F7400AD56}"/>
              </a:ext>
            </a:extLst>
          </p:cNvPr>
          <p:cNvSpPr txBox="1"/>
          <p:nvPr/>
        </p:nvSpPr>
        <p:spPr>
          <a:xfrm>
            <a:off x="7078979" y="2151433"/>
            <a:ext cx="5397870" cy="369332"/>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Cambios estratégicos </a:t>
            </a:r>
            <a:r>
              <a:rPr lang="es-us" sz="1050" b="1" kern="1200">
                <a:solidFill>
                  <a:srgbClr val="00778B"/>
                </a:solidFill>
                <a:latin typeface="Arial Regular"/>
                <a:ea typeface="Lato"/>
                <a:cs typeface="Arial Black" panose="020B0604020202020204" pitchFamily="34" charset="0"/>
              </a:rPr>
              <a:t>(En los próximos 3 años o más...)</a:t>
            </a:r>
          </a:p>
        </p:txBody>
      </p:sp>
      <p:sp>
        <p:nvSpPr>
          <p:cNvPr id="19" name="Oval 18">
            <a:extLst>
              <a:ext uri="{FF2B5EF4-FFF2-40B4-BE49-F238E27FC236}">
                <a16:creationId xmlns:a16="http://schemas.microsoft.com/office/drawing/2014/main" id="{4BCAE264-F1F9-A641-90FD-BCBC4A4AF20E}"/>
              </a:ext>
            </a:extLst>
          </p:cNvPr>
          <p:cNvSpPr/>
          <p:nvPr/>
        </p:nvSpPr>
        <p:spPr>
          <a:xfrm>
            <a:off x="7218462" y="455399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3</a:t>
            </a:r>
          </a:p>
        </p:txBody>
      </p:sp>
      <p:sp>
        <p:nvSpPr>
          <p:cNvPr id="20" name="Oval 19">
            <a:extLst>
              <a:ext uri="{FF2B5EF4-FFF2-40B4-BE49-F238E27FC236}">
                <a16:creationId xmlns:a16="http://schemas.microsoft.com/office/drawing/2014/main" id="{FF584714-AB6C-5210-6A37-D591FE2F1E06}"/>
              </a:ext>
            </a:extLst>
          </p:cNvPr>
          <p:cNvSpPr/>
          <p:nvPr/>
        </p:nvSpPr>
        <p:spPr>
          <a:xfrm>
            <a:off x="7218462" y="5412510"/>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4</a:t>
            </a:r>
          </a:p>
        </p:txBody>
      </p:sp>
      <p:sp>
        <p:nvSpPr>
          <p:cNvPr id="3" name="Oval 2">
            <a:extLst>
              <a:ext uri="{FF2B5EF4-FFF2-40B4-BE49-F238E27FC236}">
                <a16:creationId xmlns:a16="http://schemas.microsoft.com/office/drawing/2014/main" id="{76B98235-2870-618E-C749-16C8554DB4C2}"/>
              </a:ext>
            </a:extLst>
          </p:cNvPr>
          <p:cNvSpPr/>
          <p:nvPr/>
        </p:nvSpPr>
        <p:spPr>
          <a:xfrm>
            <a:off x="7218462" y="609087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5</a:t>
            </a:r>
          </a:p>
        </p:txBody>
      </p:sp>
    </p:spTree>
    <p:extLst>
      <p:ext uri="{BB962C8B-B14F-4D97-AF65-F5344CB8AC3E}">
        <p14:creationId xmlns:p14="http://schemas.microsoft.com/office/powerpoint/2010/main" val="42744867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67851-45F3-27AE-E639-87912153DA90}"/>
              </a:ext>
            </a:extLst>
          </p:cNvPr>
          <p:cNvSpPr/>
          <p:nvPr/>
        </p:nvSpPr>
        <p:spPr>
          <a:xfrm>
            <a:off x="362737" y="2490253"/>
            <a:ext cx="3268156" cy="4256244"/>
          </a:xfrm>
          <a:prstGeom prst="rect">
            <a:avLst/>
          </a:prstGeom>
          <a:solidFill>
            <a:schemeClr val="bg1">
              <a:lumMod val="95000"/>
              <a:alpha val="6823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31C7F9-99C1-A44A-9D3C-C4BFF7B94BA8}"/>
              </a:ext>
            </a:extLst>
          </p:cNvPr>
          <p:cNvSpPr txBox="1"/>
          <p:nvPr/>
        </p:nvSpPr>
        <p:spPr>
          <a:xfrm>
            <a:off x="417822" y="2450730"/>
            <a:ext cx="3385359" cy="4224618"/>
          </a:xfrm>
          <a:prstGeom prst="rect">
            <a:avLst/>
          </a:prstGeom>
          <a:noFill/>
        </p:spPr>
        <p:txBody>
          <a:bodyPr wrap="square" lIns="91440" tIns="45720" rIns="91440" bIns="45720" rtlCol="0" anchor="t">
            <a:spAutoFit/>
          </a:bodyPr>
          <a:lstStyle/>
          <a:p>
            <a:pPr algn="l" rtl="0" fontAlgn="base">
              <a:lnSpc>
                <a:spcPct val="114000"/>
              </a:lnSpc>
              <a:spcAft>
                <a:spcPts val="600"/>
              </a:spcAft>
            </a:pPr>
            <a:r>
              <a:rPr lang="es-us" sz="2000" b="1" dirty="0">
                <a:solidFill>
                  <a:srgbClr val="00778B"/>
                </a:solidFill>
                <a:latin typeface="Arial Regular"/>
                <a:cs typeface="Arial"/>
              </a:rPr>
              <a:t>Nuestra misión</a:t>
            </a:r>
            <a:endParaRPr lang="en-US" sz="2000" b="1" dirty="0">
              <a:solidFill>
                <a:srgbClr val="00778B"/>
              </a:solidFill>
              <a:latin typeface="Arial Regular"/>
              <a:cs typeface="Arial" panose="020B0604020202020204" pitchFamily="34" charset="0"/>
            </a:endParaRPr>
          </a:p>
          <a:p>
            <a:pPr algn="l" rtl="0" fontAlgn="base">
              <a:lnSpc>
                <a:spcPct val="114000"/>
              </a:lnSpc>
              <a:spcAft>
                <a:spcPts val="800"/>
              </a:spcAft>
            </a:pPr>
            <a:r>
              <a:rPr lang="es-us" sz="1200" dirty="0">
                <a:solidFill>
                  <a:srgbClr val="595959"/>
                </a:solidFill>
                <a:latin typeface="Arial"/>
                <a:cs typeface="Arial"/>
              </a:rPr>
              <a:t>Crear soluciones para una comunidad más saludable.</a:t>
            </a:r>
            <a:endParaRPr lang="en-US" sz="1200" dirty="0">
              <a:solidFill>
                <a:srgbClr val="595959"/>
              </a:solidFill>
              <a:latin typeface="Arial Regular"/>
              <a:cs typeface="Arial" panose="020B0604020202020204" pitchFamily="34" charset="0"/>
            </a:endParaRPr>
          </a:p>
          <a:p>
            <a:pPr algn="l" rtl="0">
              <a:lnSpc>
                <a:spcPct val="114000"/>
              </a:lnSpc>
            </a:pPr>
            <a:endParaRPr lang="en-US" sz="1600" b="1" dirty="0">
              <a:solidFill>
                <a:schemeClr val="bg1"/>
              </a:solidFill>
              <a:latin typeface="Arial Regular"/>
              <a:cs typeface="Arial"/>
            </a:endParaRPr>
          </a:p>
          <a:p>
            <a:pPr algn="l" rtl="0">
              <a:lnSpc>
                <a:spcPct val="114000"/>
              </a:lnSpc>
              <a:spcAft>
                <a:spcPts val="600"/>
              </a:spcAft>
            </a:pPr>
            <a:r>
              <a:rPr lang="es-us" sz="2000" b="1" dirty="0">
                <a:solidFill>
                  <a:srgbClr val="00778B"/>
                </a:solidFill>
                <a:latin typeface="Arial Regular"/>
                <a:cs typeface="Arial"/>
              </a:rPr>
              <a:t>Nuestra visión</a:t>
            </a:r>
            <a:endParaRPr lang="en-US" sz="1400" b="1" dirty="0">
              <a:solidFill>
                <a:srgbClr val="00778B"/>
              </a:solidFill>
              <a:latin typeface="Arial Regular"/>
              <a:cs typeface="Arial"/>
            </a:endParaRPr>
          </a:p>
          <a:p>
            <a:pPr algn="l" rtl="0">
              <a:lnSpc>
                <a:spcPct val="114000"/>
              </a:lnSpc>
            </a:pPr>
            <a:r>
              <a:rPr lang="es-us" sz="1200" dirty="0">
                <a:solidFill>
                  <a:srgbClr val="595959"/>
                </a:solidFill>
                <a:latin typeface="Arial Regular"/>
                <a:cs typeface="Arial"/>
              </a:rPr>
              <a:t>Cultivar líderes de integridad transformadores para una atención médica dinámica.</a:t>
            </a:r>
          </a:p>
          <a:p>
            <a:pPr algn="l" rtl="0">
              <a:lnSpc>
                <a:spcPct val="114000"/>
              </a:lnSpc>
            </a:pPr>
            <a:endParaRPr lang="en-US" sz="1600" b="1" dirty="0">
              <a:solidFill>
                <a:schemeClr val="bg1"/>
              </a:solidFill>
              <a:latin typeface="Arial Regular"/>
              <a:cs typeface="Arial"/>
            </a:endParaRPr>
          </a:p>
          <a:p>
            <a:pPr algn="l" rtl="0">
              <a:lnSpc>
                <a:spcPct val="114000"/>
              </a:lnSpc>
              <a:spcAft>
                <a:spcPts val="600"/>
              </a:spcAft>
            </a:pPr>
            <a:r>
              <a:rPr lang="es-us" sz="2000" b="1" dirty="0">
                <a:solidFill>
                  <a:srgbClr val="00778B"/>
                </a:solidFill>
                <a:latin typeface="Arial Regular"/>
                <a:cs typeface="Arial"/>
              </a:rPr>
              <a:t>Nuestros valores</a:t>
            </a:r>
            <a:endParaRPr lang="en-US" sz="1200" b="1" dirty="0">
              <a:solidFill>
                <a:srgbClr val="00778B"/>
              </a:solidFill>
              <a:latin typeface="Arial"/>
              <a:cs typeface="Arial"/>
            </a:endParaRPr>
          </a:p>
          <a:p>
            <a:pPr algn="l" rtl="0">
              <a:lnSpc>
                <a:spcPct val="114000"/>
              </a:lnSpc>
              <a:spcAft>
                <a:spcPts val="600"/>
              </a:spcAft>
            </a:pPr>
            <a:r>
              <a:rPr lang="es-us" sz="1200" dirty="0">
                <a:solidFill>
                  <a:srgbClr val="595959"/>
                </a:solidFill>
                <a:latin typeface="Arial"/>
                <a:cs typeface="Arial"/>
              </a:rPr>
              <a:t>Integridad con valentía</a:t>
            </a:r>
            <a:endParaRPr lang="en-US" sz="1200" dirty="0">
              <a:solidFill>
                <a:srgbClr val="595959"/>
              </a:solidFill>
              <a:latin typeface="Arial Regular"/>
              <a:cs typeface="Arial"/>
            </a:endParaRPr>
          </a:p>
          <a:p>
            <a:pPr algn="l" rtl="0">
              <a:lnSpc>
                <a:spcPct val="114000"/>
              </a:lnSpc>
              <a:spcAft>
                <a:spcPts val="600"/>
              </a:spcAft>
            </a:pPr>
            <a:r>
              <a:rPr lang="es-us" sz="1200" dirty="0">
                <a:solidFill>
                  <a:srgbClr val="595959"/>
                </a:solidFill>
                <a:latin typeface="Arial"/>
                <a:cs typeface="Arial"/>
              </a:rPr>
              <a:t>Tener curiosidad</a:t>
            </a:r>
          </a:p>
          <a:p>
            <a:pPr algn="l" rtl="0">
              <a:lnSpc>
                <a:spcPct val="114000"/>
              </a:lnSpc>
              <a:spcAft>
                <a:spcPts val="600"/>
              </a:spcAft>
            </a:pPr>
            <a:r>
              <a:rPr lang="es-us" sz="1200" dirty="0">
                <a:solidFill>
                  <a:srgbClr val="595959"/>
                </a:solidFill>
                <a:latin typeface="Arial"/>
                <a:cs typeface="Arial"/>
              </a:rPr>
              <a:t>Promover el bienestar general </a:t>
            </a:r>
          </a:p>
          <a:p>
            <a:pPr algn="l" rtl="0">
              <a:lnSpc>
                <a:spcPct val="114000"/>
              </a:lnSpc>
              <a:spcAft>
                <a:spcPts val="600"/>
              </a:spcAft>
            </a:pPr>
            <a:r>
              <a:rPr lang="es-us" sz="1200" dirty="0">
                <a:solidFill>
                  <a:srgbClr val="595959"/>
                </a:solidFill>
                <a:latin typeface="Arial"/>
                <a:cs typeface="Arial"/>
              </a:rPr>
              <a:t>Mejores juntos</a:t>
            </a:r>
          </a:p>
          <a:p>
            <a:pPr algn="l" rtl="0">
              <a:lnSpc>
                <a:spcPct val="114000"/>
              </a:lnSpc>
              <a:spcAft>
                <a:spcPts val="600"/>
              </a:spcAft>
            </a:pPr>
            <a:r>
              <a:rPr lang="es-us" sz="1200" dirty="0">
                <a:solidFill>
                  <a:srgbClr val="595959"/>
                </a:solidFill>
                <a:latin typeface="Arial"/>
                <a:cs typeface="Arial"/>
              </a:rPr>
              <a:t>Mostrar pasi</a:t>
            </a:r>
            <a:r>
              <a:rPr lang="es-US" sz="1200" dirty="0">
                <a:solidFill>
                  <a:srgbClr val="595959"/>
                </a:solidFill>
                <a:latin typeface="Arial"/>
                <a:cs typeface="Arial"/>
              </a:rPr>
              <a:t>ó</a:t>
            </a:r>
            <a:r>
              <a:rPr lang="es-us" sz="1200" dirty="0">
                <a:solidFill>
                  <a:srgbClr val="595959"/>
                </a:solidFill>
                <a:latin typeface="Arial"/>
                <a:cs typeface="Arial"/>
              </a:rPr>
              <a:t>n </a:t>
            </a:r>
          </a:p>
        </p:txBody>
      </p:sp>
      <p:sp>
        <p:nvSpPr>
          <p:cNvPr id="2" name="Rectangle 1">
            <a:extLst>
              <a:ext uri="{FF2B5EF4-FFF2-40B4-BE49-F238E27FC236}">
                <a16:creationId xmlns:a16="http://schemas.microsoft.com/office/drawing/2014/main" id="{1C41985F-2F40-7046-8A18-8B6D875397A9}"/>
              </a:ext>
            </a:extLst>
          </p:cNvPr>
          <p:cNvSpPr/>
          <p:nvPr/>
        </p:nvSpPr>
        <p:spPr>
          <a:xfrm>
            <a:off x="436588" y="1463965"/>
            <a:ext cx="3268155" cy="830997"/>
          </a:xfrm>
          <a:prstGeom prst="rect">
            <a:avLst/>
          </a:prstGeom>
        </p:spPr>
        <p:txBody>
          <a:bodyPr wrap="square" lIns="91440" tIns="45720" rIns="91440" bIns="45720" rtlCol="0" anchor="t">
            <a:spAutoFit/>
          </a:bodyPr>
          <a:lstStyle/>
          <a:p>
            <a:pPr marL="0" marR="0" lvl="0" indent="0"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s-us" sz="2400" b="1">
                <a:solidFill>
                  <a:srgbClr val="00778B"/>
                </a:solidFill>
                <a:latin typeface="Arial Regular"/>
                <a:ea typeface="Open Sans Extrabold"/>
                <a:cs typeface="Arial"/>
                <a:sym typeface="Lato Black"/>
              </a:rPr>
              <a:t>Plan estratégico de la </a:t>
            </a:r>
            <a:r>
              <a:rPr lang="es-us" sz="2400" b="1" u="none" strike="noStrike" kern="0" cap="none" spc="0" normalizeH="0" noProof="0">
                <a:ln>
                  <a:noFill/>
                </a:ln>
                <a:solidFill>
                  <a:srgbClr val="00778B"/>
                </a:solidFill>
                <a:effectLst/>
                <a:uLnTx/>
                <a:uFillTx/>
                <a:latin typeface="Arial Regular"/>
                <a:ea typeface="Open Sans Extrabold"/>
                <a:cs typeface="Arial"/>
                <a:sym typeface="Lato Black"/>
              </a:rPr>
              <a:t>OIIA</a:t>
            </a:r>
            <a:r>
              <a:rPr lang="es-us" sz="2400" b="1">
                <a:solidFill>
                  <a:srgbClr val="00778B"/>
                </a:solidFill>
                <a:latin typeface="Arial Regular"/>
                <a:ea typeface="Open Sans Extrabold"/>
                <a:cs typeface="Arial"/>
                <a:sym typeface="Lato Black"/>
              </a:rPr>
              <a:t> 2025-2030 </a:t>
            </a:r>
            <a:br>
              <a:rPr kumimoji="0" lang="en-US" sz="2400" b="1" u="none" strike="noStrike" kern="0" cap="none" spc="0" normalizeH="0" baseline="0" noProof="0" dirty="0">
                <a:ln>
                  <a:noFill/>
                </a:ln>
                <a:solidFill>
                  <a:srgbClr val="00778B"/>
                </a:solidFill>
                <a:effectLst/>
                <a:uLnTx/>
                <a:uFillTx/>
                <a:latin typeface="Arial Regular"/>
                <a:ea typeface="Open Sans Extrabold"/>
                <a:cs typeface="Arial"/>
                <a:sym typeface="Lato Black"/>
              </a:rPr>
            </a:br>
            <a:endParaRPr lang="en-US" sz="2400" b="1" u="none" strike="noStrike" kern="0" cap="none" spc="0" normalizeH="0" baseline="0" noProof="0" dirty="0">
              <a:ln>
                <a:noFill/>
              </a:ln>
              <a:solidFill>
                <a:srgbClr val="00778B"/>
              </a:solidFill>
              <a:effectLst/>
              <a:uLnTx/>
              <a:uFillTx/>
              <a:latin typeface="Arial Regular"/>
              <a:ea typeface="Open Sans Extrabold"/>
              <a:cs typeface="Arial"/>
            </a:endParaRPr>
          </a:p>
        </p:txBody>
      </p:sp>
      <p:cxnSp>
        <p:nvCxnSpPr>
          <p:cNvPr id="9" name="Straight Connector 8">
            <a:extLst>
              <a:ext uri="{FF2B5EF4-FFF2-40B4-BE49-F238E27FC236}">
                <a16:creationId xmlns:a16="http://schemas.microsoft.com/office/drawing/2014/main" id="{F4F5B61D-7D06-6FC3-885F-B2639AAABC99}"/>
              </a:ext>
            </a:extLst>
          </p:cNvPr>
          <p:cNvCxnSpPr>
            <a:cxnSpLocks/>
          </p:cNvCxnSpPr>
          <p:nvPr/>
        </p:nvCxnSpPr>
        <p:spPr>
          <a:xfrm>
            <a:off x="458623" y="2385372"/>
            <a:ext cx="3268155" cy="0"/>
          </a:xfrm>
          <a:prstGeom prst="line">
            <a:avLst/>
          </a:prstGeom>
          <a:ln w="28575">
            <a:solidFill>
              <a:srgbClr val="00778B"/>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E01190FD-DD24-668D-7279-AC97885FEBC7}"/>
              </a:ext>
            </a:extLst>
          </p:cNvPr>
          <p:cNvGraphicFramePr>
            <a:graphicFrameLocks noGrp="1"/>
          </p:cNvGraphicFramePr>
          <p:nvPr>
            <p:extLst>
              <p:ext uri="{D42A27DB-BD31-4B8C-83A1-F6EECF244321}">
                <p14:modId xmlns:p14="http://schemas.microsoft.com/office/powerpoint/2010/main" val="3315781214"/>
              </p:ext>
            </p:extLst>
          </p:nvPr>
        </p:nvGraphicFramePr>
        <p:xfrm>
          <a:off x="4184683" y="776313"/>
          <a:ext cx="7800758" cy="5793608"/>
        </p:xfrm>
        <a:graphic>
          <a:graphicData uri="http://schemas.openxmlformats.org/drawingml/2006/table">
            <a:tbl>
              <a:tblPr firstRow="1" bandRow="1">
                <a:tableStyleId>{5940675A-B579-460E-94D1-54222C63F5DA}</a:tableStyleId>
              </a:tblPr>
              <a:tblGrid>
                <a:gridCol w="635935">
                  <a:extLst>
                    <a:ext uri="{9D8B030D-6E8A-4147-A177-3AD203B41FA5}">
                      <a16:colId xmlns:a16="http://schemas.microsoft.com/office/drawing/2014/main" val="1027571994"/>
                    </a:ext>
                  </a:extLst>
                </a:gridCol>
                <a:gridCol w="1924859">
                  <a:extLst>
                    <a:ext uri="{9D8B030D-6E8A-4147-A177-3AD203B41FA5}">
                      <a16:colId xmlns:a16="http://schemas.microsoft.com/office/drawing/2014/main" val="2860984014"/>
                    </a:ext>
                  </a:extLst>
                </a:gridCol>
                <a:gridCol w="5239964">
                  <a:extLst>
                    <a:ext uri="{9D8B030D-6E8A-4147-A177-3AD203B41FA5}">
                      <a16:colId xmlns:a16="http://schemas.microsoft.com/office/drawing/2014/main" val="1481690903"/>
                    </a:ext>
                  </a:extLst>
                </a:gridCol>
              </a:tblGrid>
              <a:tr h="1448402">
                <a:tc>
                  <a:txBody>
                    <a:bodyPr/>
                    <a:lstStyle/>
                    <a:p>
                      <a:pPr algn="ctr" rtl="0"/>
                      <a:r>
                        <a:rPr lang="es-us" sz="5400" b="1" i="0">
                          <a:solidFill>
                            <a:srgbClr val="00778B"/>
                          </a:solidFill>
                          <a:latin typeface="+mj-lt"/>
                        </a:rPr>
                        <a:t>1</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s-us" sz="1600" b="1" dirty="0">
                          <a:solidFill>
                            <a:srgbClr val="00778B"/>
                          </a:solidFill>
                          <a:effectLst/>
                          <a:latin typeface="Arial Regular"/>
                          <a:cs typeface="Arial"/>
                        </a:rPr>
                        <a:t>Mejorar los servicios básicos</a:t>
                      </a:r>
                      <a:br>
                        <a:rPr lang="en-US" sz="1600" b="1" dirty="0">
                          <a:solidFill>
                            <a:srgbClr val="22A8BA"/>
                          </a:solidFill>
                          <a:effectLst/>
                          <a:latin typeface="Arial Regular"/>
                          <a:cs typeface="Arial"/>
                        </a:rPr>
                      </a:br>
                      <a:r>
                        <a:rPr lang="es-us" sz="1100" b="0" i="0" u="none" strike="noStrike" noProof="0" dirty="0">
                          <a:solidFill>
                            <a:srgbClr val="595959"/>
                          </a:solidFill>
                          <a:effectLst/>
                          <a:latin typeface="Arial"/>
                        </a:rPr>
                        <a:t>Proporcionar servicios primordiales y liderazgo ético con excelencia. </a:t>
                      </a:r>
                      <a:endParaRPr lang="en-US" sz="1100" b="0" i="0" u="none" strike="noStrike" noProof="0" dirty="0">
                        <a:solidFill>
                          <a:srgbClr val="595959"/>
                        </a:solidFill>
                        <a:effectLst/>
                        <a:latin typeface="Arial Regular"/>
                      </a:endParaRP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rtl="0">
                        <a:lnSpc>
                          <a:spcPct val="100000"/>
                        </a:lnSpc>
                        <a:spcBef>
                          <a:spcPts val="300"/>
                        </a:spcBef>
                        <a:spcAft>
                          <a:spcPts val="200"/>
                        </a:spcAft>
                        <a:buFont typeface="+mj-lt"/>
                        <a:buAutoNum type="arabicPeriod"/>
                      </a:pPr>
                      <a:r>
                        <a:rPr lang="es-us" sz="1000" b="1" kern="1200">
                          <a:solidFill>
                            <a:srgbClr val="595959"/>
                          </a:solidFill>
                          <a:latin typeface="+mn-lt"/>
                          <a:ea typeface="Lato"/>
                          <a:cs typeface="Arial"/>
                        </a:rPr>
                        <a:t>Marco de integridad: </a:t>
                      </a:r>
                      <a:r>
                        <a:rPr lang="es-us" sz="1000" kern="1200">
                          <a:solidFill>
                            <a:srgbClr val="595959"/>
                          </a:solidFill>
                          <a:latin typeface="+mn-lt"/>
                          <a:ea typeface="Lato"/>
                          <a:cs typeface="Arial"/>
                        </a:rPr>
                        <a:t>Todos utilizan el marco de integridad. </a:t>
                      </a:r>
                      <a:endParaRPr lang="en-US" dirty="0">
                        <a:solidFill>
                          <a:srgbClr val="595959"/>
                        </a:solidFill>
                      </a:endParaRPr>
                    </a:p>
                    <a:p>
                      <a:pPr marL="228600" lvl="0" indent="-228600" algn="l" rtl="0">
                        <a:lnSpc>
                          <a:spcPct val="100000"/>
                        </a:lnSpc>
                        <a:spcBef>
                          <a:spcPts val="300"/>
                        </a:spcBef>
                        <a:spcAft>
                          <a:spcPts val="200"/>
                        </a:spcAft>
                        <a:buAutoNum type="arabicPeriod"/>
                      </a:pPr>
                      <a:r>
                        <a:rPr lang="es-us" sz="1000" b="1" kern="1200">
                          <a:solidFill>
                            <a:srgbClr val="595959"/>
                          </a:solidFill>
                          <a:latin typeface="+mn-lt"/>
                          <a:ea typeface="Lato"/>
                          <a:cs typeface="Arial"/>
                        </a:rPr>
                        <a:t>Compromiso: </a:t>
                      </a:r>
                      <a:r>
                        <a:rPr lang="es-us" sz="1000" kern="1200">
                          <a:solidFill>
                            <a:srgbClr val="595959"/>
                          </a:solidFill>
                          <a:latin typeface="+mn-lt"/>
                          <a:ea typeface="Lato"/>
                          <a:cs typeface="Arial"/>
                        </a:rPr>
                        <a:t>Todos los segmentos de clientes están altamente comprometidos.</a:t>
                      </a:r>
                      <a:endParaRPr lang="en-US" sz="1000" b="1" dirty="0">
                        <a:solidFill>
                          <a:srgbClr val="595959"/>
                        </a:solidFill>
                        <a:latin typeface="+mn-lt"/>
                        <a:ea typeface="Lato"/>
                      </a:endParaRPr>
                    </a:p>
                    <a:p>
                      <a:pPr marL="228600" lvl="0" indent="-228600" algn="l" rtl="0">
                        <a:lnSpc>
                          <a:spcPct val="100000"/>
                        </a:lnSpc>
                        <a:spcBef>
                          <a:spcPts val="300"/>
                        </a:spcBef>
                        <a:spcAft>
                          <a:spcPts val="200"/>
                        </a:spcAft>
                        <a:buAutoNum type="arabicPeriod"/>
                      </a:pPr>
                      <a:r>
                        <a:rPr lang="es-us" sz="1000" b="1" kern="1200">
                          <a:solidFill>
                            <a:srgbClr val="595959"/>
                          </a:solidFill>
                          <a:latin typeface="+mn-lt"/>
                          <a:ea typeface="Lato"/>
                          <a:cs typeface="Arial"/>
                        </a:rPr>
                        <a:t>Gestión de riesgos: </a:t>
                      </a:r>
                      <a:r>
                        <a:rPr lang="es-us" sz="1000" kern="1200">
                          <a:solidFill>
                            <a:srgbClr val="595959"/>
                          </a:solidFill>
                          <a:latin typeface="+mn-lt"/>
                          <a:ea typeface="Lato"/>
                          <a:cs typeface="Arial"/>
                        </a:rPr>
                        <a:t>Los procesos de gestión de riesgos de cumplimiento protegen a todas las partes interesadas.</a:t>
                      </a:r>
                    </a:p>
                    <a:p>
                      <a:pPr marL="228600" lvl="0" indent="-228600" algn="l" rtl="0">
                        <a:lnSpc>
                          <a:spcPct val="100000"/>
                        </a:lnSpc>
                        <a:spcBef>
                          <a:spcPts val="300"/>
                        </a:spcBef>
                        <a:spcAft>
                          <a:spcPts val="200"/>
                        </a:spcAft>
                        <a:buAutoNum type="arabicPeriod"/>
                      </a:pPr>
                      <a:r>
                        <a:rPr lang="es-us" sz="1000" b="1" i="0" u="none" strike="noStrike" kern="1200" noProof="0">
                          <a:solidFill>
                            <a:srgbClr val="595959"/>
                          </a:solidFill>
                          <a:latin typeface="Arial"/>
                        </a:rPr>
                        <a:t>Liderazgo ético: </a:t>
                      </a:r>
                      <a:r>
                        <a:rPr lang="es-us" sz="1000" b="0" i="0" u="none" strike="noStrike" kern="1200" noProof="0">
                          <a:solidFill>
                            <a:srgbClr val="595959"/>
                          </a:solidFill>
                          <a:latin typeface="Arial"/>
                        </a:rPr>
                        <a:t>Crear un Instituto de Bienestar Ético</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5400" b="1" i="0">
                          <a:solidFill>
                            <a:srgbClr val="00778B"/>
                          </a:solidFill>
                          <a:latin typeface="+mj-lt"/>
                        </a:rPr>
                        <a:t>2</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300"/>
                        </a:spcBef>
                        <a:spcAft>
                          <a:spcPts val="300"/>
                        </a:spcAft>
                        <a:buNone/>
                      </a:pPr>
                      <a:r>
                        <a:rPr lang="es-us" sz="1600" b="1" dirty="0">
                          <a:solidFill>
                            <a:srgbClr val="00778B"/>
                          </a:solidFill>
                          <a:effectLst/>
                          <a:latin typeface="Arial Regular"/>
                          <a:cs typeface="Arial"/>
                        </a:rPr>
                        <a:t>Soluciones innovadoras</a:t>
                      </a:r>
                      <a:br>
                        <a:rPr lang="en-US" sz="1600" b="1" dirty="0">
                          <a:solidFill>
                            <a:srgbClr val="008996"/>
                          </a:solidFill>
                          <a:effectLst/>
                          <a:latin typeface="Arial Regular"/>
                          <a:cs typeface="Arial"/>
                        </a:rPr>
                      </a:br>
                      <a:r>
                        <a:rPr lang="es-us" sz="1100" b="0" i="0" u="none" strike="noStrike" noProof="0" dirty="0">
                          <a:solidFill>
                            <a:srgbClr val="595959"/>
                          </a:solidFill>
                          <a:effectLst/>
                          <a:latin typeface="Arial"/>
                        </a:rPr>
                        <a:t>Prestar nuevos servicios y expandir el liderazgo para una mejor atención médica. </a:t>
                      </a: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rtl="0">
                        <a:lnSpc>
                          <a:spcPct val="100000"/>
                        </a:lnSpc>
                        <a:spcBef>
                          <a:spcPts val="300"/>
                        </a:spcBef>
                        <a:spcAft>
                          <a:spcPts val="200"/>
                        </a:spcAft>
                        <a:buFont typeface="+mj-lt"/>
                        <a:buAutoNum type="arabicPeriod"/>
                      </a:pPr>
                      <a:r>
                        <a:rPr lang="es-us" sz="1000" b="1">
                          <a:solidFill>
                            <a:srgbClr val="595959"/>
                          </a:solidFill>
                          <a:effectLst/>
                          <a:latin typeface="+mn-lt"/>
                        </a:rPr>
                        <a:t>IA: </a:t>
                      </a:r>
                      <a:r>
                        <a:rPr lang="es-us" sz="1000">
                          <a:solidFill>
                            <a:srgbClr val="595959"/>
                          </a:solidFill>
                          <a:effectLst/>
                          <a:latin typeface="+mn-lt"/>
                        </a:rPr>
                        <a:t>Utilizar la IA de forma ética y eficaz en todo el HSC. </a:t>
                      </a:r>
                    </a:p>
                    <a:p>
                      <a:pPr marL="228600" lvl="0" indent="-228600" algn="l" rtl="0">
                        <a:lnSpc>
                          <a:spcPct val="100000"/>
                        </a:lnSpc>
                        <a:spcBef>
                          <a:spcPts val="300"/>
                        </a:spcBef>
                        <a:spcAft>
                          <a:spcPts val="200"/>
                        </a:spcAft>
                        <a:buAutoNum type="arabicPeriod"/>
                      </a:pPr>
                      <a:r>
                        <a:rPr lang="es-us" sz="1000" b="1">
                          <a:solidFill>
                            <a:srgbClr val="595959"/>
                          </a:solidFill>
                          <a:effectLst/>
                          <a:latin typeface="+mn-lt"/>
                        </a:rPr>
                        <a:t>Liderazgo: </a:t>
                      </a:r>
                      <a:r>
                        <a:rPr lang="es-us" sz="1000">
                          <a:solidFill>
                            <a:srgbClr val="595959"/>
                          </a:solidFill>
                          <a:effectLst/>
                          <a:latin typeface="+mn-lt"/>
                        </a:rPr>
                        <a:t>Proporcionar liderazgo global en educación de atención médica mediante la operación de una plataforma externa de liderazgo para el marco de integridad. </a:t>
                      </a:r>
                      <a:endParaRPr lang="en-US" dirty="0">
                        <a:solidFill>
                          <a:srgbClr val="595959"/>
                        </a:solidFill>
                      </a:endParaRPr>
                    </a:p>
                    <a:p>
                      <a:pPr marL="228600" indent="-228600" algn="l" rtl="0">
                        <a:lnSpc>
                          <a:spcPct val="100000"/>
                        </a:lnSpc>
                        <a:spcBef>
                          <a:spcPts val="300"/>
                        </a:spcBef>
                        <a:spcAft>
                          <a:spcPts val="200"/>
                        </a:spcAft>
                        <a:buFont typeface="+mj-lt"/>
                        <a:buAutoNum type="arabicPeriod"/>
                      </a:pPr>
                      <a:r>
                        <a:rPr lang="es-us" sz="1000" b="1">
                          <a:solidFill>
                            <a:srgbClr val="595959"/>
                          </a:solidFill>
                          <a:effectLst/>
                          <a:latin typeface="+mn-lt"/>
                        </a:rPr>
                        <a:t>Presupuesto: </a:t>
                      </a:r>
                      <a:r>
                        <a:rPr lang="es-us" sz="1000">
                          <a:solidFill>
                            <a:srgbClr val="595959"/>
                          </a:solidFill>
                          <a:effectLst/>
                          <a:latin typeface="+mn-lt"/>
                        </a:rPr>
                        <a:t>Garantizar un presupuesto adicional anualmente a través de diversas fuentes de financiamiento para expandir nuestros recursos y mejorar nuestros servicios. </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9491700"/>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5400" b="1" i="0">
                          <a:solidFill>
                            <a:srgbClr val="00778B"/>
                          </a:solidFill>
                          <a:latin typeface="+mj-lt"/>
                        </a:rPr>
                        <a:t>3</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s-us" sz="1600" b="1">
                          <a:solidFill>
                            <a:srgbClr val="00778B"/>
                          </a:solidFill>
                          <a:effectLst/>
                          <a:latin typeface="Arial Regular"/>
                          <a:cs typeface="Arial"/>
                        </a:rPr>
                        <a:t>Equipo extraordinario </a:t>
                      </a:r>
                      <a:br>
                        <a:rPr lang="en-US" sz="1800" b="1" dirty="0">
                          <a:solidFill>
                            <a:srgbClr val="2B2C28"/>
                          </a:solidFill>
                          <a:effectLst/>
                          <a:latin typeface="Arial Regular"/>
                          <a:cs typeface="Arial"/>
                        </a:rPr>
                      </a:br>
                      <a:r>
                        <a:rPr lang="es-us" sz="1100" b="0" i="0" u="none" strike="noStrike" noProof="0">
                          <a:solidFill>
                            <a:srgbClr val="595959"/>
                          </a:solidFill>
                          <a:effectLst/>
                          <a:latin typeface="Arial Regular"/>
                        </a:rPr>
                        <a:t>Definir un equipo transformador que prospere unido y produzca un impacto positivo.</a:t>
                      </a:r>
                      <a:r>
                        <a:rPr lang="es-us" sz="1100" b="0">
                          <a:solidFill>
                            <a:srgbClr val="595959"/>
                          </a:solidFill>
                          <a:latin typeface="Arial Regular"/>
                          <a:cs typeface="Arial"/>
                        </a:rPr>
                        <a:t> </a:t>
                      </a:r>
                      <a:endParaRPr lang="en-US" sz="1100" b="0" dirty="0">
                        <a:solidFill>
                          <a:srgbClr val="595959"/>
                        </a:solidFill>
                        <a:effectLst/>
                        <a:latin typeface="Arial Regular"/>
                        <a:cs typeface="Arial"/>
                      </a:endParaRP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rtl="0">
                        <a:lnSpc>
                          <a:spcPct val="100000"/>
                        </a:lnSpc>
                        <a:spcBef>
                          <a:spcPts val="300"/>
                        </a:spcBef>
                        <a:spcAft>
                          <a:spcPts val="200"/>
                        </a:spcAft>
                        <a:buFont typeface="+mj-lt"/>
                        <a:buAutoNum type="arabicPeriod"/>
                      </a:pPr>
                      <a:r>
                        <a:rPr lang="es-us" sz="1000" b="1">
                          <a:solidFill>
                            <a:srgbClr val="595959"/>
                          </a:solidFill>
                          <a:latin typeface="+mn-lt"/>
                        </a:rPr>
                        <a:t>Desarrollo del personal: </a:t>
                      </a:r>
                      <a:r>
                        <a:rPr lang="es-us" sz="1000">
                          <a:solidFill>
                            <a:srgbClr val="595959"/>
                          </a:solidFill>
                          <a:effectLst/>
                          <a:latin typeface="+mn-lt"/>
                        </a:rPr>
                        <a:t>Proporcionar oportunidades de desarrollo de primera clase al equipo de la OIIA para ayudar a las personas y a la organización a alcanzar el éxito. </a:t>
                      </a:r>
                      <a:endParaRPr lang="en-US" sz="1000" kern="1200" dirty="0">
                        <a:solidFill>
                          <a:srgbClr val="595959"/>
                        </a:solidFill>
                        <a:latin typeface="+mn-lt"/>
                        <a:ea typeface="Lato"/>
                        <a:cs typeface="Arial"/>
                      </a:endParaRPr>
                    </a:p>
                    <a:p>
                      <a:pPr marL="228600" indent="-228600" algn="l" rtl="0">
                        <a:lnSpc>
                          <a:spcPct val="100000"/>
                        </a:lnSpc>
                        <a:spcBef>
                          <a:spcPts val="300"/>
                        </a:spcBef>
                        <a:spcAft>
                          <a:spcPts val="200"/>
                        </a:spcAft>
                        <a:buFont typeface="+mj-lt"/>
                        <a:buAutoNum type="arabicPeriod"/>
                      </a:pPr>
                      <a:r>
                        <a:rPr lang="es-us" sz="1000" b="1">
                          <a:solidFill>
                            <a:srgbClr val="595959"/>
                          </a:solidFill>
                          <a:effectLst/>
                          <a:latin typeface="+mn-lt"/>
                        </a:rPr>
                        <a:t>Comunicación: </a:t>
                      </a:r>
                      <a:r>
                        <a:rPr lang="es-us" sz="1000">
                          <a:solidFill>
                            <a:srgbClr val="595959"/>
                          </a:solidFill>
                          <a:effectLst/>
                          <a:latin typeface="+mn-lt"/>
                        </a:rPr>
                        <a:t>La comunicación eficaz fomenta la unidad, la colaboración y la excelencia. </a:t>
                      </a:r>
                    </a:p>
                    <a:p>
                      <a:pPr marL="228600" indent="-228600" algn="l" rtl="0">
                        <a:lnSpc>
                          <a:spcPct val="100000"/>
                        </a:lnSpc>
                        <a:spcBef>
                          <a:spcPts val="300"/>
                        </a:spcBef>
                        <a:spcAft>
                          <a:spcPts val="200"/>
                        </a:spcAft>
                        <a:buFont typeface="+mj-lt"/>
                        <a:buAutoNum type="arabicPeriod"/>
                      </a:pPr>
                      <a:r>
                        <a:rPr lang="es-us" sz="1000" b="1">
                          <a:solidFill>
                            <a:srgbClr val="595959"/>
                          </a:solidFill>
                          <a:effectLst/>
                          <a:latin typeface="+mn-lt"/>
                        </a:rPr>
                        <a:t>Liderazgo del equipo: </a:t>
                      </a:r>
                      <a:r>
                        <a:rPr lang="es-us" sz="1000">
                          <a:solidFill>
                            <a:srgbClr val="595959"/>
                          </a:solidFill>
                          <a:effectLst/>
                          <a:latin typeface="+mn-lt"/>
                        </a:rPr>
                        <a:t>Liderar la atención médica y la educación superior como un equipo. </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391386"/>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5400" b="1" i="0">
                          <a:solidFill>
                            <a:srgbClr val="00778B"/>
                          </a:solidFill>
                          <a:latin typeface="+mj-lt"/>
                        </a:rPr>
                        <a:t>4</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s-us" sz="1800" b="1" dirty="0">
                          <a:solidFill>
                            <a:srgbClr val="00778B"/>
                          </a:solidFill>
                          <a:effectLst/>
                          <a:latin typeface="Arial Regular"/>
                          <a:cs typeface="Arial"/>
                        </a:rPr>
                        <a:t>Concientización e influencia </a:t>
                      </a:r>
                      <a:br>
                        <a:rPr lang="en-US" sz="2000" b="1" dirty="0">
                          <a:solidFill>
                            <a:srgbClr val="008996"/>
                          </a:solidFill>
                          <a:effectLst/>
                          <a:latin typeface="Arial Regular"/>
                          <a:cs typeface="Arial"/>
                        </a:rPr>
                      </a:br>
                      <a:r>
                        <a:rPr lang="es-us" sz="1100" b="0" i="0" u="none" strike="noStrike" noProof="0" dirty="0">
                          <a:solidFill>
                            <a:srgbClr val="595959"/>
                          </a:solidFill>
                          <a:effectLst/>
                          <a:latin typeface="Arial Regular"/>
                        </a:rPr>
                        <a:t>Reconocimiento a nivel global por las prácticas de integridad, liderazgo y apoyo.</a:t>
                      </a: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rtl="0">
                        <a:lnSpc>
                          <a:spcPct val="100000"/>
                        </a:lnSpc>
                        <a:spcBef>
                          <a:spcPts val="300"/>
                        </a:spcBef>
                        <a:spcAft>
                          <a:spcPts val="200"/>
                        </a:spcAft>
                        <a:buFont typeface="+mj-lt"/>
                        <a:buAutoNum type="arabicPeriod"/>
                      </a:pPr>
                      <a:r>
                        <a:rPr lang="es-us" sz="1000" b="1" dirty="0">
                          <a:solidFill>
                            <a:srgbClr val="595959"/>
                          </a:solidFill>
                          <a:latin typeface="+mn-lt"/>
                        </a:rPr>
                        <a:t>Visibilidad: </a:t>
                      </a:r>
                      <a:r>
                        <a:rPr lang="es-us" sz="1000" dirty="0">
                          <a:solidFill>
                            <a:srgbClr val="595959"/>
                          </a:solidFill>
                          <a:effectLst/>
                          <a:latin typeface="+mn-lt"/>
                        </a:rPr>
                        <a:t>Aumentar la visibilidad global en educación y atención médica.</a:t>
                      </a:r>
                    </a:p>
                    <a:p>
                      <a:pPr marL="228600" indent="-228600" algn="l" rtl="0">
                        <a:lnSpc>
                          <a:spcPct val="100000"/>
                        </a:lnSpc>
                        <a:spcBef>
                          <a:spcPts val="300"/>
                        </a:spcBef>
                        <a:spcAft>
                          <a:spcPts val="200"/>
                        </a:spcAft>
                        <a:buFont typeface="+mj-lt"/>
                        <a:buAutoNum type="arabicPeriod"/>
                      </a:pPr>
                      <a:r>
                        <a:rPr lang="es-us" sz="1000" b="1" dirty="0">
                          <a:solidFill>
                            <a:srgbClr val="595959"/>
                          </a:solidFill>
                          <a:effectLst/>
                          <a:latin typeface="+mn-lt"/>
                        </a:rPr>
                        <a:t>Influencia: </a:t>
                      </a:r>
                      <a:r>
                        <a:rPr lang="es-us" sz="1000" dirty="0">
                          <a:solidFill>
                            <a:srgbClr val="595959"/>
                          </a:solidFill>
                          <a:effectLst/>
                          <a:latin typeface="+mn-lt"/>
                        </a:rPr>
                        <a:t>Proporcionar liderazgo en integridad y recursos que influyan en el HSC y más allá. </a:t>
                      </a:r>
                    </a:p>
                    <a:p>
                      <a:pPr marL="228600" indent="-228600" algn="l" rtl="0">
                        <a:lnSpc>
                          <a:spcPct val="100000"/>
                        </a:lnSpc>
                        <a:spcBef>
                          <a:spcPts val="300"/>
                        </a:spcBef>
                        <a:spcAft>
                          <a:spcPts val="200"/>
                        </a:spcAft>
                        <a:buFont typeface="+mj-lt"/>
                        <a:buAutoNum type="arabicPeriod"/>
                      </a:pPr>
                      <a:r>
                        <a:rPr lang="es-us" sz="1000" b="1" dirty="0">
                          <a:solidFill>
                            <a:srgbClr val="595959"/>
                          </a:solidFill>
                          <a:effectLst/>
                          <a:latin typeface="+mn-lt"/>
                        </a:rPr>
                        <a:t>Expansión: </a:t>
                      </a:r>
                      <a:r>
                        <a:rPr lang="es-us" sz="1000" dirty="0">
                          <a:solidFill>
                            <a:srgbClr val="595959"/>
                          </a:solidFill>
                          <a:effectLst/>
                          <a:latin typeface="+mn-lt"/>
                        </a:rPr>
                        <a:t>Expandir los servicios de bienestar a más comunidades. </a:t>
                      </a:r>
                      <a:endParaRPr lang="en-US" sz="1000" b="1" dirty="0">
                        <a:solidFill>
                          <a:srgbClr val="595959"/>
                        </a:solidFill>
                        <a:latin typeface="+mn-lt"/>
                        <a:ea typeface="Lato"/>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640271"/>
                  </a:ext>
                </a:extLst>
              </a:tr>
            </a:tbl>
          </a:graphicData>
        </a:graphic>
      </p:graphicFrame>
      <p:sp>
        <p:nvSpPr>
          <p:cNvPr id="11" name="TextBox 10">
            <a:extLst>
              <a:ext uri="{FF2B5EF4-FFF2-40B4-BE49-F238E27FC236}">
                <a16:creationId xmlns:a16="http://schemas.microsoft.com/office/drawing/2014/main" id="{8CF2A07A-5C0C-C6A0-4191-C104870BE7C0}"/>
              </a:ext>
            </a:extLst>
          </p:cNvPr>
          <p:cNvSpPr txBox="1"/>
          <p:nvPr/>
        </p:nvSpPr>
        <p:spPr>
          <a:xfrm>
            <a:off x="4184685" y="258601"/>
            <a:ext cx="7800755" cy="461665"/>
          </a:xfrm>
          <a:prstGeom prst="rect">
            <a:avLst/>
          </a:prstGeom>
          <a:noFill/>
        </p:spPr>
        <p:txBody>
          <a:bodyPr wrap="square" lIns="91440" tIns="45720" rIns="91440" bIns="45720" rtlCol="0" anchor="t">
            <a:spAutoFit/>
          </a:bodyPr>
          <a:lstStyle/>
          <a:p>
            <a:pPr algn="l" rtl="0">
              <a:spcAft>
                <a:spcPts val="1200"/>
              </a:spcAft>
            </a:pPr>
            <a:r>
              <a:rPr lang="es-us" sz="2400" b="1" dirty="0">
                <a:solidFill>
                  <a:srgbClr val="00778B"/>
                </a:solidFill>
                <a:latin typeface="Arial Regular"/>
                <a:cs typeface="Arial"/>
              </a:rPr>
              <a:t>Objetivos y resultados clave de la Visión de la OIIA</a:t>
            </a:r>
          </a:p>
        </p:txBody>
      </p:sp>
      <p:pic>
        <p:nvPicPr>
          <p:cNvPr id="4098" name="Picture 2" descr="HSC at Fort Worth">
            <a:extLst>
              <a:ext uri="{FF2B5EF4-FFF2-40B4-BE49-F238E27FC236}">
                <a16:creationId xmlns:a16="http://schemas.microsoft.com/office/drawing/2014/main" id="{2CDAECF3-8198-852F-57B8-35F8868339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160"/>
          <a:stretch/>
        </p:blipFill>
        <p:spPr bwMode="auto">
          <a:xfrm>
            <a:off x="1320800" y="329677"/>
            <a:ext cx="1627908" cy="8527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8331E5-84CC-0712-91D0-E74D3AA6E460}"/>
              </a:ext>
            </a:extLst>
          </p:cNvPr>
          <p:cNvSpPr/>
          <p:nvPr/>
        </p:nvSpPr>
        <p:spPr>
          <a:xfrm flipH="1">
            <a:off x="3925330" y="303571"/>
            <a:ext cx="45719" cy="6257256"/>
          </a:xfrm>
          <a:prstGeom prst="rect">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1830217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rtl="0">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760540" cy="4175502"/>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Objetivos de la OIIA </a:t>
            </a:r>
            <a:r>
              <a:rPr lang="es-us" sz="1050" b="1" kern="1200">
                <a:solidFill>
                  <a:srgbClr val="00778B"/>
                </a:solidFill>
                <a:latin typeface="Arial Regular"/>
                <a:ea typeface="Lato"/>
                <a:cs typeface="Arial Black" panose="020B0604020202020204" pitchFamily="34" charset="0"/>
              </a:rPr>
              <a:t>(Lograremos...)</a:t>
            </a:r>
          </a:p>
          <a:p>
            <a:pPr marL="228600" indent="-228600" algn="l" rtl="0">
              <a:buFont typeface="+mj-lt"/>
              <a:buAutoNum type="arabicPeriod"/>
            </a:pPr>
            <a:r>
              <a:rPr lang="es-us" sz="1400" b="1">
                <a:solidFill>
                  <a:srgbClr val="595959"/>
                </a:solidFill>
                <a:effectLst/>
                <a:latin typeface="+mn-lt"/>
              </a:rPr>
              <a:t>IA: </a:t>
            </a:r>
            <a:r>
              <a:rPr lang="es-us" sz="1400">
                <a:solidFill>
                  <a:srgbClr val="595959"/>
                </a:solidFill>
                <a:effectLst/>
                <a:latin typeface="+mn-lt"/>
              </a:rPr>
              <a:t>Utilizar la IA de forma ética y eficaz en todo el HSC</a:t>
            </a:r>
            <a:r>
              <a:rPr lang="es-us" sz="1400">
                <a:solidFill>
                  <a:srgbClr val="595959"/>
                </a:solidFill>
                <a:latin typeface="+mn-lt"/>
              </a:rPr>
              <a:t>. </a:t>
            </a:r>
            <a:br>
              <a:rPr lang="en-US" sz="1400" dirty="0">
                <a:latin typeface="+mn-lt"/>
              </a:rPr>
            </a:br>
            <a:br>
              <a:rPr lang="en-US" sz="1400" dirty="0">
                <a:latin typeface="+mn-lt"/>
              </a:rPr>
            </a:br>
            <a:endParaRPr lang="en-US" sz="1400" dirty="0">
              <a:solidFill>
                <a:srgbClr val="595959"/>
              </a:solidFill>
              <a:effectLst/>
              <a:latin typeface="+mn-lt"/>
            </a:endParaRPr>
          </a:p>
          <a:p>
            <a:pPr marL="228600" indent="-228600" algn="l" rtl="0">
              <a:buFont typeface="+mj-lt"/>
              <a:buAutoNum type="arabicPeriod"/>
            </a:pPr>
            <a:r>
              <a:rPr lang="es-us" sz="1400" b="1">
                <a:solidFill>
                  <a:srgbClr val="595959"/>
                </a:solidFill>
                <a:effectLst/>
                <a:latin typeface="+mn-lt"/>
              </a:rPr>
              <a:t>Liderazgo global: </a:t>
            </a:r>
            <a:r>
              <a:rPr lang="es-us" sz="1400">
                <a:solidFill>
                  <a:srgbClr val="595959"/>
                </a:solidFill>
                <a:effectLst/>
                <a:latin typeface="+mn-lt"/>
              </a:rPr>
              <a:t>Proporcionar liderazgo global en educación de atención médica mediante la operación de una plataforma externa de liderazgo para el marco de integridad. </a:t>
            </a:r>
            <a:br>
              <a:rPr lang="en-US" sz="1400" dirty="0">
                <a:latin typeface="+mn-lt"/>
              </a:rPr>
            </a:br>
            <a:endParaRPr lang="en-US" sz="1400" dirty="0">
              <a:solidFill>
                <a:srgbClr val="595959"/>
              </a:solidFill>
              <a:effectLst/>
              <a:latin typeface="+mn-lt"/>
            </a:endParaRPr>
          </a:p>
          <a:p>
            <a:pPr marL="228600" indent="-228600" algn="l" rtl="0">
              <a:buFont typeface="+mj-lt"/>
              <a:buAutoNum type="arabicPeriod"/>
            </a:pPr>
            <a:r>
              <a:rPr lang="es-us" sz="1400" b="1">
                <a:solidFill>
                  <a:srgbClr val="595959"/>
                </a:solidFill>
                <a:effectLst/>
                <a:latin typeface="+mn-lt"/>
              </a:rPr>
              <a:t>Presupuesto: </a:t>
            </a:r>
            <a:r>
              <a:rPr lang="es-us" sz="1400">
                <a:solidFill>
                  <a:srgbClr val="595959"/>
                </a:solidFill>
                <a:effectLst/>
                <a:latin typeface="+mn-lt"/>
              </a:rPr>
              <a:t>Garantizar un presupuesto adicional anualmente a través de diversas fuentes de financiamiento para expandir nuestros recursos y mejorar nuestros servicios.</a:t>
            </a:r>
            <a:r>
              <a:rPr lang="es-us" sz="1400">
                <a:solidFill>
                  <a:srgbClr val="595959"/>
                </a:solidFill>
                <a:latin typeface="+mn-lt"/>
              </a:rPr>
              <a:t> </a:t>
            </a:r>
            <a:endParaRPr lang="en-US" sz="1400" dirty="0">
              <a:solidFill>
                <a:srgbClr val="595959"/>
              </a:solidFill>
              <a:latin typeface="+mn-lt"/>
              <a:ea typeface="Lato"/>
              <a:cs typeface="Arial"/>
            </a:endParaRPr>
          </a:p>
          <a:p>
            <a:pPr marL="228600" indent="-228600" algn="l" defTabSz="914400" rtl="0">
              <a:lnSpc>
                <a:spcPts val="1700"/>
              </a:lnSpc>
              <a:buAutoNum type="arabicPeriod"/>
            </a:pPr>
            <a:endParaRPr lang="en-US" sz="1400" kern="1200" dirty="0">
              <a:solidFill>
                <a:srgbClr val="595959"/>
              </a:solidFill>
              <a:latin typeface="+mn-lt"/>
              <a:ea typeface="Lato"/>
              <a:cs typeface="Arial"/>
            </a:endParaRPr>
          </a:p>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Mirando al futuro </a:t>
            </a:r>
            <a:r>
              <a:rPr lang="es-us" sz="1050" b="1" kern="1200">
                <a:solidFill>
                  <a:srgbClr val="00778B"/>
                </a:solidFill>
                <a:latin typeface="Arial Regular"/>
                <a:ea typeface="Lato"/>
                <a:cs typeface="Arial Black" panose="020B0604020202020204" pitchFamily="34" charset="0"/>
              </a:rPr>
              <a:t>(Sabremos que hemos llegado a la meta cuando podamos decir que...)</a:t>
            </a:r>
          </a:p>
          <a:p>
            <a:pPr marL="285750" indent="-285750" algn="l" defTabSz="914400" rtl="0" hangingPunct="1">
              <a:lnSpc>
                <a:spcPct val="114000"/>
              </a:lnSpc>
              <a:spcAft>
                <a:spcPts val="800"/>
              </a:spcAft>
              <a:buFont typeface="Arial" panose="020B0604020202020204" pitchFamily="34" charset="0"/>
              <a:buChar char="•"/>
            </a:pPr>
            <a:r>
              <a:rPr lang="es-us" sz="1400">
                <a:solidFill>
                  <a:srgbClr val="595959"/>
                </a:solidFill>
                <a:latin typeface="+mn-lt"/>
                <a:ea typeface="Open Sans Light"/>
                <a:cs typeface="Arial"/>
                <a:sym typeface="Roboto Light"/>
              </a:rPr>
              <a:t>Hemos establecido estándares éticos, gobernanza y formación en materia de IA para el HSC.</a:t>
            </a:r>
            <a:endParaRPr lang="en-US" sz="1400" dirty="0">
              <a:solidFill>
                <a:srgbClr val="595959"/>
              </a:solidFill>
              <a:latin typeface="+mn-lt"/>
              <a:ea typeface="Open Sans Light"/>
              <a:cs typeface="Arial"/>
            </a:endParaRPr>
          </a:p>
          <a:p>
            <a:pPr marL="285750" indent="-285750" algn="l" defTabSz="914400" rtl="0" hangingPunct="1">
              <a:lnSpc>
                <a:spcPct val="114000"/>
              </a:lnSpc>
              <a:spcAft>
                <a:spcPts val="800"/>
              </a:spcAft>
              <a:buFont typeface="Arial" panose="020B0604020202020204" pitchFamily="34" charset="0"/>
              <a:buChar char="•"/>
            </a:pPr>
            <a:r>
              <a:rPr lang="es-us" sz="1400" kern="1200">
                <a:solidFill>
                  <a:srgbClr val="595959"/>
                </a:solidFill>
                <a:latin typeface="+mn-lt"/>
                <a:ea typeface="Open Sans Light"/>
                <a:cs typeface="Arial"/>
                <a:sym typeface="Roboto Light"/>
              </a:rPr>
              <a:t>Estamos operando una plataforma de liderazgo externo.</a:t>
            </a:r>
            <a:endParaRPr lang="en-US" sz="1400" kern="1200" dirty="0">
              <a:solidFill>
                <a:srgbClr val="595959"/>
              </a:solidFill>
              <a:latin typeface="+mn-lt"/>
              <a:ea typeface="Open Sans Light"/>
              <a:cs typeface="Arial"/>
            </a:endParaRPr>
          </a:p>
          <a:p>
            <a:pPr marL="285750" indent="-285750" algn="l" defTabSz="914400" rtl="0" hangingPunct="1">
              <a:lnSpc>
                <a:spcPct val="114000"/>
              </a:lnSpc>
              <a:spcAft>
                <a:spcPts val="800"/>
              </a:spcAft>
              <a:buFont typeface="Arial" panose="020B0604020202020204" pitchFamily="34" charset="0"/>
              <a:buChar char="•"/>
            </a:pPr>
            <a:r>
              <a:rPr lang="es-us" sz="1400" kern="1200">
                <a:solidFill>
                  <a:srgbClr val="595959"/>
                </a:solidFill>
                <a:latin typeface="+mn-lt"/>
                <a:ea typeface="Open Sans Light"/>
                <a:cs typeface="Arial"/>
                <a:sym typeface="Roboto Light"/>
              </a:rPr>
              <a:t>Hemos asegurado fuentes de ingresos adicionales.</a:t>
            </a:r>
            <a:endParaRPr lang="en-US" sz="1400" kern="1200" dirty="0">
              <a:solidFill>
                <a:srgbClr val="595959"/>
              </a:solidFill>
              <a:latin typeface="+mn-lt"/>
              <a:ea typeface="Open Sans Light"/>
              <a:cs typeface="Arial"/>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107160194"/>
              </p:ext>
            </p:extLst>
          </p:nvPr>
        </p:nvGraphicFramePr>
        <p:xfrm>
          <a:off x="208781" y="143698"/>
          <a:ext cx="11603263" cy="1973580"/>
        </p:xfrm>
        <a:graphic>
          <a:graphicData uri="http://schemas.openxmlformats.org/drawingml/2006/table">
            <a:tbl>
              <a:tblPr firstRow="1" bandRow="1">
                <a:tableStyleId>{5940675A-B579-460E-94D1-54222C63F5DA}</a:tableStyleId>
              </a:tblPr>
              <a:tblGrid>
                <a:gridCol w="1627591">
                  <a:extLst>
                    <a:ext uri="{9D8B030D-6E8A-4147-A177-3AD203B41FA5}">
                      <a16:colId xmlns:a16="http://schemas.microsoft.com/office/drawing/2014/main" val="1027571994"/>
                    </a:ext>
                  </a:extLst>
                </a:gridCol>
                <a:gridCol w="9975672">
                  <a:extLst>
                    <a:ext uri="{9D8B030D-6E8A-4147-A177-3AD203B41FA5}">
                      <a16:colId xmlns:a16="http://schemas.microsoft.com/office/drawing/2014/main" val="2860984014"/>
                    </a:ext>
                  </a:extLst>
                </a:gridCol>
              </a:tblGrid>
              <a:tr h="1461191">
                <a:tc>
                  <a:txBody>
                    <a:bodyPr/>
                    <a:lstStyle/>
                    <a:p>
                      <a:pPr algn="ctr" rtl="0"/>
                      <a:r>
                        <a:rPr lang="es-us" sz="10000" b="1" i="0">
                          <a:solidFill>
                            <a:schemeClr val="bg1"/>
                          </a:solidFill>
                          <a:latin typeface="+mj-lt"/>
                        </a:rPr>
                        <a:t>2</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600"/>
                        </a:spcBef>
                        <a:spcAft>
                          <a:spcPts val="600"/>
                        </a:spcAft>
                        <a:buNone/>
                      </a:pPr>
                      <a:r>
                        <a:rPr lang="es-us" sz="3000" b="1" dirty="0">
                          <a:solidFill>
                            <a:schemeClr val="bg1"/>
                          </a:solidFill>
                          <a:effectLst/>
                          <a:latin typeface="Arial Regular"/>
                          <a:cs typeface="Arial"/>
                        </a:rPr>
                        <a:t>Soluciones innovadoras</a:t>
                      </a:r>
                      <a:endParaRPr lang="en-US" sz="30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0" i="0" u="none" strike="noStrike" noProof="0" dirty="0">
                          <a:solidFill>
                            <a:schemeClr val="bg1"/>
                          </a:solidFill>
                          <a:latin typeface="+mn-lt"/>
                        </a:rPr>
                        <a:t>Prestar nuevos servicios y expandir el liderazgo para una mejor atención médica.</a:t>
                      </a:r>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1" i="1" u="none" strike="noStrike" noProof="0" dirty="0">
                          <a:solidFill>
                            <a:schemeClr val="bg1"/>
                          </a:solidFill>
                          <a:latin typeface="+mn-lt"/>
                        </a:rPr>
                        <a:t>Un indicador de éxito es... abordar de forma proactiva las tendencias y riesgos emergentes, y garantizar el cumplimiento utilizando tecnologías avanzadas y soluciones educativas inmersivas.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dirty="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085299"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1</a:t>
            </a:r>
          </a:p>
        </p:txBody>
      </p:sp>
      <p:sp>
        <p:nvSpPr>
          <p:cNvPr id="26" name="Oval 25">
            <a:extLst>
              <a:ext uri="{FF2B5EF4-FFF2-40B4-BE49-F238E27FC236}">
                <a16:creationId xmlns:a16="http://schemas.microsoft.com/office/drawing/2014/main" id="{F4B73D3A-603B-7550-F0EE-D1E7B661B113}"/>
              </a:ext>
            </a:extLst>
          </p:cNvPr>
          <p:cNvSpPr/>
          <p:nvPr/>
        </p:nvSpPr>
        <p:spPr>
          <a:xfrm>
            <a:off x="7079475" y="3566667"/>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2</a:t>
            </a:r>
          </a:p>
        </p:txBody>
      </p:sp>
      <p:sp>
        <p:nvSpPr>
          <p:cNvPr id="7" name="TextBox 6">
            <a:extLst>
              <a:ext uri="{FF2B5EF4-FFF2-40B4-BE49-F238E27FC236}">
                <a16:creationId xmlns:a16="http://schemas.microsoft.com/office/drawing/2014/main" id="{EB445889-04FF-D694-6B56-0328FB3CE75B}"/>
              </a:ext>
            </a:extLst>
          </p:cNvPr>
          <p:cNvSpPr txBox="1"/>
          <p:nvPr/>
        </p:nvSpPr>
        <p:spPr>
          <a:xfrm>
            <a:off x="7789588" y="2641619"/>
            <a:ext cx="3714435" cy="4185761"/>
          </a:xfrm>
          <a:prstGeom prst="rect">
            <a:avLst/>
          </a:prstGeom>
          <a:noFill/>
        </p:spPr>
        <p:txBody>
          <a:bodyPr wrap="square" rtlCol="0">
            <a:spAutoFit/>
          </a:bodyPr>
          <a:lstStyle/>
          <a:p>
            <a:pPr algn="l" defTabSz="914400" rtl="0">
              <a:spcBef>
                <a:spcPts val="200"/>
              </a:spcBef>
            </a:pPr>
            <a:r>
              <a:rPr lang="es-us" sz="1600" b="1" kern="1200">
                <a:solidFill>
                  <a:srgbClr val="00778B"/>
                </a:solidFill>
                <a:latin typeface="+mn-lt"/>
                <a:ea typeface="Lato"/>
                <a:cs typeface="Arial"/>
              </a:rPr>
              <a:t>Disposición</a:t>
            </a:r>
            <a:endParaRPr lang="en-US" sz="1600" kern="1200">
              <a:solidFill>
                <a:srgbClr val="595959"/>
              </a:solidFill>
              <a:latin typeface="+mn-lt"/>
              <a:ea typeface="Lato"/>
              <a:cs typeface="Arial"/>
            </a:endParaRPr>
          </a:p>
          <a:p>
            <a:pPr algn="l" defTabSz="914400" rtl="0">
              <a:spcBef>
                <a:spcPts val="200"/>
              </a:spcBef>
              <a:spcAft>
                <a:spcPts val="1200"/>
              </a:spcAft>
            </a:pPr>
            <a:r>
              <a:rPr lang="es-us" sz="1400" kern="1200">
                <a:solidFill>
                  <a:srgbClr val="595959"/>
                </a:solidFill>
                <a:latin typeface="+mn-lt"/>
                <a:ea typeface="Lato"/>
                <a:cs typeface="Arial"/>
              </a:rPr>
              <a:t>Mayor disposición para la integración de tecnologías modernas.</a:t>
            </a:r>
          </a:p>
          <a:p>
            <a:pPr algn="l" defTabSz="914400" rtl="0">
              <a:spcBef>
                <a:spcPts val="200"/>
              </a:spcBef>
              <a:spcAft>
                <a:spcPts val="300"/>
              </a:spcAft>
            </a:pPr>
            <a:r>
              <a:rPr lang="es-us" sz="1600" b="1" kern="1200">
                <a:solidFill>
                  <a:srgbClr val="00778B"/>
                </a:solidFill>
                <a:latin typeface="+mn-lt"/>
                <a:ea typeface="Lato"/>
                <a:cs typeface="Arial"/>
              </a:rPr>
              <a:t>Uso ético de la IA</a:t>
            </a:r>
            <a:endParaRPr lang="en-US" sz="1400" b="1" kern="1200">
              <a:solidFill>
                <a:srgbClr val="595959"/>
              </a:solidFill>
              <a:latin typeface="+mn-lt"/>
              <a:ea typeface="Lato"/>
              <a:cs typeface="Arial"/>
            </a:endParaRPr>
          </a:p>
          <a:p>
            <a:pPr algn="l" defTabSz="914400" rtl="0">
              <a:spcBef>
                <a:spcPts val="200"/>
              </a:spcBef>
              <a:spcAft>
                <a:spcPts val="1200"/>
              </a:spcAft>
            </a:pPr>
            <a:r>
              <a:rPr lang="es-us" sz="1400" kern="1200">
                <a:solidFill>
                  <a:srgbClr val="595959"/>
                </a:solidFill>
                <a:latin typeface="+mn-lt"/>
                <a:ea typeface="Lato"/>
                <a:cs typeface="Arial"/>
              </a:rPr>
              <a:t>Utilización ética de la IA en todo el HSC.</a:t>
            </a:r>
            <a:endParaRPr lang="en-US" sz="1600" kern="1200">
              <a:solidFill>
                <a:srgbClr val="595959"/>
              </a:solidFill>
              <a:latin typeface="+mn-lt"/>
              <a:ea typeface="Lato"/>
              <a:cs typeface="Arial"/>
            </a:endParaRPr>
          </a:p>
          <a:p>
            <a:pPr algn="l" defTabSz="914400" rtl="0">
              <a:spcBef>
                <a:spcPts val="200"/>
              </a:spcBef>
            </a:pPr>
            <a:r>
              <a:rPr lang="es-us" sz="1600" b="1" kern="1200">
                <a:solidFill>
                  <a:srgbClr val="00778B"/>
                </a:solidFill>
                <a:latin typeface="+mn-lt"/>
                <a:ea typeface="Lato"/>
                <a:cs typeface="Arial"/>
              </a:rPr>
              <a:t>Inversión</a:t>
            </a:r>
            <a:endParaRPr lang="en-US" sz="1600" kern="1200">
              <a:solidFill>
                <a:srgbClr val="595959"/>
              </a:solidFill>
              <a:latin typeface="+mn-lt"/>
              <a:ea typeface="Lato"/>
              <a:cs typeface="Arial"/>
            </a:endParaRPr>
          </a:p>
          <a:p>
            <a:pPr algn="l" defTabSz="914400" rtl="0">
              <a:spcBef>
                <a:spcPts val="200"/>
              </a:spcBef>
              <a:spcAft>
                <a:spcPts val="1200"/>
              </a:spcAft>
            </a:pPr>
            <a:r>
              <a:rPr lang="es-us" sz="1400" kern="1200">
                <a:solidFill>
                  <a:srgbClr val="595959"/>
                </a:solidFill>
                <a:latin typeface="+mn-lt"/>
                <a:ea typeface="Lato"/>
                <a:cs typeface="Arial"/>
              </a:rPr>
              <a:t>Inversión en nuevos productos para ampliar el presupuesto.</a:t>
            </a:r>
          </a:p>
          <a:p>
            <a:pPr algn="l" defTabSz="914400" rtl="0">
              <a:spcBef>
                <a:spcPts val="200"/>
              </a:spcBef>
            </a:pPr>
            <a:r>
              <a:rPr lang="es-us" sz="1600" b="1" kern="1200">
                <a:solidFill>
                  <a:srgbClr val="00778B"/>
                </a:solidFill>
                <a:latin typeface="+mn-lt"/>
                <a:ea typeface="Lato"/>
                <a:cs typeface="Arial"/>
              </a:rPr>
              <a:t>Plataforma de liderazgo externo </a:t>
            </a:r>
            <a:endParaRPr lang="en-US" sz="1600" b="1" kern="1200">
              <a:solidFill>
                <a:srgbClr val="595959"/>
              </a:solidFill>
              <a:latin typeface="+mn-lt"/>
              <a:ea typeface="Lato"/>
              <a:cs typeface="Arial"/>
            </a:endParaRPr>
          </a:p>
          <a:p>
            <a:pPr algn="l" defTabSz="914400" rtl="0">
              <a:spcBef>
                <a:spcPts val="200"/>
              </a:spcBef>
              <a:spcAft>
                <a:spcPts val="1200"/>
              </a:spcAft>
            </a:pPr>
            <a:r>
              <a:rPr lang="es-us" sz="1400" kern="1200">
                <a:solidFill>
                  <a:srgbClr val="595959"/>
                </a:solidFill>
                <a:latin typeface="+mn-lt"/>
                <a:ea typeface="Lato"/>
                <a:cs typeface="Arial"/>
              </a:rPr>
              <a:t>Operar una plataforma de liderazgo externo.</a:t>
            </a:r>
          </a:p>
          <a:p>
            <a:pPr algn="l" defTabSz="914400" rtl="0">
              <a:spcBef>
                <a:spcPts val="200"/>
              </a:spcBef>
            </a:pPr>
            <a:r>
              <a:rPr lang="es-us" sz="1600" b="1" kern="1200">
                <a:solidFill>
                  <a:srgbClr val="00778B"/>
                </a:solidFill>
                <a:latin typeface="+mn-lt"/>
                <a:ea typeface="Lato"/>
                <a:cs typeface="Arial"/>
              </a:rPr>
              <a:t>Asociaciones fuera del HSC</a:t>
            </a:r>
            <a:endParaRPr lang="en-US" sz="1600" b="1" kern="1200">
              <a:solidFill>
                <a:srgbClr val="595959"/>
              </a:solidFill>
              <a:latin typeface="+mn-lt"/>
              <a:ea typeface="Lato"/>
              <a:cs typeface="Arial"/>
            </a:endParaRPr>
          </a:p>
          <a:p>
            <a:pPr algn="l" defTabSz="914400" rtl="0">
              <a:spcBef>
                <a:spcPts val="200"/>
              </a:spcBef>
            </a:pPr>
            <a:r>
              <a:rPr lang="es-us" sz="1400" kern="1200">
                <a:solidFill>
                  <a:srgbClr val="595959"/>
                </a:solidFill>
                <a:latin typeface="+mn-lt"/>
                <a:ea typeface="Lato"/>
                <a:cs typeface="Arial"/>
              </a:rPr>
              <a:t>Explorar asociaciones y oportunidades fuera del HSC.</a:t>
            </a:r>
          </a:p>
          <a:p>
            <a:pPr algn="l" defTabSz="914400" rtl="0">
              <a:spcBef>
                <a:spcPts val="300"/>
              </a:spcBef>
            </a:pPr>
            <a:endParaRPr lang="en-US" sz="1400" kern="1200">
              <a:solidFill>
                <a:srgbClr val="595959"/>
              </a:solidFill>
              <a:latin typeface="+mn-lt"/>
              <a:ea typeface="Lato"/>
              <a:cs typeface="Arial"/>
            </a:endParaRPr>
          </a:p>
        </p:txBody>
      </p:sp>
      <p:sp>
        <p:nvSpPr>
          <p:cNvPr id="17" name="TextBox 16">
            <a:extLst>
              <a:ext uri="{FF2B5EF4-FFF2-40B4-BE49-F238E27FC236}">
                <a16:creationId xmlns:a16="http://schemas.microsoft.com/office/drawing/2014/main" id="{D6DFEDD0-592C-44F6-2C87-DF7F7400AD56}"/>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Cambios estratégicos </a:t>
            </a:r>
            <a:r>
              <a:rPr lang="es-us" sz="1050" b="1" kern="1200">
                <a:solidFill>
                  <a:srgbClr val="00778B"/>
                </a:solidFill>
                <a:latin typeface="Arial Regular"/>
                <a:ea typeface="Lato"/>
                <a:cs typeface="Arial Black" panose="020B0604020202020204" pitchFamily="34" charset="0"/>
              </a:rPr>
              <a:t>(En los próximos 3 años o más...)</a:t>
            </a:r>
          </a:p>
        </p:txBody>
      </p:sp>
      <p:sp>
        <p:nvSpPr>
          <p:cNvPr id="19" name="Oval 18">
            <a:extLst>
              <a:ext uri="{FF2B5EF4-FFF2-40B4-BE49-F238E27FC236}">
                <a16:creationId xmlns:a16="http://schemas.microsoft.com/office/drawing/2014/main" id="{4BCAE264-F1F9-A641-90FD-BCBC4A4AF20E}"/>
              </a:ext>
            </a:extLst>
          </p:cNvPr>
          <p:cNvSpPr/>
          <p:nvPr/>
        </p:nvSpPr>
        <p:spPr>
          <a:xfrm>
            <a:off x="7079475" y="4308533"/>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3</a:t>
            </a:r>
          </a:p>
        </p:txBody>
      </p:sp>
      <p:sp>
        <p:nvSpPr>
          <p:cNvPr id="20" name="Oval 19">
            <a:extLst>
              <a:ext uri="{FF2B5EF4-FFF2-40B4-BE49-F238E27FC236}">
                <a16:creationId xmlns:a16="http://schemas.microsoft.com/office/drawing/2014/main" id="{FF584714-AB6C-5210-6A37-D591FE2F1E06}"/>
              </a:ext>
            </a:extLst>
          </p:cNvPr>
          <p:cNvSpPr/>
          <p:nvPr/>
        </p:nvSpPr>
        <p:spPr>
          <a:xfrm>
            <a:off x="7079475" y="513429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4</a:t>
            </a:r>
          </a:p>
        </p:txBody>
      </p:sp>
      <p:sp>
        <p:nvSpPr>
          <p:cNvPr id="4" name="Oval 3">
            <a:extLst>
              <a:ext uri="{FF2B5EF4-FFF2-40B4-BE49-F238E27FC236}">
                <a16:creationId xmlns:a16="http://schemas.microsoft.com/office/drawing/2014/main" id="{EB0E7AC3-F58A-B618-2E69-9D9D55848B7E}"/>
              </a:ext>
            </a:extLst>
          </p:cNvPr>
          <p:cNvSpPr/>
          <p:nvPr/>
        </p:nvSpPr>
        <p:spPr>
          <a:xfrm>
            <a:off x="7079475" y="5853516"/>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5</a:t>
            </a:r>
          </a:p>
        </p:txBody>
      </p:sp>
    </p:spTree>
    <p:extLst>
      <p:ext uri="{BB962C8B-B14F-4D97-AF65-F5344CB8AC3E}">
        <p14:creationId xmlns:p14="http://schemas.microsoft.com/office/powerpoint/2010/main" val="21923800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rtl="0">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1" y="2151433"/>
            <a:ext cx="5835887" cy="4582665"/>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dirty="0">
                <a:solidFill>
                  <a:srgbClr val="00778B"/>
                </a:solidFill>
                <a:latin typeface="Arial Regular"/>
                <a:ea typeface="Lato"/>
                <a:cs typeface="Arial Black" panose="020B0604020202020204" pitchFamily="34" charset="0"/>
              </a:rPr>
              <a:t>Objetivos de la OIIA </a:t>
            </a:r>
            <a:r>
              <a:rPr lang="es-us" sz="1050" b="1" kern="1200" dirty="0">
                <a:solidFill>
                  <a:srgbClr val="00778B"/>
                </a:solidFill>
                <a:latin typeface="Arial Regular"/>
                <a:ea typeface="Lato"/>
                <a:cs typeface="Arial Black" panose="020B0604020202020204" pitchFamily="34" charset="0"/>
              </a:rPr>
              <a:t>(Lograremos...)</a:t>
            </a:r>
          </a:p>
          <a:p>
            <a:pPr marL="342900" indent="-342900" algn="l" rtl="0">
              <a:buFont typeface="+mj-lt"/>
              <a:buAutoNum type="arabicPeriod"/>
            </a:pPr>
            <a:r>
              <a:rPr lang="es-us" sz="1400" b="1" dirty="0">
                <a:solidFill>
                  <a:srgbClr val="595959"/>
                </a:solidFill>
                <a:latin typeface="Arial Regular"/>
              </a:rPr>
              <a:t>Desarrollo del personal: </a:t>
            </a:r>
            <a:r>
              <a:rPr lang="es-us" sz="1400" dirty="0">
                <a:solidFill>
                  <a:srgbClr val="595959"/>
                </a:solidFill>
                <a:effectLst/>
                <a:latin typeface="Arial Regular"/>
              </a:rPr>
              <a:t>Proporcionar oportunidades de desarrollo de primera clase al equipo de la OIIA para ayudar a las personas y a la organización a alcanzar el éxito. </a:t>
            </a:r>
            <a:br>
              <a:rPr lang="en-US" sz="1400" dirty="0">
                <a:effectLst/>
                <a:latin typeface="Arial Regular"/>
              </a:rPr>
            </a:br>
            <a:endParaRPr lang="en-US" sz="1400" dirty="0">
              <a:solidFill>
                <a:srgbClr val="595959"/>
              </a:solidFill>
              <a:effectLst/>
              <a:latin typeface="Arial Regular"/>
            </a:endParaRPr>
          </a:p>
          <a:p>
            <a:pPr marL="342900" indent="-342900" algn="l" rtl="0">
              <a:buFont typeface="+mj-lt"/>
              <a:buAutoNum type="arabicPeriod"/>
            </a:pPr>
            <a:r>
              <a:rPr lang="es-us" sz="1400" b="1" dirty="0">
                <a:solidFill>
                  <a:srgbClr val="595959"/>
                </a:solidFill>
                <a:effectLst/>
                <a:latin typeface="Arial Regular"/>
              </a:rPr>
              <a:t>Comunicación: </a:t>
            </a:r>
            <a:r>
              <a:rPr lang="es-us" sz="1400" dirty="0">
                <a:solidFill>
                  <a:srgbClr val="595959"/>
                </a:solidFill>
                <a:effectLst/>
                <a:latin typeface="Arial Regular"/>
              </a:rPr>
              <a:t>Comunicación eficaz</a:t>
            </a:r>
            <a:r>
              <a:rPr lang="es-us" sz="1400" dirty="0">
                <a:solidFill>
                  <a:srgbClr val="595959"/>
                </a:solidFill>
                <a:latin typeface="Arial Regular"/>
              </a:rPr>
              <a:t> para</a:t>
            </a:r>
            <a:r>
              <a:rPr lang="es-us" sz="1400" dirty="0">
                <a:solidFill>
                  <a:srgbClr val="595959"/>
                </a:solidFill>
                <a:effectLst/>
                <a:latin typeface="Arial Regular"/>
              </a:rPr>
              <a:t> </a:t>
            </a:r>
            <a:r>
              <a:rPr lang="es-us" sz="1400" dirty="0">
                <a:solidFill>
                  <a:srgbClr val="595959"/>
                </a:solidFill>
                <a:latin typeface="Arial Regular"/>
              </a:rPr>
              <a:t>fomentar</a:t>
            </a:r>
            <a:r>
              <a:rPr lang="es-us" sz="1400" dirty="0">
                <a:solidFill>
                  <a:srgbClr val="595959"/>
                </a:solidFill>
                <a:effectLst/>
                <a:latin typeface="Arial Regular"/>
              </a:rPr>
              <a:t> la unidad, la colaboración y la excelencia. </a:t>
            </a:r>
            <a:br>
              <a:rPr lang="en-US" sz="1400" dirty="0">
                <a:effectLst/>
                <a:latin typeface="Arial Regular"/>
              </a:rPr>
            </a:br>
            <a:endParaRPr lang="en-US" sz="1400" dirty="0">
              <a:solidFill>
                <a:srgbClr val="595959"/>
              </a:solidFill>
              <a:effectLst/>
              <a:latin typeface="Arial Regular"/>
            </a:endParaRPr>
          </a:p>
          <a:p>
            <a:pPr marL="342900" indent="-342900" algn="l" rtl="0">
              <a:buFont typeface="+mj-lt"/>
              <a:buAutoNum type="arabicPeriod"/>
            </a:pPr>
            <a:r>
              <a:rPr lang="es-us" sz="1400" b="1" dirty="0">
                <a:solidFill>
                  <a:srgbClr val="595959"/>
                </a:solidFill>
                <a:effectLst/>
                <a:latin typeface="Arial Regular"/>
              </a:rPr>
              <a:t>Liderazgo del equipo:</a:t>
            </a:r>
            <a:r>
              <a:rPr lang="es-us" sz="1400" b="1" dirty="0">
                <a:solidFill>
                  <a:srgbClr val="595959"/>
                </a:solidFill>
                <a:latin typeface="Arial Regular"/>
              </a:rPr>
              <a:t>  </a:t>
            </a:r>
            <a:r>
              <a:rPr lang="es-us" sz="1400" dirty="0">
                <a:solidFill>
                  <a:srgbClr val="595959"/>
                </a:solidFill>
                <a:latin typeface="Arial Regular"/>
              </a:rPr>
              <a:t>Un codiciado equipo líder en atención médica</a:t>
            </a:r>
            <a:r>
              <a:rPr lang="es-us" sz="1400" dirty="0">
                <a:solidFill>
                  <a:srgbClr val="595959"/>
                </a:solidFill>
                <a:effectLst/>
                <a:latin typeface="Arial Regular"/>
              </a:rPr>
              <a:t> y educación superior.</a:t>
            </a:r>
            <a:r>
              <a:rPr lang="es-us" sz="1400" dirty="0">
                <a:solidFill>
                  <a:srgbClr val="595959"/>
                </a:solidFill>
                <a:latin typeface="Arial Regular"/>
              </a:rPr>
              <a:t> </a:t>
            </a:r>
            <a:endParaRPr lang="en-US" sz="1400" dirty="0">
              <a:solidFill>
                <a:srgbClr val="595959"/>
              </a:solidFill>
              <a:effectLst/>
              <a:latin typeface="Arial Regular"/>
            </a:endParaRPr>
          </a:p>
          <a:p>
            <a:pPr algn="l" defTabSz="914400" rtl="0">
              <a:lnSpc>
                <a:spcPts val="1700"/>
              </a:lnSpc>
            </a:pPr>
            <a:endParaRPr lang="en-US" sz="1400" kern="1200" dirty="0">
              <a:solidFill>
                <a:srgbClr val="595959"/>
              </a:solidFill>
              <a:latin typeface="+mn-lt"/>
              <a:ea typeface="Lato"/>
              <a:cs typeface="Arial"/>
            </a:endParaRPr>
          </a:p>
          <a:p>
            <a:pPr algn="l" defTabSz="914400" rtl="0" hangingPunct="1">
              <a:spcAft>
                <a:spcPts val="800"/>
              </a:spcAft>
            </a:pPr>
            <a:r>
              <a:rPr lang="es-us" sz="1800" b="1" kern="1200" dirty="0">
                <a:solidFill>
                  <a:srgbClr val="00778B"/>
                </a:solidFill>
                <a:latin typeface="Arial Regular"/>
                <a:ea typeface="Lato"/>
                <a:cs typeface="Arial Black" panose="020B0604020202020204" pitchFamily="34" charset="0"/>
              </a:rPr>
              <a:t>Mirando al futuro </a:t>
            </a:r>
            <a:r>
              <a:rPr lang="es-us" sz="1050" b="1" kern="1200" dirty="0">
                <a:solidFill>
                  <a:srgbClr val="00778B"/>
                </a:solidFill>
                <a:latin typeface="Arial Regular"/>
                <a:ea typeface="Lato"/>
                <a:cs typeface="Arial Black" panose="020B0604020202020204" pitchFamily="34" charset="0"/>
              </a:rPr>
              <a:t>(Sabremos que hemos llegado a la meta cuando podamos decir que...)</a:t>
            </a:r>
          </a:p>
          <a:p>
            <a:pPr marL="285750" indent="-285750" algn="l" defTabSz="914400" rtl="0" hangingPunct="1">
              <a:lnSpc>
                <a:spcPct val="114000"/>
              </a:lnSpc>
              <a:spcAft>
                <a:spcPts val="800"/>
              </a:spcAft>
              <a:buFont typeface="Arial" panose="020B0604020202020204" pitchFamily="34" charset="0"/>
              <a:buChar char="•"/>
            </a:pPr>
            <a:r>
              <a:rPr lang="es-us" sz="1400" kern="1200" dirty="0">
                <a:solidFill>
                  <a:srgbClr val="595959"/>
                </a:solidFill>
                <a:latin typeface="+mn-lt"/>
                <a:ea typeface="Lato"/>
                <a:cs typeface="Arial"/>
              </a:rPr>
              <a:t>Contamos con un equipo completo con las capacidades necesarias.</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rtl="0" hangingPunct="1">
              <a:lnSpc>
                <a:spcPct val="114000"/>
              </a:lnSpc>
              <a:spcAft>
                <a:spcPts val="800"/>
              </a:spcAft>
              <a:buFont typeface="Arial" panose="020B0604020202020204" pitchFamily="34" charset="0"/>
              <a:buChar char="•"/>
            </a:pPr>
            <a:r>
              <a:rPr lang="es-us" sz="1400" kern="1200" dirty="0">
                <a:solidFill>
                  <a:srgbClr val="595959"/>
                </a:solidFill>
                <a:latin typeface="+mn-lt"/>
                <a:ea typeface="Lato"/>
                <a:cs typeface="Arial"/>
              </a:rPr>
              <a:t>Tenemos comunicaciones y prácticas de trabajo que </a:t>
            </a:r>
            <a:r>
              <a:rPr lang="es-us" sz="1400" kern="1200" dirty="0" err="1">
                <a:solidFill>
                  <a:srgbClr val="595959"/>
                </a:solidFill>
                <a:latin typeface="+mn-lt"/>
                <a:ea typeface="Lato"/>
                <a:cs typeface="Arial"/>
              </a:rPr>
              <a:t>sinergizan</a:t>
            </a:r>
            <a:r>
              <a:rPr lang="es-us" sz="1400" kern="1200" dirty="0">
                <a:solidFill>
                  <a:srgbClr val="595959"/>
                </a:solidFill>
                <a:latin typeface="+mn-lt"/>
                <a:ea typeface="Lato"/>
                <a:cs typeface="Arial"/>
              </a:rPr>
              <a:t> nuestra labor. </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rtl="0" hangingPunct="1">
              <a:lnSpc>
                <a:spcPct val="114000"/>
              </a:lnSpc>
              <a:spcAft>
                <a:spcPts val="800"/>
              </a:spcAft>
              <a:buFont typeface="Arial" panose="020B0604020202020204" pitchFamily="34" charset="0"/>
              <a:buChar char="•"/>
            </a:pPr>
            <a:r>
              <a:rPr lang="es-us" sz="1400" kern="1200" dirty="0">
                <a:solidFill>
                  <a:srgbClr val="595959"/>
                </a:solidFill>
                <a:latin typeface="+mn-lt"/>
                <a:ea typeface="Lato"/>
                <a:cs typeface="Arial"/>
              </a:rPr>
              <a:t>Estamos transformando la educación y la atención médica mediante un liderazgo ampliado. </a:t>
            </a:r>
            <a:endParaRPr lang="en-US" sz="1400" kern="1200" dirty="0">
              <a:solidFill>
                <a:srgbClr val="595959"/>
              </a:solidFill>
              <a:latin typeface="+mn-lt"/>
              <a:ea typeface="Lato" panose="020F0502020204030203"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859258163"/>
              </p:ext>
            </p:extLst>
          </p:nvPr>
        </p:nvGraphicFramePr>
        <p:xfrm>
          <a:off x="208781" y="143698"/>
          <a:ext cx="11074459" cy="229362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rtl="0"/>
                      <a:r>
                        <a:rPr lang="es-us" sz="10000" b="1" i="0">
                          <a:solidFill>
                            <a:schemeClr val="bg1"/>
                          </a:solidFill>
                          <a:latin typeface="+mj-lt"/>
                        </a:rPr>
                        <a:t>3</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600"/>
                        </a:spcBef>
                        <a:spcAft>
                          <a:spcPts val="600"/>
                        </a:spcAft>
                        <a:buNone/>
                      </a:pPr>
                      <a:r>
                        <a:rPr lang="es-us" sz="3000" b="1">
                          <a:solidFill>
                            <a:schemeClr val="bg1"/>
                          </a:solidFill>
                          <a:effectLst/>
                          <a:latin typeface="Arial Regular"/>
                          <a:cs typeface="Arial"/>
                        </a:rPr>
                        <a:t>Equipo extraordinario</a:t>
                      </a:r>
                      <a:endParaRPr lang="en-US" sz="3000"/>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0" i="0" u="none" strike="noStrike" noProof="0">
                          <a:solidFill>
                            <a:schemeClr val="bg1"/>
                          </a:solidFill>
                          <a:latin typeface="+mn-lt"/>
                        </a:rPr>
                        <a:t>Definir un equipo transformador que prospere unido y produzca un impacto positivo.</a:t>
                      </a:r>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1" i="1" u="none" strike="noStrike" noProof="0">
                          <a:solidFill>
                            <a:schemeClr val="bg1"/>
                          </a:solidFill>
                          <a:latin typeface="+mn-lt"/>
                        </a:rPr>
                        <a:t>Un indicador de éxito es... crear un equipo que se desarrolle de forma proactiva y que trabaje conjuntamente para impulsar los objetivos estratégicos con eficacia y eficiencia.</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a:solidFill>
                          <a:schemeClr val="bg1"/>
                        </a:solidFill>
                        <a:latin typeface="+mn-lt"/>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085299"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1</a:t>
            </a:r>
          </a:p>
        </p:txBody>
      </p:sp>
      <p:sp>
        <p:nvSpPr>
          <p:cNvPr id="7" name="TextBox 6">
            <a:extLst>
              <a:ext uri="{FF2B5EF4-FFF2-40B4-BE49-F238E27FC236}">
                <a16:creationId xmlns:a16="http://schemas.microsoft.com/office/drawing/2014/main" id="{EB445889-04FF-D694-6B56-0328FB3CE75B}"/>
              </a:ext>
            </a:extLst>
          </p:cNvPr>
          <p:cNvSpPr txBox="1"/>
          <p:nvPr/>
        </p:nvSpPr>
        <p:spPr>
          <a:xfrm>
            <a:off x="7789588" y="2641619"/>
            <a:ext cx="3714435" cy="2941831"/>
          </a:xfrm>
          <a:prstGeom prst="rect">
            <a:avLst/>
          </a:prstGeom>
          <a:noFill/>
        </p:spPr>
        <p:txBody>
          <a:bodyPr wrap="square" rtlCol="0">
            <a:spAutoFit/>
          </a:bodyPr>
          <a:lstStyle/>
          <a:p>
            <a:pPr algn="l" defTabSz="914400" rtl="0">
              <a:spcBef>
                <a:spcPts val="200"/>
              </a:spcBef>
            </a:pPr>
            <a:r>
              <a:rPr lang="es-us" sz="1600" b="1" kern="1200" dirty="0">
                <a:solidFill>
                  <a:srgbClr val="00778B"/>
                </a:solidFill>
                <a:latin typeface="+mn-lt"/>
                <a:ea typeface="Lato"/>
                <a:cs typeface="Arial"/>
              </a:rPr>
              <a:t>Desarrollo de equipos</a:t>
            </a:r>
            <a:endParaRPr lang="en-US" sz="1600" kern="1200" dirty="0">
              <a:solidFill>
                <a:srgbClr val="595959"/>
              </a:solidFill>
              <a:latin typeface="+mn-lt"/>
              <a:ea typeface="Lato"/>
              <a:cs typeface="Arial"/>
            </a:endParaRPr>
          </a:p>
          <a:p>
            <a:pPr algn="l" defTabSz="914400" rtl="0">
              <a:spcBef>
                <a:spcPts val="200"/>
              </a:spcBef>
              <a:spcAft>
                <a:spcPts val="300"/>
              </a:spcAft>
            </a:pPr>
            <a:r>
              <a:rPr lang="es-us" sz="1400" kern="1200" dirty="0">
                <a:solidFill>
                  <a:srgbClr val="595959"/>
                </a:solidFill>
                <a:latin typeface="+mn-lt"/>
                <a:ea typeface="Lato"/>
                <a:cs typeface="Arial"/>
              </a:rPr>
              <a:t>Mayor inversión en el desarrollo del equipo de la OIIA.</a:t>
            </a:r>
          </a:p>
          <a:p>
            <a:pPr algn="l" defTabSz="914400" rtl="0">
              <a:spcBef>
                <a:spcPts val="200"/>
              </a:spcBef>
              <a:spcAft>
                <a:spcPts val="1200"/>
              </a:spcAft>
            </a:pPr>
            <a:endParaRPr lang="en-US" sz="1400" kern="1200" dirty="0">
              <a:solidFill>
                <a:srgbClr val="595959"/>
              </a:solidFill>
              <a:latin typeface="+mn-lt"/>
              <a:ea typeface="Lato"/>
              <a:cs typeface="Arial"/>
            </a:endParaRPr>
          </a:p>
          <a:p>
            <a:pPr algn="l" defTabSz="914400" rtl="0">
              <a:spcBef>
                <a:spcPts val="200"/>
              </a:spcBef>
              <a:spcAft>
                <a:spcPts val="300"/>
              </a:spcAft>
            </a:pPr>
            <a:r>
              <a:rPr lang="es-us" sz="1600" b="1" kern="1200" dirty="0">
                <a:solidFill>
                  <a:srgbClr val="00778B"/>
                </a:solidFill>
                <a:latin typeface="+mn-lt"/>
                <a:ea typeface="Lato"/>
                <a:cs typeface="Arial"/>
              </a:rPr>
              <a:t>Comunicación + Relaciones</a:t>
            </a:r>
            <a:endParaRPr lang="en-US" sz="1400" b="1" kern="1200" dirty="0">
              <a:solidFill>
                <a:srgbClr val="595959"/>
              </a:solidFill>
              <a:latin typeface="+mn-lt"/>
              <a:ea typeface="Lato"/>
              <a:cs typeface="Arial"/>
            </a:endParaRPr>
          </a:p>
          <a:p>
            <a:pPr algn="l" defTabSz="914400" rtl="0">
              <a:spcBef>
                <a:spcPts val="200"/>
              </a:spcBef>
              <a:spcAft>
                <a:spcPts val="1200"/>
              </a:spcAft>
            </a:pPr>
            <a:r>
              <a:rPr lang="es-us" sz="1400" kern="1200" dirty="0">
                <a:solidFill>
                  <a:srgbClr val="595959"/>
                </a:solidFill>
                <a:latin typeface="+mn-lt"/>
                <a:ea typeface="Lato"/>
                <a:cs typeface="Arial"/>
              </a:rPr>
              <a:t>Mayor atención a las comunicaciones y las relaciones. </a:t>
            </a:r>
          </a:p>
          <a:p>
            <a:pPr algn="l" defTabSz="914400" rtl="0">
              <a:spcBef>
                <a:spcPts val="200"/>
              </a:spcBef>
              <a:spcAft>
                <a:spcPts val="300"/>
              </a:spcAft>
            </a:pPr>
            <a:endParaRPr lang="en-US" sz="1400" kern="1200" dirty="0">
              <a:solidFill>
                <a:srgbClr val="595959"/>
              </a:solidFill>
              <a:latin typeface="+mn-lt"/>
              <a:ea typeface="Lato"/>
              <a:cs typeface="Arial"/>
            </a:endParaRPr>
          </a:p>
          <a:p>
            <a:pPr algn="l" defTabSz="914400" rtl="0">
              <a:spcBef>
                <a:spcPts val="200"/>
              </a:spcBef>
            </a:pPr>
            <a:r>
              <a:rPr lang="es-us" sz="1600" b="1" kern="1200" dirty="0">
                <a:solidFill>
                  <a:srgbClr val="00778B"/>
                </a:solidFill>
                <a:latin typeface="+mn-lt"/>
                <a:ea typeface="Lato"/>
                <a:cs typeface="Arial"/>
              </a:rPr>
              <a:t>Ampliar el impacto</a:t>
            </a:r>
            <a:endParaRPr lang="en-US" sz="1600" kern="1200" dirty="0">
              <a:solidFill>
                <a:srgbClr val="595959"/>
              </a:solidFill>
              <a:latin typeface="+mn-lt"/>
              <a:ea typeface="Lato"/>
              <a:cs typeface="Arial"/>
            </a:endParaRPr>
          </a:p>
          <a:p>
            <a:pPr algn="l" defTabSz="914400" rtl="0">
              <a:spcBef>
                <a:spcPts val="200"/>
              </a:spcBef>
              <a:spcAft>
                <a:spcPts val="1200"/>
              </a:spcAft>
            </a:pPr>
            <a:r>
              <a:rPr lang="es-us" sz="1400" kern="1200" dirty="0">
                <a:solidFill>
                  <a:srgbClr val="595959"/>
                </a:solidFill>
                <a:latin typeface="+mn-lt"/>
                <a:ea typeface="Lato"/>
                <a:cs typeface="Arial"/>
              </a:rPr>
              <a:t>Ampliar el impacto más allá de los servicios básicos. </a:t>
            </a:r>
          </a:p>
        </p:txBody>
      </p:sp>
      <p:sp>
        <p:nvSpPr>
          <p:cNvPr id="17" name="TextBox 16">
            <a:extLst>
              <a:ext uri="{FF2B5EF4-FFF2-40B4-BE49-F238E27FC236}">
                <a16:creationId xmlns:a16="http://schemas.microsoft.com/office/drawing/2014/main" id="{D6DFEDD0-592C-44F6-2C87-DF7F7400AD56}"/>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Cambios estratégicos </a:t>
            </a:r>
            <a:r>
              <a:rPr lang="es-us" sz="1050" b="1" kern="1200">
                <a:solidFill>
                  <a:srgbClr val="00778B"/>
                </a:solidFill>
                <a:latin typeface="Arial Regular"/>
                <a:ea typeface="Lato"/>
                <a:cs typeface="Arial Black" panose="020B0604020202020204" pitchFamily="34" charset="0"/>
              </a:rPr>
              <a:t>(En los próximos 3 años o más...)</a:t>
            </a:r>
          </a:p>
        </p:txBody>
      </p:sp>
      <p:sp>
        <p:nvSpPr>
          <p:cNvPr id="19" name="Oval 18">
            <a:extLst>
              <a:ext uri="{FF2B5EF4-FFF2-40B4-BE49-F238E27FC236}">
                <a16:creationId xmlns:a16="http://schemas.microsoft.com/office/drawing/2014/main" id="{4BCAE264-F1F9-A641-90FD-BCBC4A4AF20E}"/>
              </a:ext>
            </a:extLst>
          </p:cNvPr>
          <p:cNvSpPr/>
          <p:nvPr/>
        </p:nvSpPr>
        <p:spPr>
          <a:xfrm>
            <a:off x="7079475" y="388413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2</a:t>
            </a:r>
          </a:p>
        </p:txBody>
      </p:sp>
      <p:sp>
        <p:nvSpPr>
          <p:cNvPr id="20" name="Oval 19">
            <a:extLst>
              <a:ext uri="{FF2B5EF4-FFF2-40B4-BE49-F238E27FC236}">
                <a16:creationId xmlns:a16="http://schemas.microsoft.com/office/drawing/2014/main" id="{FF584714-AB6C-5210-6A37-D591FE2F1E06}"/>
              </a:ext>
            </a:extLst>
          </p:cNvPr>
          <p:cNvSpPr/>
          <p:nvPr/>
        </p:nvSpPr>
        <p:spPr>
          <a:xfrm>
            <a:off x="7079475" y="5010359"/>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3</a:t>
            </a:r>
          </a:p>
        </p:txBody>
      </p:sp>
    </p:spTree>
    <p:extLst>
      <p:ext uri="{BB962C8B-B14F-4D97-AF65-F5344CB8AC3E}">
        <p14:creationId xmlns:p14="http://schemas.microsoft.com/office/powerpoint/2010/main" val="18857977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rtl="0"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rtl="0"/>
            <a:r>
              <a:rPr lang="es-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rtlCol="0"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rtl="0">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696152" cy="4290918"/>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Objetivos de la OIIA </a:t>
            </a:r>
            <a:r>
              <a:rPr lang="es-us" sz="1050" b="1" kern="1200">
                <a:solidFill>
                  <a:srgbClr val="00778B"/>
                </a:solidFill>
                <a:latin typeface="Arial Regular"/>
                <a:ea typeface="Lato"/>
                <a:cs typeface="Arial Black" panose="020B0604020202020204" pitchFamily="34" charset="0"/>
              </a:rPr>
              <a:t>(Lograremos...)</a:t>
            </a:r>
          </a:p>
          <a:p>
            <a:pPr marL="342900" indent="-342900" algn="l" rtl="0">
              <a:buFont typeface="+mj-lt"/>
              <a:buAutoNum type="arabicPeriod"/>
            </a:pPr>
            <a:r>
              <a:rPr lang="es-us" sz="1400" b="1">
                <a:solidFill>
                  <a:srgbClr val="595959"/>
                </a:solidFill>
                <a:latin typeface="Arial Regular"/>
              </a:rPr>
              <a:t>Visibilidad: </a:t>
            </a:r>
            <a:r>
              <a:rPr lang="es-us" sz="1400">
                <a:solidFill>
                  <a:srgbClr val="595959"/>
                </a:solidFill>
                <a:latin typeface="Arial Regular"/>
              </a:rPr>
              <a:t>Aumentar la visibilidad global del liderazgo en integridad en la educación y la atención médica. </a:t>
            </a:r>
          </a:p>
          <a:p>
            <a:pPr marL="342900" indent="-342900" algn="l" rtl="0">
              <a:buFont typeface="+mj-lt"/>
              <a:buAutoNum type="arabicPeriod"/>
            </a:pPr>
            <a:endParaRPr lang="en-US" sz="1400" b="1" dirty="0">
              <a:solidFill>
                <a:srgbClr val="595959"/>
              </a:solidFill>
              <a:latin typeface="Arial Regular"/>
            </a:endParaRPr>
          </a:p>
          <a:p>
            <a:pPr marL="342900" indent="-342900" algn="l" rtl="0">
              <a:buFont typeface="+mj-lt"/>
              <a:buAutoNum type="arabicPeriod"/>
            </a:pPr>
            <a:r>
              <a:rPr lang="es-us" sz="1400" b="1">
                <a:solidFill>
                  <a:srgbClr val="595959"/>
                </a:solidFill>
                <a:latin typeface="Arial Regular"/>
              </a:rPr>
              <a:t>Influencia: </a:t>
            </a:r>
            <a:r>
              <a:rPr lang="es-us" sz="1400">
                <a:solidFill>
                  <a:srgbClr val="595959"/>
                </a:solidFill>
                <a:latin typeface="Arial Regular"/>
              </a:rPr>
              <a:t>Proporcionar liderazgo en integridad y recursos que influyan en el HSC y más allá. </a:t>
            </a:r>
            <a:endParaRPr lang="en-US" sz="1400" b="1" dirty="0">
              <a:solidFill>
                <a:srgbClr val="595959"/>
              </a:solidFill>
              <a:latin typeface="Arial Regular"/>
            </a:endParaRPr>
          </a:p>
          <a:p>
            <a:pPr marL="342900" indent="-342900" algn="l" rtl="0">
              <a:buFont typeface="+mj-lt"/>
              <a:buAutoNum type="arabicPeriod"/>
            </a:pPr>
            <a:endParaRPr lang="en-US" sz="1400" b="1" dirty="0">
              <a:solidFill>
                <a:srgbClr val="595959"/>
              </a:solidFill>
              <a:latin typeface="Arial Regular"/>
            </a:endParaRPr>
          </a:p>
          <a:p>
            <a:pPr marL="342900" indent="-342900" algn="l" rtl="0">
              <a:buFont typeface="+mj-lt"/>
              <a:buAutoNum type="arabicPeriod"/>
            </a:pPr>
            <a:r>
              <a:rPr lang="es-us" sz="1400" b="1">
                <a:solidFill>
                  <a:srgbClr val="595959"/>
                </a:solidFill>
                <a:latin typeface="Arial Regular"/>
              </a:rPr>
              <a:t>Expansión: </a:t>
            </a:r>
            <a:r>
              <a:rPr lang="es-us" sz="1400">
                <a:solidFill>
                  <a:srgbClr val="595959"/>
                </a:solidFill>
                <a:latin typeface="Arial Regular"/>
              </a:rPr>
              <a:t>Expandir el bienestar ético como parte de la salud integral en más comunidades.</a:t>
            </a:r>
          </a:p>
          <a:p>
            <a:pPr marL="342900" indent="-342900" algn="l" rtl="0">
              <a:buFont typeface="+mj-lt"/>
              <a:buAutoNum type="arabicPeriod"/>
            </a:pPr>
            <a:endParaRPr lang="en-US" sz="1400" b="1" dirty="0">
              <a:solidFill>
                <a:srgbClr val="595959"/>
              </a:solidFill>
              <a:latin typeface="Arial Regular"/>
            </a:endParaRPr>
          </a:p>
          <a:p>
            <a:pPr algn="l" defTabSz="914400" rtl="0">
              <a:lnSpc>
                <a:spcPts val="1700"/>
              </a:lnSpc>
            </a:pPr>
            <a:endParaRPr lang="en-US" sz="1400" kern="1200" dirty="0">
              <a:solidFill>
                <a:srgbClr val="595959"/>
              </a:solidFill>
              <a:latin typeface="+mn-lt"/>
              <a:ea typeface="Lato"/>
              <a:cs typeface="Arial"/>
            </a:endParaRPr>
          </a:p>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Mirando al futuro </a:t>
            </a:r>
            <a:r>
              <a:rPr lang="es-us" sz="1050" b="1" kern="1200">
                <a:solidFill>
                  <a:srgbClr val="00778B"/>
                </a:solidFill>
                <a:latin typeface="Arial Regular"/>
                <a:ea typeface="Lato"/>
                <a:cs typeface="Arial Black" panose="020B0604020202020204" pitchFamily="34" charset="0"/>
              </a:rPr>
              <a:t>(Sabremos que hemos llegado a la meta cuando podamos decir que...)</a:t>
            </a:r>
          </a:p>
          <a:p>
            <a:pPr marL="285750" indent="-285750" algn="l" defTabSz="914400" rtl="0" hangingPunct="1">
              <a:spcAft>
                <a:spcPts val="800"/>
              </a:spcAft>
              <a:buFont typeface="Arial" panose="020B0604020202020204" pitchFamily="34" charset="0"/>
              <a:buChar char="•"/>
            </a:pPr>
            <a:r>
              <a:rPr lang="es-us" sz="1400" kern="1200">
                <a:solidFill>
                  <a:srgbClr val="595959"/>
                </a:solidFill>
                <a:latin typeface="+mn-lt"/>
                <a:ea typeface="Lato"/>
                <a:cs typeface="Arial"/>
              </a:rPr>
              <a:t>La OIIA goza de una reputación y un protagonismo excepcionales más allá del HSC. </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rtl="0" hangingPunct="1">
              <a:spcAft>
                <a:spcPts val="800"/>
              </a:spcAft>
              <a:buFont typeface="Arial" panose="020B0604020202020204" pitchFamily="34" charset="0"/>
              <a:buChar char="•"/>
            </a:pPr>
            <a:r>
              <a:rPr lang="es-us" sz="1400" kern="1200">
                <a:solidFill>
                  <a:srgbClr val="595959"/>
                </a:solidFill>
                <a:latin typeface="+mn-lt"/>
                <a:ea typeface="Lato"/>
                <a:cs typeface="Arial"/>
              </a:rPr>
              <a:t>Estamos influyendo en la toma de decisiones del HSC y en las industrias de la educación y la atención médica.</a:t>
            </a:r>
          </a:p>
          <a:p>
            <a:pPr marL="285750" indent="-285750" algn="l" defTabSz="914400" rtl="0" hangingPunct="1">
              <a:spcAft>
                <a:spcPts val="800"/>
              </a:spcAft>
              <a:buFont typeface="Arial" panose="020B0604020202020204" pitchFamily="34" charset="0"/>
              <a:buChar char="•"/>
            </a:pPr>
            <a:r>
              <a:rPr lang="es-us" sz="1400" kern="1200">
                <a:solidFill>
                  <a:srgbClr val="595959"/>
                </a:solidFill>
                <a:latin typeface="+mn-lt"/>
                <a:ea typeface="Lato"/>
                <a:cs typeface="Arial"/>
              </a:rPr>
              <a:t>Llevamos soluciones a nuevos vecindarios y grupos de población.</a:t>
            </a:r>
            <a:endParaRPr lang="en-US" sz="1400" kern="1200" dirty="0">
              <a:solidFill>
                <a:srgbClr val="595959"/>
              </a:solidFill>
              <a:latin typeface="+mn-lt"/>
              <a:ea typeface="Lato"/>
              <a:cs typeface="Arial" panose="020B0604020202020204" pitchFamily="34" charset="0"/>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1684135241"/>
              </p:ext>
            </p:extLst>
          </p:nvPr>
        </p:nvGraphicFramePr>
        <p:xfrm>
          <a:off x="208781" y="208457"/>
          <a:ext cx="11074459" cy="172974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rtl="0"/>
                      <a:r>
                        <a:rPr lang="es-us" sz="10000" b="1" i="0">
                          <a:solidFill>
                            <a:schemeClr val="bg1"/>
                          </a:solidFill>
                          <a:latin typeface="+mj-lt"/>
                        </a:rPr>
                        <a:t>4</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600"/>
                        </a:spcBef>
                        <a:spcAft>
                          <a:spcPts val="600"/>
                        </a:spcAft>
                        <a:buNone/>
                      </a:pPr>
                      <a:r>
                        <a:rPr lang="es-us" sz="3000" b="1">
                          <a:solidFill>
                            <a:schemeClr val="bg1"/>
                          </a:solidFill>
                          <a:effectLst/>
                          <a:latin typeface="Arial Regular"/>
                          <a:cs typeface="Arial"/>
                        </a:rPr>
                        <a:t>Influencia y concientización</a:t>
                      </a:r>
                      <a:endParaRPr lang="en-US" sz="30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0" i="0" u="none" strike="noStrike" noProof="0">
                          <a:solidFill>
                            <a:schemeClr val="bg1"/>
                          </a:solidFill>
                          <a:latin typeface="+mn-lt"/>
                        </a:rPr>
                        <a:t>Reconocimiento mundial por las prácticas de integridad, liderazgo y apoyo.</a:t>
                      </a:r>
                    </a:p>
                    <a:p>
                      <a:pPr marL="0" marR="0" lvl="0" indent="0" algn="l" defTabSz="914400" rtl="0" eaLnBrk="1" fontAlgn="auto" latinLnBrk="0" hangingPunct="1">
                        <a:lnSpc>
                          <a:spcPct val="100000"/>
                        </a:lnSpc>
                        <a:spcBef>
                          <a:spcPts val="300"/>
                        </a:spcBef>
                        <a:spcAft>
                          <a:spcPts val="300"/>
                        </a:spcAft>
                        <a:buClrTx/>
                        <a:buSzTx/>
                        <a:buFontTx/>
                        <a:buNone/>
                        <a:tabLst/>
                        <a:defRPr/>
                      </a:pPr>
                      <a:r>
                        <a:rPr lang="es-us" sz="1600" b="1" i="1" u="none" strike="noStrike" noProof="0">
                          <a:solidFill>
                            <a:schemeClr val="bg1"/>
                          </a:solidFill>
                          <a:latin typeface="+mn-lt"/>
                        </a:rPr>
                        <a:t>Un indicador de éxito es... que nos busquen para soluciones de atención médica.</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dirty="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4" name="Oval 3">
            <a:extLst>
              <a:ext uri="{FF2B5EF4-FFF2-40B4-BE49-F238E27FC236}">
                <a16:creationId xmlns:a16="http://schemas.microsoft.com/office/drawing/2014/main" id="{90AB7975-6117-6823-BA8A-43BD04824481}"/>
              </a:ext>
            </a:extLst>
          </p:cNvPr>
          <p:cNvSpPr/>
          <p:nvPr/>
        </p:nvSpPr>
        <p:spPr>
          <a:xfrm>
            <a:off x="7224286"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1</a:t>
            </a:r>
          </a:p>
        </p:txBody>
      </p:sp>
      <p:sp>
        <p:nvSpPr>
          <p:cNvPr id="6" name="Oval 5">
            <a:extLst>
              <a:ext uri="{FF2B5EF4-FFF2-40B4-BE49-F238E27FC236}">
                <a16:creationId xmlns:a16="http://schemas.microsoft.com/office/drawing/2014/main" id="{3A65700D-8735-5DAF-8951-E5F51CA87C21}"/>
              </a:ext>
            </a:extLst>
          </p:cNvPr>
          <p:cNvSpPr/>
          <p:nvPr/>
        </p:nvSpPr>
        <p:spPr>
          <a:xfrm>
            <a:off x="7218462" y="366563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2</a:t>
            </a:r>
          </a:p>
        </p:txBody>
      </p:sp>
      <p:sp>
        <p:nvSpPr>
          <p:cNvPr id="8" name="TextBox 7">
            <a:extLst>
              <a:ext uri="{FF2B5EF4-FFF2-40B4-BE49-F238E27FC236}">
                <a16:creationId xmlns:a16="http://schemas.microsoft.com/office/drawing/2014/main" id="{B900A234-9066-003D-E565-0B86D0549E83}"/>
              </a:ext>
            </a:extLst>
          </p:cNvPr>
          <p:cNvSpPr txBox="1"/>
          <p:nvPr/>
        </p:nvSpPr>
        <p:spPr>
          <a:xfrm>
            <a:off x="7913070" y="2641619"/>
            <a:ext cx="3650857" cy="3939540"/>
          </a:xfrm>
          <a:prstGeom prst="rect">
            <a:avLst/>
          </a:prstGeom>
          <a:noFill/>
        </p:spPr>
        <p:txBody>
          <a:bodyPr wrap="square" rtlCol="0">
            <a:spAutoFit/>
          </a:bodyPr>
          <a:lstStyle/>
          <a:p>
            <a:pPr algn="l" defTabSz="914400" rtl="0">
              <a:spcBef>
                <a:spcPts val="300"/>
              </a:spcBef>
            </a:pPr>
            <a:r>
              <a:rPr lang="es-us" sz="1600" b="1" kern="1200">
                <a:solidFill>
                  <a:srgbClr val="00778B"/>
                </a:solidFill>
                <a:latin typeface="+mn-lt"/>
                <a:ea typeface="Lato"/>
                <a:cs typeface="Arial"/>
              </a:rPr>
              <a:t>Comunicación más amplia</a:t>
            </a:r>
            <a:endParaRPr lang="en-US" sz="1600" kern="1200">
              <a:solidFill>
                <a:srgbClr val="595959"/>
              </a:solidFill>
              <a:latin typeface="+mn-lt"/>
              <a:ea typeface="Lato"/>
              <a:cs typeface="Arial"/>
            </a:endParaRPr>
          </a:p>
          <a:p>
            <a:pPr algn="l" defTabSz="914400" rtl="0">
              <a:spcBef>
                <a:spcPts val="300"/>
              </a:spcBef>
              <a:spcAft>
                <a:spcPts val="1500"/>
              </a:spcAft>
            </a:pPr>
            <a:r>
              <a:rPr lang="es-us" sz="1400" kern="1200">
                <a:solidFill>
                  <a:srgbClr val="595959"/>
                </a:solidFill>
                <a:latin typeface="+mn-lt"/>
                <a:ea typeface="Lato"/>
                <a:cs typeface="Arial"/>
              </a:rPr>
              <a:t>Inversión en publicidad y envíos de comunicación más amplios.</a:t>
            </a:r>
          </a:p>
          <a:p>
            <a:pPr algn="l" defTabSz="914400" rtl="0">
              <a:spcBef>
                <a:spcPts val="300"/>
              </a:spcBef>
              <a:spcAft>
                <a:spcPts val="300"/>
              </a:spcAft>
            </a:pPr>
            <a:r>
              <a:rPr lang="es-us" sz="1600" b="1" kern="1200">
                <a:solidFill>
                  <a:srgbClr val="00778B"/>
                </a:solidFill>
                <a:latin typeface="+mn-lt"/>
                <a:ea typeface="Lato"/>
                <a:cs typeface="Arial"/>
              </a:rPr>
              <a:t>Impacto fuera del HSC</a:t>
            </a:r>
            <a:endParaRPr lang="en-US" sz="1400" b="1" kern="1200">
              <a:solidFill>
                <a:srgbClr val="595959"/>
              </a:solidFill>
              <a:latin typeface="+mn-lt"/>
              <a:ea typeface="Lato"/>
              <a:cs typeface="Arial"/>
            </a:endParaRPr>
          </a:p>
          <a:p>
            <a:pPr algn="l" defTabSz="914400" rtl="0">
              <a:spcBef>
                <a:spcPts val="300"/>
              </a:spcBef>
              <a:spcAft>
                <a:spcPts val="1500"/>
              </a:spcAft>
            </a:pPr>
            <a:r>
              <a:rPr lang="es-us" sz="1400" kern="1200">
                <a:solidFill>
                  <a:srgbClr val="595959"/>
                </a:solidFill>
                <a:latin typeface="+mn-lt"/>
                <a:ea typeface="Lato"/>
                <a:cs typeface="Arial"/>
              </a:rPr>
              <a:t>Mayor atención a la ampliación del impacto de la OIIA fuera del HSC.</a:t>
            </a:r>
            <a:endParaRPr lang="en-US" sz="1600" kern="1200">
              <a:solidFill>
                <a:srgbClr val="595959"/>
              </a:solidFill>
              <a:latin typeface="+mn-lt"/>
              <a:ea typeface="Lato"/>
              <a:cs typeface="Arial"/>
            </a:endParaRPr>
          </a:p>
          <a:p>
            <a:pPr algn="l" defTabSz="914400" rtl="0">
              <a:spcBef>
                <a:spcPts val="300"/>
              </a:spcBef>
            </a:pPr>
            <a:r>
              <a:rPr lang="es-us" sz="1600" b="1" kern="1200">
                <a:solidFill>
                  <a:srgbClr val="00778B"/>
                </a:solidFill>
                <a:latin typeface="+mn-lt"/>
                <a:ea typeface="Lato"/>
                <a:cs typeface="Arial"/>
              </a:rPr>
              <a:t>Nuevos clientes</a:t>
            </a:r>
            <a:endParaRPr lang="en-US" sz="1600" kern="1200">
              <a:solidFill>
                <a:srgbClr val="595959"/>
              </a:solidFill>
              <a:latin typeface="+mn-lt"/>
              <a:ea typeface="Lato"/>
              <a:cs typeface="Arial"/>
            </a:endParaRPr>
          </a:p>
          <a:p>
            <a:pPr algn="l" defTabSz="914400" rtl="0">
              <a:spcBef>
                <a:spcPts val="300"/>
              </a:spcBef>
              <a:spcAft>
                <a:spcPts val="1500"/>
              </a:spcAft>
            </a:pPr>
            <a:r>
              <a:rPr lang="es-us" sz="1400" kern="1200">
                <a:solidFill>
                  <a:srgbClr val="595959"/>
                </a:solidFill>
                <a:latin typeface="+mn-lt"/>
                <a:ea typeface="Lato"/>
                <a:cs typeface="Arial"/>
              </a:rPr>
              <a:t>Identificar nuevos vecindarios y grupos de personas a quienes brindar servicios.</a:t>
            </a:r>
          </a:p>
          <a:p>
            <a:pPr algn="l" defTabSz="914400" rtl="0">
              <a:spcBef>
                <a:spcPts val="300"/>
              </a:spcBef>
            </a:pPr>
            <a:r>
              <a:rPr lang="es-us" sz="1600" b="1" kern="1200">
                <a:solidFill>
                  <a:srgbClr val="00778B"/>
                </a:solidFill>
                <a:latin typeface="+mn-lt"/>
                <a:ea typeface="Lato"/>
                <a:cs typeface="Arial"/>
              </a:rPr>
              <a:t>Unir salud y educación</a:t>
            </a:r>
            <a:endParaRPr lang="en-US" sz="1600" b="1" kern="1200">
              <a:solidFill>
                <a:srgbClr val="595959"/>
              </a:solidFill>
              <a:latin typeface="+mn-lt"/>
              <a:ea typeface="Lato"/>
              <a:cs typeface="Arial"/>
            </a:endParaRPr>
          </a:p>
          <a:p>
            <a:pPr algn="l" defTabSz="914400" rtl="0">
              <a:spcBef>
                <a:spcPts val="300"/>
              </a:spcBef>
            </a:pPr>
            <a:r>
              <a:rPr lang="es-us" sz="1400" kern="1200">
                <a:solidFill>
                  <a:srgbClr val="595959"/>
                </a:solidFill>
                <a:latin typeface="+mn-lt"/>
                <a:ea typeface="Lato"/>
                <a:cs typeface="Arial"/>
              </a:rPr>
              <a:t>Crear eventos que congreguen a la gente en pro de la salud y la educación.</a:t>
            </a:r>
          </a:p>
          <a:p>
            <a:pPr algn="l" defTabSz="914400" rtl="0">
              <a:spcBef>
                <a:spcPts val="300"/>
              </a:spcBef>
            </a:pPr>
            <a:endParaRPr lang="en-US" sz="1400" kern="1200">
              <a:solidFill>
                <a:srgbClr val="595959"/>
              </a:solidFill>
              <a:latin typeface="+mn-lt"/>
              <a:ea typeface="Lato"/>
              <a:cs typeface="Arial"/>
            </a:endParaRPr>
          </a:p>
        </p:txBody>
      </p:sp>
      <p:sp>
        <p:nvSpPr>
          <p:cNvPr id="11" name="Oval 10">
            <a:extLst>
              <a:ext uri="{FF2B5EF4-FFF2-40B4-BE49-F238E27FC236}">
                <a16:creationId xmlns:a16="http://schemas.microsoft.com/office/drawing/2014/main" id="{F60A6029-6E89-FC90-0F21-756E14DCDF48}"/>
              </a:ext>
            </a:extLst>
          </p:cNvPr>
          <p:cNvSpPr/>
          <p:nvPr/>
        </p:nvSpPr>
        <p:spPr>
          <a:xfrm>
            <a:off x="7218462" y="465784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3</a:t>
            </a:r>
          </a:p>
        </p:txBody>
      </p:sp>
      <p:sp>
        <p:nvSpPr>
          <p:cNvPr id="12" name="Oval 11">
            <a:extLst>
              <a:ext uri="{FF2B5EF4-FFF2-40B4-BE49-F238E27FC236}">
                <a16:creationId xmlns:a16="http://schemas.microsoft.com/office/drawing/2014/main" id="{A9EFF612-1790-9694-4990-559F122EF9F8}"/>
              </a:ext>
            </a:extLst>
          </p:cNvPr>
          <p:cNvSpPr/>
          <p:nvPr/>
        </p:nvSpPr>
        <p:spPr>
          <a:xfrm>
            <a:off x="7218462" y="558746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400" b="1">
                <a:solidFill>
                  <a:schemeClr val="bg1"/>
                </a:solidFill>
                <a:latin typeface="Arial" panose="020B0604020202020204" pitchFamily="34" charset="0"/>
              </a:rPr>
              <a:t>4</a:t>
            </a:r>
          </a:p>
        </p:txBody>
      </p:sp>
      <p:sp>
        <p:nvSpPr>
          <p:cNvPr id="13" name="TextBox 12">
            <a:extLst>
              <a:ext uri="{FF2B5EF4-FFF2-40B4-BE49-F238E27FC236}">
                <a16:creationId xmlns:a16="http://schemas.microsoft.com/office/drawing/2014/main" id="{C41F9506-6A6C-86E4-4A91-F3CA0B4F2291}"/>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rtl="0" hangingPunct="1">
              <a:spcAft>
                <a:spcPts val="800"/>
              </a:spcAft>
            </a:pPr>
            <a:r>
              <a:rPr lang="es-us" sz="1800" b="1" kern="1200">
                <a:solidFill>
                  <a:srgbClr val="00778B"/>
                </a:solidFill>
                <a:latin typeface="Arial Regular"/>
                <a:ea typeface="Lato"/>
                <a:cs typeface="Arial Black" panose="020B0604020202020204" pitchFamily="34" charset="0"/>
              </a:rPr>
              <a:t>Cambios estratégicos </a:t>
            </a:r>
            <a:r>
              <a:rPr lang="es-us" sz="1050" b="1" kern="1200">
                <a:solidFill>
                  <a:srgbClr val="00778B"/>
                </a:solidFill>
                <a:latin typeface="Arial Regular"/>
                <a:ea typeface="Lato"/>
                <a:cs typeface="Arial Black" panose="020B0604020202020204" pitchFamily="34" charset="0"/>
              </a:rPr>
              <a:t>(En los próximos 3 años o más...)</a:t>
            </a:r>
          </a:p>
        </p:txBody>
      </p:sp>
    </p:spTree>
    <p:extLst>
      <p:ext uri="{BB962C8B-B14F-4D97-AF65-F5344CB8AC3E}">
        <p14:creationId xmlns:p14="http://schemas.microsoft.com/office/powerpoint/2010/main" val="38378965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0000">
              <a:srgbClr val="00778B"/>
            </a:gs>
            <a:gs pos="0">
              <a:srgbClr val="253746"/>
            </a:gs>
            <a:gs pos="99000">
              <a:srgbClr val="00778B"/>
            </a:gs>
          </a:gsLst>
          <a:lin ang="16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7DDF34-A8E4-EEAC-8B0F-E36B8F3351A7}"/>
              </a:ext>
            </a:extLst>
          </p:cNvPr>
          <p:cNvSpPr/>
          <p:nvPr/>
        </p:nvSpPr>
        <p:spPr>
          <a:xfrm>
            <a:off x="189470" y="181232"/>
            <a:ext cx="11813060" cy="6483179"/>
          </a:xfrm>
          <a:prstGeom prst="rect">
            <a:avLst/>
          </a:prstGeom>
          <a:solidFill>
            <a:schemeClr val="bg1">
              <a:lumMod val="95000"/>
              <a:alpha val="9575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Success usually comes…"/>
          <p:cNvSpPr txBox="1"/>
          <p:nvPr/>
        </p:nvSpPr>
        <p:spPr>
          <a:xfrm>
            <a:off x="824278" y="570641"/>
            <a:ext cx="10543445" cy="2840586"/>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nchor="t">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200" b="1" i="0" u="none" strike="noStrike" kern="1200" cap="none" spc="0" normalizeH="0" baseline="0" noProof="0" dirty="0">
              <a:ln>
                <a:noFill/>
              </a:ln>
              <a:solidFill>
                <a:srgbClr val="47464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lang="es-us" sz="3500" b="1" i="0" u="none" strike="noStrike" kern="1200" cap="none" spc="0" normalizeH="0" noProof="0">
                <a:ln>
                  <a:noFill/>
                </a:ln>
                <a:solidFill>
                  <a:srgbClr val="47464E"/>
                </a:solidFill>
                <a:effectLst/>
                <a:uLnTx/>
                <a:uFillTx/>
                <a:latin typeface="Arial"/>
                <a:ea typeface="+mn-ea"/>
                <a:cs typeface="Arial"/>
              </a:rPr>
              <a:t>Multiplicar nuestra misión con la IA</a:t>
            </a:r>
            <a:endParaRPr lang="en-US" sz="3500" b="1" i="0" u="none" strike="noStrike" kern="1200" cap="none" spc="0" normalizeH="0" baseline="0" noProof="0" dirty="0">
              <a:ln>
                <a:noFill/>
              </a:ln>
              <a:solidFill>
                <a:srgbClr val="47464E"/>
              </a:solidFill>
              <a:effectLst/>
              <a:uLnTx/>
              <a:uFillTx/>
              <a:latin typeface="Arial"/>
              <a:ea typeface="+mn-ea"/>
              <a:cs typeface="Arial"/>
            </a:endParaRPr>
          </a:p>
          <a:p>
            <a:pPr marL="0" marR="0" lvl="0" indent="0" algn="ctr" defTabSz="914400" rtl="0" eaLnBrk="1" fontAlgn="auto" latinLnBrk="0" hangingPunct="1">
              <a:lnSpc>
                <a:spcPct val="114000"/>
              </a:lnSpc>
              <a:spcBef>
                <a:spcPts val="1000"/>
              </a:spcBef>
              <a:spcAft>
                <a:spcPts val="1000"/>
              </a:spcAft>
              <a:buClrTx/>
              <a:buSzTx/>
              <a:buFontTx/>
              <a:buNone/>
              <a:tabLst/>
              <a:defRPr/>
            </a:pPr>
            <a:r>
              <a:rPr lang="es-us" sz="2000" kern="1200">
                <a:solidFill>
                  <a:srgbClr val="47464E"/>
                </a:solidFill>
                <a:latin typeface="Arial"/>
                <a:ea typeface="Open Sans Extrabold"/>
                <a:cs typeface="Arial"/>
              </a:rPr>
              <a:t>a través de...</a:t>
            </a:r>
            <a:endParaRPr lang="en-US" sz="2000" b="0" i="0" u="none" strike="noStrike" kern="1200" cap="none" spc="0" normalizeH="0" baseline="0" noProof="0" dirty="0">
              <a:ln>
                <a:noFill/>
              </a:ln>
              <a:solidFill>
                <a:srgbClr val="47464E"/>
              </a:solidFill>
              <a:effectLst/>
              <a:uLnTx/>
              <a:uFillTx/>
              <a:latin typeface="Arial"/>
              <a:ea typeface="Open Sans Extrabold"/>
              <a:cs typeface="Arial"/>
            </a:endParaRPr>
          </a:p>
          <a:p>
            <a:pPr defTabSz="914400" rtl="0">
              <a:lnSpc>
                <a:spcPct val="113999"/>
              </a:lnSpc>
              <a:spcBef>
                <a:spcPts val="1000"/>
              </a:spcBef>
              <a:spcAft>
                <a:spcPts val="1000"/>
              </a:spcAft>
              <a:defRPr/>
            </a:pPr>
            <a:r>
              <a:rPr lang="es-us" sz="2200" b="1" kern="1200">
                <a:solidFill>
                  <a:prstClr val="black">
                    <a:lumMod val="65000"/>
                    <a:lumOff val="35000"/>
                  </a:prstClr>
                </a:solidFill>
                <a:latin typeface="Arial"/>
                <a:ea typeface="+mn-ea"/>
                <a:cs typeface="Arial"/>
              </a:rPr>
              <a:t>Proporcionar estándares de uso, comprensión, herramientas y formación para ayudar a predecir, diseñar y simplificar el proceso que actualmente tenemos implementado para servir a más clientes.</a:t>
            </a:r>
            <a:endParaRPr lang="en-US" sz="2200" kern="1200" dirty="0">
              <a:solidFill>
                <a:prstClr val="black">
                  <a:lumMod val="65000"/>
                  <a:lumOff val="35000"/>
                </a:prstClr>
              </a:solidFill>
              <a:latin typeface="Arial"/>
              <a:ea typeface="Open Sans Extrabold"/>
              <a:cs typeface="Arial"/>
            </a:endParaRPr>
          </a:p>
        </p:txBody>
      </p:sp>
      <p:sp>
        <p:nvSpPr>
          <p:cNvPr id="1071" name="Synergistically restore proactive platforms through quality data. Distinctively leverage existing resource…"/>
          <p:cNvSpPr txBox="1"/>
          <p:nvPr/>
        </p:nvSpPr>
        <p:spPr>
          <a:xfrm>
            <a:off x="1393392" y="3662488"/>
            <a:ext cx="9405216" cy="36413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lang="es-us" sz="1800" b="0" i="0" u="none" strike="noStrike" kern="1200" cap="none" spc="0" normalizeH="0" noProof="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sym typeface="Lato Regular"/>
              </a:rPr>
              <a:t>Multiplicar nuestra misión significa que podríamos...</a:t>
            </a:r>
          </a:p>
        </p:txBody>
      </p:sp>
      <p:sp>
        <p:nvSpPr>
          <p:cNvPr id="12" name="“Success usually comes…">
            <a:extLst>
              <a:ext uri="{FF2B5EF4-FFF2-40B4-BE49-F238E27FC236}">
                <a16:creationId xmlns:a16="http://schemas.microsoft.com/office/drawing/2014/main" id="{0E0C0D36-C8C7-B6F1-A0AC-68772B3B5E4D}"/>
              </a:ext>
            </a:extLst>
          </p:cNvPr>
          <p:cNvSpPr txBox="1">
            <a:spLocks/>
          </p:cNvSpPr>
          <p:nvPr/>
        </p:nvSpPr>
        <p:spPr>
          <a:xfrm>
            <a:off x="8192530" y="4346958"/>
            <a:ext cx="3175193" cy="1934119"/>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74320" tIns="274320" rIns="274320" bIns="274320" rtlCol="0" anchor="ctr" anchorCtr="0">
            <a:spAutoFit/>
          </a:bodyPr>
          <a:lstStyle/>
          <a:p>
            <a:pPr marL="0" marR="0" lvl="0" indent="0" algn="ctr" defTabSz="914400" rtl="0" eaLnBrk="1" fontAlgn="auto" latinLnBrk="0" hangingPunct="1">
              <a:lnSpc>
                <a:spcPct val="114000"/>
              </a:lnSpc>
              <a:spcBef>
                <a:spcPts val="1000"/>
              </a:spcBef>
              <a:spcAft>
                <a:spcPts val="1000"/>
              </a:spcAft>
              <a:buClrTx/>
              <a:buSzTx/>
              <a:buFontTx/>
              <a:buNone/>
              <a:tabLst/>
              <a:defRPr/>
            </a:pPr>
            <a:br>
              <a:rPr kumimoji="0" lang="en-US" sz="16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br>
            <a:r>
              <a:rPr lang="es-us" sz="1600" b="0" i="0" u="none" strike="noStrike" kern="1200" cap="none" spc="0" normalizeH="0" noProof="0">
                <a:ln>
                  <a:noFill/>
                </a:ln>
                <a:solidFill>
                  <a:srgbClr val="808080"/>
                </a:solidFill>
                <a:effectLst/>
                <a:uLnTx/>
                <a:uFillTx/>
                <a:latin typeface="Arial" panose="020B0604020202020204" pitchFamily="34" charset="0"/>
                <a:ea typeface="+mn-ea"/>
                <a:cs typeface="Arial" panose="020B0604020202020204" pitchFamily="34" charset="0"/>
              </a:rPr>
              <a:t>Tener más asignaturas secundarias en el campus para aumentar nuestra huella académica en el futuro.</a:t>
            </a:r>
            <a:endParaRPr kumimoji="0" lang="en-US" sz="3000" b="1" i="0" u="none" strike="noStrike" kern="1200" cap="none" spc="0" normalizeH="0" baseline="0" noProof="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endParaRPr>
          </a:p>
        </p:txBody>
      </p:sp>
      <p:sp>
        <p:nvSpPr>
          <p:cNvPr id="4" name="“Success usually comes…">
            <a:extLst>
              <a:ext uri="{FF2B5EF4-FFF2-40B4-BE49-F238E27FC236}">
                <a16:creationId xmlns:a16="http://schemas.microsoft.com/office/drawing/2014/main" id="{02157351-AFDE-0C1C-CE96-0A20FD206603}"/>
              </a:ext>
            </a:extLst>
          </p:cNvPr>
          <p:cNvSpPr txBox="1">
            <a:spLocks/>
          </p:cNvSpPr>
          <p:nvPr/>
        </p:nvSpPr>
        <p:spPr>
          <a:xfrm>
            <a:off x="4711212" y="4346959"/>
            <a:ext cx="3175193" cy="1934119"/>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74320" tIns="274320" rIns="274320" bIns="274320" rtlCol="0" anchor="ctr" anchorCtr="0">
            <a:spAutoFit/>
          </a:bodyPr>
          <a:lstStyle/>
          <a:p>
            <a:pPr marL="0" marR="0" lvl="0" indent="0" algn="ctr" defTabSz="914400" rtl="0" eaLnBrk="1" fontAlgn="auto" latinLnBrk="0" hangingPunct="1">
              <a:lnSpc>
                <a:spcPct val="114000"/>
              </a:lnSpc>
              <a:spcBef>
                <a:spcPts val="1000"/>
              </a:spcBef>
              <a:spcAft>
                <a:spcPts val="1000"/>
              </a:spcAft>
              <a:buClrTx/>
              <a:buSzTx/>
              <a:buFontTx/>
              <a:buNone/>
              <a:tabLst/>
              <a:defRPr/>
            </a:pPr>
            <a:br>
              <a:rPr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lang="es-us" sz="1600" b="0" i="0" u="none" strike="noStrike" kern="1200" cap="none" spc="0" normalizeH="0" noProof="0">
                <a:ln>
                  <a:noFill/>
                </a:ln>
                <a:solidFill>
                  <a:srgbClr val="808080"/>
                </a:solidFill>
                <a:effectLst/>
                <a:uLnTx/>
                <a:uFillTx/>
                <a:latin typeface="Arial"/>
                <a:ea typeface="+mn-ea"/>
                <a:cs typeface="Arial"/>
              </a:rPr>
              <a:t>Aumentar la productividad de las auditorías y </a:t>
            </a:r>
            <a:r>
              <a:rPr lang="es-us" sz="1600" kern="1200">
                <a:solidFill>
                  <a:srgbClr val="808080"/>
                </a:solidFill>
                <a:latin typeface="Arial"/>
                <a:ea typeface="+mn-ea"/>
                <a:cs typeface="Arial"/>
              </a:rPr>
              <a:t>mitigar</a:t>
            </a:r>
            <a:r>
              <a:rPr lang="es-us" sz="1600" b="0" i="0" u="none" strike="noStrike" kern="1200" cap="none" spc="0" normalizeH="0" noProof="0">
                <a:ln>
                  <a:noFill/>
                </a:ln>
                <a:solidFill>
                  <a:srgbClr val="808080"/>
                </a:solidFill>
                <a:effectLst/>
                <a:uLnTx/>
                <a:uFillTx/>
                <a:latin typeface="Arial"/>
                <a:ea typeface="+mn-ea"/>
                <a:cs typeface="Arial"/>
              </a:rPr>
              <a:t> la responsabilidad financiera.</a:t>
            </a:r>
            <a:br>
              <a:rPr lang="en-US" sz="3000" b="1" kern="1200">
                <a:latin typeface="Arial" panose="020B0604020202020204" pitchFamily="34" charset="0"/>
                <a:ea typeface="Open Sans Extrabold" panose="020B0606030504020204" pitchFamily="34" charset="0"/>
                <a:cs typeface="Arial" panose="020B0604020202020204" pitchFamily="34" charset="0"/>
              </a:rPr>
            </a:br>
            <a:endParaRPr kumimoji="0" lang="en-US" sz="16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endParaRPr>
          </a:p>
        </p:txBody>
      </p:sp>
      <p:sp>
        <p:nvSpPr>
          <p:cNvPr id="6" name="“Success usually comes…">
            <a:extLst>
              <a:ext uri="{FF2B5EF4-FFF2-40B4-BE49-F238E27FC236}">
                <a16:creationId xmlns:a16="http://schemas.microsoft.com/office/drawing/2014/main" id="{6D205E45-694A-1F46-B4A5-3F4449B39FA5}"/>
              </a:ext>
            </a:extLst>
          </p:cNvPr>
          <p:cNvSpPr txBox="1">
            <a:spLocks/>
          </p:cNvSpPr>
          <p:nvPr/>
        </p:nvSpPr>
        <p:spPr>
          <a:xfrm>
            <a:off x="824277" y="4346958"/>
            <a:ext cx="3562404" cy="1934119"/>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xmlns:lc="http://schemas.openxmlformats.org/drawingml/2006/lockedCanvas" val="1"/>
            </a:ext>
          </a:extLst>
        </p:spPr>
        <p:txBody>
          <a:bodyPr wrap="square" lIns="274320" tIns="274320" rIns="274320" bIns="274320"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1714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3429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5143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6858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8572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10287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12001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13716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defTabSz="914400" rtl="0" hangingPunct="1">
              <a:lnSpc>
                <a:spcPct val="114000"/>
              </a:lnSpc>
              <a:spcBef>
                <a:spcPts val="1000"/>
              </a:spcBef>
              <a:spcAft>
                <a:spcPts val="1000"/>
              </a:spcAft>
              <a:defRPr/>
            </a:pPr>
            <a:br>
              <a:rPr lang="en-US" sz="1600" kern="1200" dirty="0">
                <a:solidFill>
                  <a:srgbClr val="808080"/>
                </a:solidFill>
                <a:latin typeface="Arial"/>
                <a:ea typeface="+mn-ea"/>
                <a:cs typeface="Arial"/>
              </a:rPr>
            </a:br>
            <a:r>
              <a:rPr lang="es-us" sz="1600" kern="1200" dirty="0">
                <a:solidFill>
                  <a:srgbClr val="808080"/>
                </a:solidFill>
                <a:latin typeface="Arial"/>
                <a:ea typeface="+mn-ea"/>
                <a:cs typeface="Arial"/>
              </a:rPr>
              <a:t>Forjar asociaciones y relaciones externas para contar la historia y generar ingresos.</a:t>
            </a:r>
            <a:endParaRPr lang="en-US" sz="1600" kern="1200" dirty="0">
              <a:latin typeface="Arial"/>
              <a:ea typeface="+mn-ea"/>
              <a:cs typeface="Arial"/>
            </a:endParaRPr>
          </a:p>
        </p:txBody>
      </p:sp>
    </p:spTree>
    <p:extLst>
      <p:ext uri="{BB962C8B-B14F-4D97-AF65-F5344CB8AC3E}">
        <p14:creationId xmlns:p14="http://schemas.microsoft.com/office/powerpoint/2010/main" val="25929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B22606-E7DE-2EF9-FE4E-1B18A03C8D7D}"/>
              </a:ext>
            </a:extLst>
          </p:cNvPr>
          <p:cNvSpPr/>
          <p:nvPr/>
        </p:nvSpPr>
        <p:spPr>
          <a:xfrm>
            <a:off x="3385750" y="0"/>
            <a:ext cx="8806249" cy="6858000"/>
          </a:xfrm>
          <a:prstGeom prst="rect">
            <a:avLst/>
          </a:prstGeom>
          <a:solidFill>
            <a:schemeClr val="bg1">
              <a:lumMod val="95000"/>
              <a:alpha val="6823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ccess usually comes…">
            <a:extLst>
              <a:ext uri="{FF2B5EF4-FFF2-40B4-BE49-F238E27FC236}">
                <a16:creationId xmlns:a16="http://schemas.microsoft.com/office/drawing/2014/main" id="{A3083B7F-59CD-CA94-6EC0-739F1AFDF62A}"/>
              </a:ext>
            </a:extLst>
          </p:cNvPr>
          <p:cNvSpPr txBox="1"/>
          <p:nvPr/>
        </p:nvSpPr>
        <p:spPr>
          <a:xfrm>
            <a:off x="3746201" y="573441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8" name="“Success usually comes…">
            <a:extLst>
              <a:ext uri="{FF2B5EF4-FFF2-40B4-BE49-F238E27FC236}">
                <a16:creationId xmlns:a16="http://schemas.microsoft.com/office/drawing/2014/main" id="{5B05EC76-A6D9-A6AF-39ED-209AD8F3A43B}"/>
              </a:ext>
            </a:extLst>
          </p:cNvPr>
          <p:cNvSpPr txBox="1"/>
          <p:nvPr/>
        </p:nvSpPr>
        <p:spPr>
          <a:xfrm>
            <a:off x="3732234" y="178771"/>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9" name="“Success usually comes…">
            <a:extLst>
              <a:ext uri="{FF2B5EF4-FFF2-40B4-BE49-F238E27FC236}">
                <a16:creationId xmlns:a16="http://schemas.microsoft.com/office/drawing/2014/main" id="{8F3C9DF8-F70E-6D62-37BE-DF7BEE87F67C}"/>
              </a:ext>
            </a:extLst>
          </p:cNvPr>
          <p:cNvSpPr txBox="1"/>
          <p:nvPr/>
        </p:nvSpPr>
        <p:spPr>
          <a:xfrm>
            <a:off x="3732234" y="1285330"/>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0" name="“Success usually comes…">
            <a:extLst>
              <a:ext uri="{FF2B5EF4-FFF2-40B4-BE49-F238E27FC236}">
                <a16:creationId xmlns:a16="http://schemas.microsoft.com/office/drawing/2014/main" id="{8D5521B9-B2C9-0DFF-76E0-B3BA3E7DF739}"/>
              </a:ext>
            </a:extLst>
          </p:cNvPr>
          <p:cNvSpPr txBox="1"/>
          <p:nvPr/>
        </p:nvSpPr>
        <p:spPr>
          <a:xfrm>
            <a:off x="3732233" y="238172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1" name="“Success usually comes…">
            <a:extLst>
              <a:ext uri="{FF2B5EF4-FFF2-40B4-BE49-F238E27FC236}">
                <a16:creationId xmlns:a16="http://schemas.microsoft.com/office/drawing/2014/main" id="{B9CCFF05-FE77-D94F-AA40-D8D08A221CF7}"/>
              </a:ext>
            </a:extLst>
          </p:cNvPr>
          <p:cNvSpPr txBox="1"/>
          <p:nvPr/>
        </p:nvSpPr>
        <p:spPr>
          <a:xfrm>
            <a:off x="3732233" y="3498448"/>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2" name="“Success usually comes…">
            <a:extLst>
              <a:ext uri="{FF2B5EF4-FFF2-40B4-BE49-F238E27FC236}">
                <a16:creationId xmlns:a16="http://schemas.microsoft.com/office/drawing/2014/main" id="{EF0A4ACB-00E0-74E0-F307-9E819762FC06}"/>
              </a:ext>
            </a:extLst>
          </p:cNvPr>
          <p:cNvSpPr txBox="1"/>
          <p:nvPr/>
        </p:nvSpPr>
        <p:spPr>
          <a:xfrm>
            <a:off x="3732233" y="462532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A8CCAD0E-1F1E-45AE-71C9-901B47773E9F}"/>
              </a:ext>
            </a:extLst>
          </p:cNvPr>
          <p:cNvSpPr/>
          <p:nvPr/>
        </p:nvSpPr>
        <p:spPr>
          <a:xfrm>
            <a:off x="0" y="0"/>
            <a:ext cx="3385748" cy="6858000"/>
          </a:xfrm>
          <a:prstGeom prst="rect">
            <a:avLst/>
          </a:prstGeom>
          <a:solidFill>
            <a:srgbClr val="00778B">
              <a:alpha val="95755"/>
            </a:srgbClr>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18C8C540-968F-7B20-FA68-3B3F8B6D64D7}"/>
              </a:ext>
            </a:extLst>
          </p:cNvPr>
          <p:cNvSpPr txBox="1">
            <a:spLocks/>
          </p:cNvSpPr>
          <p:nvPr/>
        </p:nvSpPr>
        <p:spPr>
          <a:xfrm>
            <a:off x="374421" y="1268233"/>
            <a:ext cx="3094402" cy="3028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4000"/>
              </a:lnSpc>
              <a:spcBef>
                <a:spcPct val="0"/>
              </a:spcBef>
              <a:spcAft>
                <a:spcPts val="0"/>
              </a:spcAft>
              <a:buClrTx/>
              <a:buSzTx/>
              <a:buFontTx/>
              <a:buNone/>
              <a:tabLst/>
              <a:defRPr/>
            </a:pPr>
            <a:r>
              <a:rPr lang="es-us" sz="3500" b="1" i="0" u="none" strike="noStrike" kern="1200" cap="none" spc="0" normalizeH="0" noProof="0" dirty="0">
                <a:ln>
                  <a:noFill/>
                </a:ln>
                <a:solidFill>
                  <a:prstClr val="white"/>
                </a:solidFill>
                <a:effectLst/>
                <a:uLnTx/>
                <a:uFillTx/>
                <a:latin typeface="Arial"/>
                <a:ea typeface="+mj-ea"/>
                <a:cs typeface="Arial"/>
              </a:rPr>
              <a:t>Nuestros principios rectores </a:t>
            </a:r>
          </a:p>
          <a:p>
            <a:pPr marL="0" marR="0" lvl="0" indent="0" algn="l" defTabSz="914400" rtl="0" eaLnBrk="1" fontAlgn="auto" latinLnBrk="0" hangingPunct="1">
              <a:lnSpc>
                <a:spcPct val="114000"/>
              </a:lnSpc>
              <a:spcBef>
                <a:spcPct val="0"/>
              </a:spcBef>
              <a:spcAft>
                <a:spcPts val="0"/>
              </a:spcAft>
              <a:buClrTx/>
              <a:buSzTx/>
              <a:buFontTx/>
              <a:buNone/>
              <a:tabLst/>
              <a:defRPr/>
            </a:pPr>
            <a:r>
              <a:rPr lang="es-us" sz="3500" b="1" i="0" u="none" strike="noStrike" kern="1200" cap="none" spc="0" normalizeH="0" noProof="0" dirty="0">
                <a:ln>
                  <a:noFill/>
                </a:ln>
                <a:solidFill>
                  <a:prstClr val="white"/>
                </a:solidFill>
                <a:effectLst/>
                <a:uLnTx/>
                <a:uFillTx/>
                <a:latin typeface="Arial"/>
                <a:ea typeface="+mj-ea"/>
                <a:cs typeface="Arial"/>
              </a:rPr>
              <a:t>para el uso de la IA</a:t>
            </a:r>
          </a:p>
        </p:txBody>
      </p:sp>
      <p:graphicFrame>
        <p:nvGraphicFramePr>
          <p:cNvPr id="5" name="Table 4">
            <a:extLst>
              <a:ext uri="{FF2B5EF4-FFF2-40B4-BE49-F238E27FC236}">
                <a16:creationId xmlns:a16="http://schemas.microsoft.com/office/drawing/2014/main" id="{0F5B3036-EFCA-1356-6150-988CB816B30E}"/>
              </a:ext>
            </a:extLst>
          </p:cNvPr>
          <p:cNvGraphicFramePr>
            <a:graphicFrameLocks noGrp="1"/>
          </p:cNvGraphicFramePr>
          <p:nvPr>
            <p:extLst>
              <p:ext uri="{D42A27DB-BD31-4B8C-83A1-F6EECF244321}">
                <p14:modId xmlns:p14="http://schemas.microsoft.com/office/powerpoint/2010/main" val="76423046"/>
              </p:ext>
            </p:extLst>
          </p:nvPr>
        </p:nvGraphicFramePr>
        <p:xfrm>
          <a:off x="3815305" y="201055"/>
          <a:ext cx="7971687" cy="6600216"/>
        </p:xfrm>
        <a:graphic>
          <a:graphicData uri="http://schemas.openxmlformats.org/drawingml/2006/table">
            <a:tbl>
              <a:tblPr firstRow="1" bandRow="1">
                <a:tableStyleId>{5940675A-B579-460E-94D1-54222C63F5DA}</a:tableStyleId>
              </a:tblPr>
              <a:tblGrid>
                <a:gridCol w="867853">
                  <a:extLst>
                    <a:ext uri="{9D8B030D-6E8A-4147-A177-3AD203B41FA5}">
                      <a16:colId xmlns:a16="http://schemas.microsoft.com/office/drawing/2014/main" val="596017857"/>
                    </a:ext>
                  </a:extLst>
                </a:gridCol>
                <a:gridCol w="7103834">
                  <a:extLst>
                    <a:ext uri="{9D8B030D-6E8A-4147-A177-3AD203B41FA5}">
                      <a16:colId xmlns:a16="http://schemas.microsoft.com/office/drawing/2014/main" val="1252432888"/>
                    </a:ext>
                  </a:extLst>
                </a:gridCol>
              </a:tblGrid>
              <a:tr h="979539">
                <a:tc>
                  <a:txBody>
                    <a:bodyPr/>
                    <a:lstStyle/>
                    <a:p>
                      <a:pPr rtl="0"/>
                      <a:r>
                        <a:rPr lang="es-us" sz="6000" b="1">
                          <a:solidFill>
                            <a:schemeClr val="bg1">
                              <a:lumMod val="65000"/>
                            </a:schemeClr>
                          </a:solidFill>
                          <a:latin typeface="+mj-lt"/>
                          <a:cs typeface="Arial" panose="020B0604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0"/>
                      <a:r>
                        <a:rPr lang="es-us" sz="1400" b="1" dirty="0">
                          <a:solidFill>
                            <a:schemeClr val="tx1">
                              <a:lumMod val="65000"/>
                              <a:lumOff val="35000"/>
                            </a:schemeClr>
                          </a:solidFill>
                          <a:latin typeface="Arial" panose="020B0604020202020204" pitchFamily="34" charset="0"/>
                          <a:cs typeface="Arial" panose="020B0604020202020204" pitchFamily="34" charset="0"/>
                        </a:rPr>
                        <a:t>La ética primero, la tecnología después.</a:t>
                      </a:r>
                    </a:p>
                    <a:p>
                      <a:pPr rtl="0"/>
                      <a:r>
                        <a:rPr lang="es-us" sz="1400" b="0" dirty="0">
                          <a:solidFill>
                            <a:schemeClr val="tx1">
                              <a:lumMod val="65000"/>
                              <a:lumOff val="35000"/>
                            </a:schemeClr>
                          </a:solidFill>
                          <a:latin typeface="Arial" panose="020B0604020202020204" pitchFamily="34" charset="0"/>
                          <a:cs typeface="Arial" panose="020B0604020202020204" pitchFamily="34" charset="0"/>
                        </a:rPr>
                        <a:t>Garantizar que todas las utilizaciones de la IA respeten los estándares y valores éticos fundamentales, así como los derechos individuales y las normas sociales.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7164597"/>
                  </a:ext>
                </a:extLst>
              </a:tr>
              <a:tr h="1010019">
                <a:tc>
                  <a:txBody>
                    <a:bodyPr/>
                    <a:lstStyle/>
                    <a:p>
                      <a:pPr rtl="0"/>
                      <a:r>
                        <a:rPr lang="es-us" sz="6000" b="1">
                          <a:solidFill>
                            <a:schemeClr val="bg1">
                              <a:lumMod val="65000"/>
                            </a:schemeClr>
                          </a:solidFill>
                          <a:latin typeface="+mj-lt"/>
                          <a:cs typeface="Arial" panose="020B0604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0"/>
                      <a:r>
                        <a:rPr lang="es-us" sz="1400" b="1">
                          <a:solidFill>
                            <a:schemeClr val="tx1">
                              <a:lumMod val="65000"/>
                              <a:lumOff val="35000"/>
                            </a:schemeClr>
                          </a:solidFill>
                          <a:latin typeface="Arial" panose="020B0604020202020204" pitchFamily="34" charset="0"/>
                          <a:cs typeface="Arial" panose="020B0604020202020204" pitchFamily="34" charset="0"/>
                        </a:rPr>
                        <a:t>Si el insumo es basura, el producto será basura.</a:t>
                      </a:r>
                    </a:p>
                    <a:p>
                      <a:pPr rtl="0"/>
                      <a:r>
                        <a:rPr lang="es-us" sz="1400" b="0">
                          <a:solidFill>
                            <a:schemeClr val="tx1">
                              <a:lumMod val="65000"/>
                              <a:lumOff val="35000"/>
                            </a:schemeClr>
                          </a:solidFill>
                          <a:latin typeface="Arial" panose="020B0604020202020204" pitchFamily="34" charset="0"/>
                          <a:cs typeface="Arial" panose="020B0604020202020204" pitchFamily="34" charset="0"/>
                        </a:rPr>
                        <a:t>Comprometerse a utilizar datos representativos de alta calidad para entrenar a los sistemas de IA, garantizando que sus resultados sean fiables y válidos.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8190972"/>
                  </a:ext>
                </a:extLst>
              </a:tr>
              <a:tr h="1192839">
                <a:tc>
                  <a:txBody>
                    <a:bodyPr/>
                    <a:lstStyle/>
                    <a:p>
                      <a:pPr rtl="0"/>
                      <a:r>
                        <a:rPr lang="es-us" sz="6000" b="1">
                          <a:solidFill>
                            <a:schemeClr val="bg1">
                              <a:lumMod val="65000"/>
                            </a:schemeClr>
                          </a:solidFill>
                          <a:latin typeface="+mj-lt"/>
                          <a:cs typeface="Arial" panose="020B060402020202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0"/>
                      <a:r>
                        <a:rPr lang="es-us" sz="1400" b="1" dirty="0">
                          <a:solidFill>
                            <a:schemeClr val="tx1">
                              <a:lumMod val="65000"/>
                              <a:lumOff val="35000"/>
                            </a:schemeClr>
                          </a:solidFill>
                          <a:latin typeface="Arial" panose="020B0604020202020204" pitchFamily="34" charset="0"/>
                          <a:cs typeface="Arial" panose="020B0604020202020204" pitchFamily="34" charset="0"/>
                        </a:rPr>
                        <a:t>IA abierta, mentes abiertas.</a:t>
                      </a:r>
                    </a:p>
                    <a:p>
                      <a:pPr rtl="0"/>
                      <a:r>
                        <a:rPr lang="es-us" sz="1400" b="0" dirty="0">
                          <a:solidFill>
                            <a:schemeClr val="tx1">
                              <a:lumMod val="65000"/>
                              <a:lumOff val="35000"/>
                            </a:schemeClr>
                          </a:solidFill>
                          <a:latin typeface="Arial" panose="020B0604020202020204" pitchFamily="34" charset="0"/>
                          <a:cs typeface="Arial" panose="020B0604020202020204" pitchFamily="34" charset="0"/>
                        </a:rPr>
                        <a:t>Mantener un enfoque transparente sobre cómo funciona y se emplea la tecnología de IA, permitiendo el consentimiento informado y la comprensión.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6455062"/>
                  </a:ext>
                </a:extLst>
              </a:tr>
              <a:tr h="924620">
                <a:tc>
                  <a:txBody>
                    <a:bodyPr/>
                    <a:lstStyle/>
                    <a:p>
                      <a:pPr rtl="0"/>
                      <a:r>
                        <a:rPr lang="es-us" sz="6000" b="1">
                          <a:solidFill>
                            <a:schemeClr val="bg1">
                              <a:lumMod val="65000"/>
                            </a:schemeClr>
                          </a:solidFill>
                          <a:latin typeface="+mj-lt"/>
                          <a:cs typeface="Arial" panose="020B0604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0"/>
                      <a:r>
                        <a:rPr lang="es-us" sz="1400" b="1">
                          <a:solidFill>
                            <a:schemeClr val="tx1">
                              <a:lumMod val="65000"/>
                              <a:lumOff val="35000"/>
                            </a:schemeClr>
                          </a:solidFill>
                          <a:latin typeface="Arial" panose="020B0604020202020204" pitchFamily="34" charset="0"/>
                          <a:cs typeface="Arial" panose="020B0604020202020204" pitchFamily="34" charset="0"/>
                        </a:rPr>
                        <a:t>Las personas por encima de los píxeles.</a:t>
                      </a:r>
                    </a:p>
                    <a:p>
                      <a:pPr rtl="0"/>
                      <a:r>
                        <a:rPr lang="es-us" sz="1400" b="0">
                          <a:solidFill>
                            <a:schemeClr val="tx1">
                              <a:lumMod val="65000"/>
                              <a:lumOff val="35000"/>
                            </a:schemeClr>
                          </a:solidFill>
                          <a:latin typeface="Arial" panose="020B0604020202020204" pitchFamily="34" charset="0"/>
                          <a:cs typeface="Arial" panose="020B0604020202020204" pitchFamily="34" charset="0"/>
                        </a:rPr>
                        <a:t>Priorizar la privacidad, la dignidad y los elementos humanos en todas las aplicaciones de IA, salvaguardando la información personal y el bienestar humano.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7579351"/>
                  </a:ext>
                </a:extLst>
              </a:tr>
              <a:tr h="1192839">
                <a:tc>
                  <a:txBody>
                    <a:bodyPr/>
                    <a:lstStyle/>
                    <a:p>
                      <a:pPr rtl="0"/>
                      <a:r>
                        <a:rPr lang="es-us" sz="6000" b="1">
                          <a:solidFill>
                            <a:schemeClr val="bg1">
                              <a:lumMod val="65000"/>
                            </a:schemeClr>
                          </a:solidFill>
                          <a:latin typeface="+mj-lt"/>
                          <a:cs typeface="Arial" panose="020B0604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a:spcAft>
                          <a:spcPts val="900"/>
                        </a:spcAft>
                        <a:buFont typeface="Arial" panose="020B0604020202020204" pitchFamily="34" charset="0"/>
                        <a:buNone/>
                      </a:pPr>
                      <a:r>
                        <a:rPr lang="es-us" sz="1400" b="1" i="0">
                          <a:solidFill>
                            <a:schemeClr val="tx1">
                              <a:lumMod val="65000"/>
                              <a:lumOff val="35000"/>
                            </a:schemeClr>
                          </a:solidFill>
                          <a:effectLst/>
                          <a:latin typeface="Arial" panose="020B0604020202020204" pitchFamily="34" charset="0"/>
                          <a:cs typeface="Arial" panose="020B0604020202020204" pitchFamily="34" charset="0"/>
                        </a:rPr>
                        <a:t>La accesibilidad no es negociable.</a:t>
                      </a:r>
                      <a:br>
                        <a:rPr lang="en-US" sz="1400" b="0" i="0">
                          <a:solidFill>
                            <a:schemeClr val="tx1">
                              <a:lumMod val="65000"/>
                              <a:lumOff val="35000"/>
                            </a:schemeClr>
                          </a:solidFill>
                          <a:effectLst/>
                          <a:latin typeface="Arial" panose="020B0604020202020204" pitchFamily="34" charset="0"/>
                          <a:cs typeface="Arial" panose="020B0604020202020204" pitchFamily="34" charset="0"/>
                        </a:rPr>
                      </a:br>
                      <a:r>
                        <a:rPr lang="es-us" sz="1400" b="0" i="0">
                          <a:solidFill>
                            <a:schemeClr val="tx1">
                              <a:lumMod val="65000"/>
                              <a:lumOff val="35000"/>
                            </a:schemeClr>
                          </a:solidFill>
                          <a:effectLst/>
                          <a:latin typeface="Arial" panose="020B0604020202020204" pitchFamily="34" charset="0"/>
                          <a:cs typeface="Arial" panose="020B0604020202020204" pitchFamily="34" charset="0"/>
                        </a:rPr>
                        <a:t>Garantizar que las soluciones de IA sean accesibles a todas las personas, incluidas aquellas con discapacidades, en cumplimiento de la ADA para fomentar la inclusión.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084872"/>
                  </a:ext>
                </a:extLst>
              </a:tr>
              <a:tr h="1192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6000" b="1">
                          <a:solidFill>
                            <a:schemeClr val="bg1">
                              <a:lumMod val="65000"/>
                            </a:schemeClr>
                          </a:solidFill>
                          <a:latin typeface="+mj-lt"/>
                          <a:cs typeface="Arial" panose="020B0604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a:spcAft>
                          <a:spcPts val="900"/>
                        </a:spcAft>
                        <a:buFont typeface="Arial" panose="020B0604020202020204" pitchFamily="34" charset="0"/>
                        <a:buNone/>
                      </a:pPr>
                      <a:r>
                        <a:rPr lang="es-us" sz="1400" b="1" i="0" dirty="0">
                          <a:solidFill>
                            <a:schemeClr val="tx1">
                              <a:lumMod val="65000"/>
                              <a:lumOff val="35000"/>
                            </a:schemeClr>
                          </a:solidFill>
                          <a:effectLst/>
                          <a:latin typeface="Arial" panose="020B0604020202020204" pitchFamily="34" charset="0"/>
                          <a:cs typeface="Arial" panose="020B0604020202020204" pitchFamily="34" charset="0"/>
                        </a:rPr>
                        <a:t>Aumentar, no reemplazar.</a:t>
                      </a:r>
                      <a:br>
                        <a:rPr lang="en-US" sz="1400" b="0" i="0" dirty="0">
                          <a:solidFill>
                            <a:schemeClr val="tx1">
                              <a:lumMod val="65000"/>
                              <a:lumOff val="35000"/>
                            </a:schemeClr>
                          </a:solidFill>
                          <a:effectLst/>
                          <a:latin typeface="Arial" panose="020B0604020202020204" pitchFamily="34" charset="0"/>
                          <a:cs typeface="Arial" panose="020B0604020202020204" pitchFamily="34" charset="0"/>
                        </a:rPr>
                      </a:br>
                      <a:r>
                        <a:rPr lang="es-us" sz="1400" b="0" i="0" dirty="0">
                          <a:solidFill>
                            <a:schemeClr val="tx1">
                              <a:lumMod val="65000"/>
                              <a:lumOff val="35000"/>
                            </a:schemeClr>
                          </a:solidFill>
                          <a:effectLst/>
                          <a:latin typeface="Arial" panose="020B0604020202020204" pitchFamily="34" charset="0"/>
                          <a:cs typeface="Arial" panose="020B0604020202020204" pitchFamily="34" charset="0"/>
                        </a:rPr>
                        <a:t>Utilizar la IA para mejorar y aumentar las capacidades y la toma de decisiones humanas, no para reemplazarlas, reconociendo los puntos fuertes únicos e irreemplazables del juicio humano.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513777"/>
                  </a:ext>
                </a:extLst>
              </a:tr>
            </a:tbl>
          </a:graphicData>
        </a:graphic>
      </p:graphicFrame>
    </p:spTree>
    <p:extLst>
      <p:ext uri="{BB962C8B-B14F-4D97-AF65-F5344CB8AC3E}">
        <p14:creationId xmlns:p14="http://schemas.microsoft.com/office/powerpoint/2010/main" val="15086332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BB82AA-4776-6DD7-EBD3-8EFBF0F7C447}"/>
              </a:ext>
            </a:extLst>
          </p:cNvPr>
          <p:cNvSpPr/>
          <p:nvPr/>
        </p:nvSpPr>
        <p:spPr>
          <a:xfrm>
            <a:off x="0" y="0"/>
            <a:ext cx="3385748" cy="6858000"/>
          </a:xfrm>
          <a:prstGeom prst="rect">
            <a:avLst/>
          </a:prstGeom>
          <a:solidFill>
            <a:srgbClr val="00778B">
              <a:alpha val="95755"/>
            </a:srgbClr>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18C8C540-968F-7B20-FA68-3B3F8B6D64D7}"/>
              </a:ext>
            </a:extLst>
          </p:cNvPr>
          <p:cNvSpPr txBox="1">
            <a:spLocks/>
          </p:cNvSpPr>
          <p:nvPr/>
        </p:nvSpPr>
        <p:spPr>
          <a:xfrm>
            <a:off x="13707" y="1361159"/>
            <a:ext cx="3385748" cy="25720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rtl="0">
              <a:lnSpc>
                <a:spcPct val="114000"/>
              </a:lnSpc>
              <a:defRPr/>
            </a:pPr>
            <a:r>
              <a:rPr lang="es-us" sz="3500" b="1" dirty="0">
                <a:solidFill>
                  <a:prstClr val="white"/>
                </a:solidFill>
                <a:latin typeface="Arial"/>
                <a:cs typeface="Arial"/>
              </a:rPr>
              <a:t>Estrategia de no hacer nada </a:t>
            </a:r>
            <a:br>
              <a:rPr lang="en-US" sz="3500" b="1" dirty="0">
                <a:solidFill>
                  <a:prstClr val="white"/>
                </a:solidFill>
                <a:latin typeface="Arial"/>
                <a:cs typeface="Arial"/>
              </a:rPr>
            </a:br>
            <a:r>
              <a:rPr lang="es-us" sz="3500" b="1" dirty="0">
                <a:solidFill>
                  <a:prstClr val="white"/>
                </a:solidFill>
                <a:latin typeface="Arial"/>
                <a:cs typeface="Arial"/>
              </a:rPr>
              <a:t>con respecto a la IA</a:t>
            </a:r>
            <a:endParaRPr lang="en-US" sz="3500" b="1" dirty="0">
              <a:solidFill>
                <a:prstClr val="white"/>
              </a:solidFill>
            </a:endParaRPr>
          </a:p>
        </p:txBody>
      </p:sp>
      <p:sp>
        <p:nvSpPr>
          <p:cNvPr id="7" name="Rectangle 6">
            <a:extLst>
              <a:ext uri="{FF2B5EF4-FFF2-40B4-BE49-F238E27FC236}">
                <a16:creationId xmlns:a16="http://schemas.microsoft.com/office/drawing/2014/main" id="{C14B3DDF-76F1-0735-397B-0E70D8E4B4C4}"/>
              </a:ext>
            </a:extLst>
          </p:cNvPr>
          <p:cNvSpPr/>
          <p:nvPr/>
        </p:nvSpPr>
        <p:spPr>
          <a:xfrm>
            <a:off x="3557392" y="449524"/>
            <a:ext cx="8480119" cy="5693866"/>
          </a:xfrm>
          <a:prstGeom prst="rect">
            <a:avLst/>
          </a:prstGeom>
        </p:spPr>
        <p:txBody>
          <a:bodyPr wrap="square" lIns="91440" tIns="45720" rIns="91440" bIns="45720" rtlCol="0" anchor="t">
            <a:spAutoFit/>
          </a:bodyPr>
          <a:lstStyle/>
          <a:p>
            <a:pPr marL="342900" indent="-342900" algn="l" defTabSz="914377" rtl="0">
              <a:spcAft>
                <a:spcPts val="800"/>
              </a:spcAft>
              <a:buAutoNum type="arabicPeriod"/>
              <a:defRPr/>
            </a:pPr>
            <a:r>
              <a:rPr lang="es-us" sz="1600" dirty="0">
                <a:solidFill>
                  <a:srgbClr val="595959"/>
                </a:solidFill>
                <a:latin typeface="Arial"/>
              </a:rPr>
              <a:t>No proporcionaremos las orientaciones necesarias para alinearnos con la evolución de las prácticas de atención médica y la integración de la IA.</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No podremos desarrollar programas de IA innovadores que respondan a las futuras necesidades educativas.</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Perderemos la oportunidad de educar y guiar a los estudiantes y al personal en la utilización de las tecnologías de IA.</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Si no se garantizan estándares y gobernanza éticos para el uso de la IA, se erosionará la confianza, lo que podría dar lugar a prácticas inadecuadas y carentes de integridad.</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Una integración inadecuada de la IA se traducirá en costos operativos más elevados.</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Tendremos dificultades para ofrecer soluciones de IA de vanguardia a las partes interesadas.</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Nos quedaremos cortos a la hora de cumplir los estándares modernos de cumplimiento relacionados con la IA.</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La falta de enfoques innovadores impulsados por la IA ralentizará nuestra adaptación a los cambios en el mercado.</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Perderemos oportunidades de simplificar operaciones con la IA, lo que afectará la eficiencia.</a:t>
            </a:r>
            <a:endParaRPr lang="en-US" sz="1600" dirty="0">
              <a:latin typeface="Arial"/>
            </a:endParaRPr>
          </a:p>
          <a:p>
            <a:pPr marL="342900" indent="-342900" algn="l" defTabSz="914377" rtl="0">
              <a:spcAft>
                <a:spcPts val="800"/>
              </a:spcAft>
              <a:buAutoNum type="arabicPeriod"/>
              <a:defRPr/>
            </a:pPr>
            <a:r>
              <a:rPr lang="es-us" sz="1600" dirty="0">
                <a:solidFill>
                  <a:srgbClr val="595959"/>
                </a:solidFill>
                <a:latin typeface="Arial"/>
              </a:rPr>
              <a:t>Nos atrasaremos en materia de avances en la IA, y perderemos nuestra ventaja competitiva.</a:t>
            </a:r>
            <a:endParaRPr lang="en-US" dirty="0">
              <a:latin typeface="Arial"/>
            </a:endParaRPr>
          </a:p>
        </p:txBody>
      </p:sp>
    </p:spTree>
    <p:extLst>
      <p:ext uri="{BB962C8B-B14F-4D97-AF65-F5344CB8AC3E}">
        <p14:creationId xmlns:p14="http://schemas.microsoft.com/office/powerpoint/2010/main" val="6536771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253746"/>
            </a:gs>
            <a:gs pos="66000">
              <a:srgbClr val="00778B"/>
            </a:gs>
            <a:gs pos="99000">
              <a:srgbClr val="00778B"/>
            </a:gs>
          </a:gsLst>
          <a:lin ang="168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A49783-DD6A-5AD5-F42E-6251DC2FB8D2}"/>
              </a:ext>
            </a:extLst>
          </p:cNvPr>
          <p:cNvSpPr/>
          <p:nvPr/>
        </p:nvSpPr>
        <p:spPr>
          <a:xfrm>
            <a:off x="196108" y="187410"/>
            <a:ext cx="11813060" cy="6483179"/>
          </a:xfrm>
          <a:prstGeom prst="rect">
            <a:avLst/>
          </a:prstGeom>
          <a:solidFill>
            <a:schemeClr val="bg1">
              <a:lumMod val="95000"/>
              <a:alpha val="9575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genda.">
            <a:extLst>
              <a:ext uri="{FF2B5EF4-FFF2-40B4-BE49-F238E27FC236}">
                <a16:creationId xmlns:a16="http://schemas.microsoft.com/office/drawing/2014/main" id="{525BF370-A10C-33AF-9FDC-2A7C8F2A6BD9}"/>
              </a:ext>
            </a:extLst>
          </p:cNvPr>
          <p:cNvSpPr txBox="1"/>
          <p:nvPr/>
        </p:nvSpPr>
        <p:spPr>
          <a:xfrm>
            <a:off x="399614" y="438197"/>
            <a:ext cx="11406051"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rtlCol="0">
            <a:spAutoFit/>
          </a:bodyPr>
          <a:lstStyle>
            <a:lvl1pPr algn="l">
              <a:lnSpc>
                <a:spcPct val="150000"/>
              </a:lnSpc>
              <a:defRPr sz="6000" b="0">
                <a:solidFill>
                  <a:srgbClr val="53585F"/>
                </a:solidFill>
                <a:latin typeface="Roboto Black"/>
                <a:ea typeface="Roboto Black"/>
                <a:cs typeface="Roboto Black"/>
                <a:sym typeface="Roboto Black"/>
              </a:defRPr>
            </a:lvl1pPr>
          </a:lstStyle>
          <a:p>
            <a:pPr marL="0" marR="0" lvl="0" indent="0" algn="ctr" defTabSz="914400" rtl="0" eaLnBrk="1" fontAlgn="auto" latinLnBrk="0" hangingPunct="1">
              <a:lnSpc>
                <a:spcPct val="100000"/>
              </a:lnSpc>
              <a:spcBef>
                <a:spcPts val="0"/>
              </a:spcBef>
              <a:spcAft>
                <a:spcPts val="0"/>
              </a:spcAft>
              <a:buClrTx/>
              <a:buSzTx/>
              <a:buFontTx/>
              <a:buNone/>
              <a:tabLst/>
              <a:defRPr sz="7000" b="0">
                <a:solidFill>
                  <a:srgbClr val="2C2E3C"/>
                </a:solidFill>
                <a:latin typeface="Lato Black"/>
                <a:ea typeface="Lato Black"/>
                <a:cs typeface="Lato Black"/>
                <a:sym typeface="Lato Black"/>
              </a:defRPr>
            </a:pPr>
            <a:r>
              <a:rPr lang="es-us" sz="3000" b="1" i="0" u="none" strike="noStrike" kern="1200" cap="none" spc="0" normalizeH="0" noProof="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sym typeface="Lato Black"/>
              </a:rPr>
              <a:t>Resumen del caso sobre la oportunidad para el uso de la IA</a:t>
            </a:r>
          </a:p>
        </p:txBody>
      </p:sp>
      <p:sp>
        <p:nvSpPr>
          <p:cNvPr id="9" name="TextBox 8">
            <a:extLst>
              <a:ext uri="{FF2B5EF4-FFF2-40B4-BE49-F238E27FC236}">
                <a16:creationId xmlns:a16="http://schemas.microsoft.com/office/drawing/2014/main" id="{311E67A4-9C5E-A58C-9C3F-8A80FD2D67D6}"/>
              </a:ext>
            </a:extLst>
          </p:cNvPr>
          <p:cNvSpPr txBox="1"/>
          <p:nvPr/>
        </p:nvSpPr>
        <p:spPr>
          <a:xfrm>
            <a:off x="948911" y="995729"/>
            <a:ext cx="10307455" cy="369332"/>
          </a:xfrm>
          <a:prstGeom prst="rect">
            <a:avLst/>
          </a:prstGeom>
          <a:noFill/>
        </p:spPr>
        <p:txBody>
          <a:bodyPr wrap="square" lIns="91440" tIns="45720" rIns="91440" bIns="45720" rtlCol="0" anchor="t">
            <a:spAutoFit/>
          </a:bodyPr>
          <a:lstStyle/>
          <a:p>
            <a:pPr defTabSz="914400" rtl="0" hangingPunct="1">
              <a:defRPr/>
            </a:pPr>
            <a:r>
              <a:rPr lang="es-us" sz="1800" b="0" i="0" u="none" strike="noStrike" kern="1200" cap="none" spc="0" normalizeH="0" noProof="0">
                <a:ln>
                  <a:noFill/>
                </a:ln>
                <a:solidFill>
                  <a:srgbClr val="47464E"/>
                </a:solidFill>
                <a:effectLst/>
                <a:uLnTx/>
                <a:uFillTx/>
                <a:latin typeface="Arial"/>
                <a:ea typeface="+mn-ea"/>
                <a:cs typeface="Arial"/>
              </a:rPr>
              <a:t>Nuestros equipos sacaron a la luz </a:t>
            </a:r>
            <a:r>
              <a:rPr lang="es-us" sz="1800" kern="1200">
                <a:solidFill>
                  <a:srgbClr val="47464E"/>
                </a:solidFill>
                <a:latin typeface="Arial"/>
                <a:ea typeface="+mn-ea"/>
                <a:cs typeface="Arial"/>
              </a:rPr>
              <a:t>17 oportunidades</a:t>
            </a:r>
            <a:r>
              <a:rPr lang="es-us" sz="1800" b="0" i="0" u="none" strike="noStrike" kern="1200" cap="none" spc="0" normalizeH="0" noProof="0">
                <a:ln>
                  <a:noFill/>
                </a:ln>
                <a:solidFill>
                  <a:srgbClr val="47464E"/>
                </a:solidFill>
                <a:effectLst/>
                <a:uLnTx/>
                <a:uFillTx/>
                <a:latin typeface="Arial"/>
                <a:ea typeface="+mn-ea"/>
                <a:cs typeface="Arial"/>
              </a:rPr>
              <a:t>. Priorizamos </a:t>
            </a:r>
            <a:r>
              <a:rPr lang="es-us" sz="1800" kern="1200">
                <a:solidFill>
                  <a:srgbClr val="47464E"/>
                </a:solidFill>
                <a:latin typeface="Arial"/>
                <a:ea typeface="+mn-ea"/>
                <a:cs typeface="Arial"/>
              </a:rPr>
              <a:t>4 para</a:t>
            </a:r>
            <a:r>
              <a:rPr lang="es-us" sz="1800" b="0" i="0" u="none" strike="noStrike" kern="1200" cap="none" spc="0" normalizeH="0" noProof="0">
                <a:ln>
                  <a:noFill/>
                </a:ln>
                <a:solidFill>
                  <a:srgbClr val="47464E"/>
                </a:solidFill>
                <a:effectLst/>
                <a:uLnTx/>
                <a:uFillTx/>
                <a:latin typeface="Arial"/>
                <a:ea typeface="+mn-ea"/>
                <a:cs typeface="Arial"/>
              </a:rPr>
              <a:t> su implementación activa.</a:t>
            </a:r>
            <a:r>
              <a:rPr lang="es-us" sz="1800" kern="1200">
                <a:solidFill>
                  <a:srgbClr val="47464E"/>
                </a:solidFill>
                <a:latin typeface="Arial"/>
                <a:ea typeface="+mn-ea"/>
                <a:cs typeface="Arial"/>
              </a:rPr>
              <a:t> </a:t>
            </a:r>
            <a:endParaRPr kumimoji="0" lang="en-US" sz="1800" b="0" i="0" u="none" strike="noStrike" kern="1200" cap="none" spc="0" normalizeH="0" baseline="0" noProof="0" dirty="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4" name="Rounded Rectangle 13">
            <a:extLst>
              <a:ext uri="{FF2B5EF4-FFF2-40B4-BE49-F238E27FC236}">
                <a16:creationId xmlns:a16="http://schemas.microsoft.com/office/drawing/2014/main" id="{14C1DFBB-5A2E-AD7B-2B7E-6E06A23FDB26}"/>
              </a:ext>
            </a:extLst>
          </p:cNvPr>
          <p:cNvSpPr/>
          <p:nvPr/>
        </p:nvSpPr>
        <p:spPr>
          <a:xfrm>
            <a:off x="471638" y="1585364"/>
            <a:ext cx="7356998" cy="418413"/>
          </a:xfrm>
          <a:prstGeom prst="roundRect">
            <a:avLst>
              <a:gd name="adj" fmla="val 0"/>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15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Mejorar la situación actual</a:t>
            </a:r>
          </a:p>
        </p:txBody>
      </p:sp>
      <p:sp>
        <p:nvSpPr>
          <p:cNvPr id="15" name="Rounded Rectangle 14">
            <a:extLst>
              <a:ext uri="{FF2B5EF4-FFF2-40B4-BE49-F238E27FC236}">
                <a16:creationId xmlns:a16="http://schemas.microsoft.com/office/drawing/2014/main" id="{2D845CCF-04D6-FA21-FE43-FC1F29F1A96D}"/>
              </a:ext>
            </a:extLst>
          </p:cNvPr>
          <p:cNvSpPr/>
          <p:nvPr/>
        </p:nvSpPr>
        <p:spPr>
          <a:xfrm>
            <a:off x="8033362" y="1585364"/>
            <a:ext cx="3686999" cy="435801"/>
          </a:xfrm>
          <a:prstGeom prst="roundRect">
            <a:avLst>
              <a:gd name="adj" fmla="val 0"/>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15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Crear el futuro</a:t>
            </a:r>
          </a:p>
        </p:txBody>
      </p:sp>
      <p:sp>
        <p:nvSpPr>
          <p:cNvPr id="12" name="“Success usually comes…">
            <a:extLst>
              <a:ext uri="{FF2B5EF4-FFF2-40B4-BE49-F238E27FC236}">
                <a16:creationId xmlns:a16="http://schemas.microsoft.com/office/drawing/2014/main" id="{6249A0AA-A8E6-ECA8-171F-27EDB2394793}"/>
              </a:ext>
            </a:extLst>
          </p:cNvPr>
          <p:cNvSpPr txBox="1"/>
          <p:nvPr/>
        </p:nvSpPr>
        <p:spPr>
          <a:xfrm>
            <a:off x="438945" y="2109006"/>
            <a:ext cx="3719695" cy="4395883"/>
          </a:xfrm>
          <a:prstGeom prst="rect">
            <a:avLst/>
          </a:prstGeom>
          <a:solidFill>
            <a:schemeClr val="bg1"/>
          </a:solidFill>
          <a:ln w="47625">
            <a:solidFill>
              <a:srgbClr val="253746"/>
            </a:solidFill>
            <a:miter lim="400000"/>
          </a:ln>
          <a:extLst>
            <a:ext uri="{C572A759-6A51-4108-AA02-DFA0A04FC94B}">
              <ma14:wrappingTextBoxFlag xmlns="" xmlns:ma14="http://schemas.microsoft.com/office/mac/drawingml/2011/main" val="1"/>
            </a:ext>
          </a:extLst>
        </p:spPr>
        <p:txBody>
          <a:bodyPr wrap="square" lIns="25400" tIns="25400" rIns="25400" bIns="25400" rtlCol="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rtl="0" hangingPunct="1">
              <a:lnSpc>
                <a:spcPct val="114000"/>
              </a:lnSpc>
              <a:spcBef>
                <a:spcPts val="1000"/>
              </a:spcBef>
              <a:defRPr/>
            </a:pPr>
            <a:r>
              <a:rPr lang="es-us" sz="1400" b="1" kern="1200" dirty="0">
                <a:solidFill>
                  <a:srgbClr val="595959"/>
                </a:solidFill>
                <a:latin typeface="Arial"/>
                <a:ea typeface="Open Sans Extrabold"/>
                <a:cs typeface="Arial"/>
              </a:rPr>
              <a:t>¿Qué podríamos hacer de forma diferente?</a:t>
            </a:r>
            <a:endParaRPr lang="en-US" sz="1400" b="1" i="0" u="none" strike="noStrike" kern="1200" cap="none" spc="0" normalizeH="0" baseline="0" noProof="0" dirty="0">
              <a:ln>
                <a:noFill/>
              </a:ln>
              <a:solidFill>
                <a:srgbClr val="595959"/>
              </a:solidFill>
              <a:effectLst/>
              <a:uLnTx/>
              <a:uFillTx/>
              <a:latin typeface="Arial"/>
              <a:ea typeface="Open Sans Extrabold"/>
              <a:cs typeface="Arial"/>
            </a:endParaRPr>
          </a:p>
          <a:p>
            <a:pPr marL="0" marR="0" lvl="0" indent="0" algn="l" defTabSz="914400" rtl="0" eaLnBrk="1" fontAlgn="auto" latinLnBrk="0" hangingPunct="1">
              <a:lnSpc>
                <a:spcPct val="114000"/>
              </a:lnSpc>
              <a:spcBef>
                <a:spcPts val="1000"/>
              </a:spcBef>
              <a:spcAft>
                <a:spcPts val="0"/>
              </a:spcAft>
              <a:buClrTx/>
              <a:buSzTx/>
              <a:buFontTx/>
              <a:buNone/>
              <a:tabLst/>
              <a:defRPr/>
            </a:pPr>
            <a:r>
              <a:rPr lang="es-us" sz="1100" b="1" i="0" u="none" strike="noStrike" kern="1200" cap="none" spc="0" normalizeH="0" noProof="0" dirty="0">
                <a:ln>
                  <a:noFill/>
                </a:ln>
                <a:solidFill>
                  <a:srgbClr val="595959"/>
                </a:solidFill>
                <a:effectLst/>
                <a:uLnTx/>
                <a:uFillTx/>
                <a:latin typeface="Arial"/>
                <a:ea typeface="Open Sans Extrabold"/>
                <a:cs typeface="Arial"/>
              </a:rPr>
              <a:t>Acciones estratégicas:</a:t>
            </a:r>
            <a:endParaRPr lang="en-US" sz="1100" b="1" i="0" u="none" strike="noStrike" kern="1200" cap="none" spc="0" normalizeH="0" baseline="0" noProof="0" dirty="0">
              <a:ln>
                <a:noFill/>
              </a:ln>
              <a:solidFill>
                <a:srgbClr val="595959"/>
              </a:solidFill>
              <a:effectLst/>
              <a:uLnTx/>
              <a:uFillTx/>
              <a:latin typeface="Arial"/>
              <a:ea typeface="Open Sans Extrabold"/>
              <a:cs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Proceso de Gestión de Cambios (MOC) </a:t>
            </a:r>
          </a:p>
          <a:p>
            <a:pPr marL="171450" indent="-171450" algn="l" defTabSz="914400" rtl="0">
              <a:buFont typeface="Arial"/>
              <a:buChar char="•"/>
              <a:defRPr/>
            </a:pPr>
            <a:r>
              <a:rPr lang="es-us" sz="1100" dirty="0">
                <a:solidFill>
                  <a:srgbClr val="595959"/>
                </a:solidFill>
                <a:latin typeface="Arial"/>
                <a:ea typeface="Open Sans Extrabold"/>
                <a:cs typeface="Arial"/>
              </a:rPr>
              <a:t>Formación y educación</a:t>
            </a:r>
          </a:p>
          <a:p>
            <a:pPr marL="171450" indent="-171450" algn="l" defTabSz="914400" rtl="0">
              <a:buFont typeface="Arial"/>
              <a:buChar char="•"/>
              <a:defRPr/>
            </a:pPr>
            <a:r>
              <a:rPr lang="es-us" sz="1100" dirty="0">
                <a:solidFill>
                  <a:srgbClr val="595959"/>
                </a:solidFill>
                <a:latin typeface="Arial"/>
                <a:ea typeface="Open Sans Extrabold"/>
                <a:cs typeface="Arial"/>
              </a:rPr>
              <a:t>Gestión del desempeño</a:t>
            </a:r>
          </a:p>
          <a:p>
            <a:pPr marL="171450" indent="-171450" algn="l" defTabSz="914400" rtl="0">
              <a:buFont typeface="Arial"/>
              <a:buChar char="•"/>
              <a:defRPr/>
            </a:pPr>
            <a:r>
              <a:rPr lang="es-us" sz="1100" dirty="0">
                <a:solidFill>
                  <a:srgbClr val="595959"/>
                </a:solidFill>
                <a:latin typeface="Arial"/>
                <a:ea typeface="Open Sans Extrabold"/>
                <a:cs typeface="Arial"/>
              </a:rPr>
              <a:t>Proceso de IDT </a:t>
            </a:r>
          </a:p>
          <a:p>
            <a:pPr marL="171450" indent="-171450" algn="l" defTabSz="914400" rtl="0">
              <a:buFont typeface="Arial"/>
              <a:buChar char="•"/>
              <a:defRPr/>
            </a:pPr>
            <a:r>
              <a:rPr lang="es-us" sz="1100" dirty="0">
                <a:solidFill>
                  <a:srgbClr val="595959"/>
                </a:solidFill>
                <a:latin typeface="Arial"/>
                <a:ea typeface="Open Sans Extrabold"/>
                <a:cs typeface="Arial"/>
              </a:rPr>
              <a:t>Análisis de información y datos</a:t>
            </a:r>
          </a:p>
          <a:p>
            <a:pPr marL="171450" indent="-171450" algn="l" defTabSz="914400" rtl="0">
              <a:buFont typeface="Arial"/>
              <a:buChar char="•"/>
              <a:defRPr/>
            </a:pPr>
            <a:r>
              <a:rPr lang="es-us" sz="1100" dirty="0">
                <a:solidFill>
                  <a:srgbClr val="595959"/>
                </a:solidFill>
                <a:latin typeface="Arial"/>
                <a:ea typeface="Open Sans Extrabold"/>
                <a:cs typeface="Arial"/>
              </a:rPr>
              <a:t>Crear presentaciones a partir de los resultados de las auditorías. </a:t>
            </a:r>
            <a:endParaRPr lang="en-US" sz="1100" dirty="0">
              <a:solidFill>
                <a:srgbClr val="595959"/>
              </a:solidFill>
              <a:latin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Sintetizar datos de investigaciones. </a:t>
            </a:r>
            <a:endParaRPr lang="en-US" sz="1100" dirty="0">
              <a:solidFill>
                <a:srgbClr val="595959"/>
              </a:solidFill>
              <a:latin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Utilización para obtener ayuda con la programación. </a:t>
            </a:r>
            <a:endParaRPr lang="en-US" sz="1100" dirty="0">
              <a:solidFill>
                <a:srgbClr val="595959"/>
              </a:solidFill>
              <a:latin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Elaborar comunicaciones de seguimiento de las reuniones. </a:t>
            </a:r>
            <a:endParaRPr lang="en-US" sz="1100" dirty="0">
              <a:solidFill>
                <a:srgbClr val="595959"/>
              </a:solidFill>
              <a:latin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Asistencia en la gestión de proyectos. </a:t>
            </a:r>
            <a:endParaRPr lang="en-US" sz="1100" dirty="0">
              <a:solidFill>
                <a:srgbClr val="595959"/>
              </a:solidFill>
              <a:latin typeface="Arial"/>
            </a:endParaRPr>
          </a:p>
          <a:p>
            <a:pPr marL="171450" indent="-171450" algn="l" defTabSz="914400" rtl="0">
              <a:buFont typeface="Arial"/>
              <a:buChar char="•"/>
              <a:defRPr/>
            </a:pPr>
            <a:r>
              <a:rPr lang="es-us" sz="1100" dirty="0">
                <a:solidFill>
                  <a:srgbClr val="595959"/>
                </a:solidFill>
                <a:latin typeface="Arial"/>
                <a:ea typeface="Open Sans Extrabold"/>
                <a:cs typeface="Arial"/>
              </a:rPr>
              <a:t>Actualización expedita de políticas.</a:t>
            </a:r>
            <a:endParaRPr lang="en-US" sz="1100" dirty="0">
              <a:solidFill>
                <a:srgbClr val="595959"/>
              </a:solidFill>
              <a:latin typeface="Arial"/>
            </a:endParaRPr>
          </a:p>
          <a:p>
            <a:pPr algn="l" defTabSz="914400" rtl="0">
              <a:defRPr/>
            </a:pPr>
            <a:endParaRPr lang="en-US" sz="1100" dirty="0">
              <a:solidFill>
                <a:srgbClr val="595959"/>
              </a:solidFill>
              <a:latin typeface="Arial"/>
              <a:ea typeface="Open Sans Extrabold"/>
              <a:cs typeface="Arial"/>
            </a:endParaRPr>
          </a:p>
          <a:p>
            <a:pPr algn="l" defTabSz="914400" rtl="0" hangingPunct="1">
              <a:lnSpc>
                <a:spcPct val="114000"/>
              </a:lnSpc>
              <a:spcBef>
                <a:spcPts val="500"/>
              </a:spcBef>
              <a:spcAft>
                <a:spcPts val="300"/>
              </a:spcAft>
              <a:defRPr/>
            </a:pPr>
            <a:r>
              <a:rPr lang="es-us" sz="1100" b="1" i="0" u="none" strike="noStrike" kern="1200" cap="none" spc="0" normalizeH="0" noProof="0" dirty="0">
                <a:ln>
                  <a:noFill/>
                </a:ln>
                <a:solidFill>
                  <a:srgbClr val="595959"/>
                </a:solidFill>
                <a:effectLst/>
                <a:uLnTx/>
                <a:uFillTx/>
                <a:latin typeface="Arial"/>
                <a:ea typeface="Open Sans Extrabold"/>
                <a:cs typeface="Arial"/>
              </a:rPr>
              <a:t>Herramientas en uso </a:t>
            </a:r>
            <a:r>
              <a:rPr lang="es-us" sz="1100" b="1" kern="1200" dirty="0">
                <a:solidFill>
                  <a:srgbClr val="595959"/>
                </a:solidFill>
                <a:latin typeface="Arial"/>
                <a:ea typeface="Open Sans Extrabold"/>
                <a:cs typeface="Arial"/>
              </a:rPr>
              <a:t>hoy en día (a saber):</a:t>
            </a:r>
            <a:endParaRPr lang="en-US" sz="1100" b="1" i="0" u="none" strike="noStrike" kern="1200" cap="none" spc="0" normalizeH="0" baseline="0" noProof="0" dirty="0">
              <a:ln>
                <a:noFill/>
              </a:ln>
              <a:solidFill>
                <a:srgbClr val="595959"/>
              </a:solidFill>
              <a:effectLst/>
              <a:uLnTx/>
              <a:uFillTx/>
              <a:latin typeface="Arial"/>
              <a:ea typeface="Open Sans Extrabold"/>
              <a:cs typeface="Arial"/>
            </a:endParaRPr>
          </a:p>
          <a:p>
            <a:pPr marL="171450" indent="-171450" algn="l" defTabSz="914400" rtl="0" hangingPunct="1">
              <a:spcBef>
                <a:spcPts val="500"/>
              </a:spcBef>
              <a:spcAft>
                <a:spcPts val="300"/>
              </a:spcAft>
              <a:buFont typeface="Arial"/>
              <a:buChar char="•"/>
              <a:defRPr/>
            </a:pPr>
            <a:r>
              <a:rPr lang="es-us" sz="1100" b="0" i="0" u="none" strike="noStrike" kern="1200" cap="none" spc="0" normalizeH="0" noProof="0" dirty="0">
                <a:ln>
                  <a:noFill/>
                </a:ln>
                <a:solidFill>
                  <a:srgbClr val="595959"/>
                </a:solidFill>
                <a:effectLst/>
                <a:uLnTx/>
                <a:uFillTx/>
                <a:latin typeface="Arial"/>
                <a:ea typeface="+mn-ea"/>
                <a:cs typeface="Arial"/>
              </a:rPr>
              <a:t>EMR </a:t>
            </a:r>
            <a:r>
              <a:rPr lang="es-us" sz="1100" kern="1200" dirty="0">
                <a:solidFill>
                  <a:srgbClr val="595959"/>
                </a:solidFill>
                <a:latin typeface="Arial"/>
                <a:ea typeface="+mn-ea"/>
                <a:cs typeface="Arial"/>
              </a:rPr>
              <a:t>- </a:t>
            </a:r>
            <a:r>
              <a:rPr lang="es-us" sz="1100" kern="1200" dirty="0" err="1">
                <a:solidFill>
                  <a:srgbClr val="595959"/>
                </a:solidFill>
                <a:latin typeface="Arial"/>
                <a:ea typeface="+mn-ea"/>
                <a:cs typeface="Arial"/>
              </a:rPr>
              <a:t>NextGen</a:t>
            </a:r>
            <a:endParaRPr lang="es-us" sz="1100" kern="1200" dirty="0">
              <a:solidFill>
                <a:srgbClr val="595959"/>
              </a:solidFill>
              <a:latin typeface="Arial"/>
              <a:ea typeface="+mn-ea"/>
              <a:cs typeface="Arial"/>
            </a:endParaRPr>
          </a:p>
          <a:p>
            <a:pPr marL="171450" indent="-171450" algn="l" defTabSz="914400" rtl="0">
              <a:buFont typeface="Arial"/>
              <a:buChar char="•"/>
              <a:defRPr/>
            </a:pPr>
            <a:r>
              <a:rPr lang="es-us" sz="1100" kern="1200" dirty="0" err="1">
                <a:solidFill>
                  <a:srgbClr val="595959"/>
                </a:solidFill>
                <a:latin typeface="Arial"/>
                <a:ea typeface="+mn-ea"/>
                <a:cs typeface="Arial"/>
              </a:rPr>
              <a:t>Beautiful</a:t>
            </a:r>
            <a:r>
              <a:rPr lang="es-us" sz="1100" b="0" i="0" u="none" strike="noStrike" kern="1200" cap="none" spc="0" normalizeH="0" noProof="0" dirty="0">
                <a:ln>
                  <a:noFill/>
                </a:ln>
                <a:solidFill>
                  <a:srgbClr val="595959"/>
                </a:solidFill>
                <a:effectLst/>
                <a:uLnTx/>
                <a:uFillTx/>
                <a:latin typeface="Arial"/>
                <a:ea typeface="+mn-ea"/>
                <a:cs typeface="Arial"/>
              </a:rPr>
              <a:t>.</a:t>
            </a:r>
            <a:r>
              <a:rPr lang="es-us" sz="1100" b="0" i="0" u="none" strike="noStrike" kern="1200" cap="none" spc="0" normalizeH="0" noProof="0" dirty="0" err="1">
                <a:ln>
                  <a:noFill/>
                </a:ln>
                <a:solidFill>
                  <a:srgbClr val="595959"/>
                </a:solidFill>
                <a:effectLst/>
                <a:uLnTx/>
                <a:uFillTx/>
                <a:latin typeface="Arial"/>
                <a:ea typeface="+mn-ea"/>
                <a:cs typeface="Arial"/>
              </a:rPr>
              <a:t>ai</a:t>
            </a:r>
            <a:endParaRPr lang="en-US" sz="1100" dirty="0">
              <a:solidFill>
                <a:srgbClr val="595959"/>
              </a:solidFill>
              <a:ea typeface="+mn-ea"/>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us" sz="1100" b="0" i="0" u="none" strike="noStrike" kern="1200" cap="none" spc="0" normalizeH="0" noProof="0" dirty="0">
                <a:ln>
                  <a:noFill/>
                </a:ln>
                <a:solidFill>
                  <a:srgbClr val="595959"/>
                </a:solidFill>
                <a:effectLst/>
                <a:uLnTx/>
                <a:uFillTx/>
                <a:latin typeface="Arial"/>
                <a:ea typeface="+mn-ea"/>
                <a:cs typeface="Arial"/>
              </a:rPr>
              <a:t>MD Audit</a:t>
            </a:r>
            <a:endParaRPr lang="en-US" sz="1100" b="0" i="0" u="none" strike="noStrike" kern="1200" cap="none" spc="0" normalizeH="0" baseline="0" noProof="0" dirty="0">
              <a:ln>
                <a:noFill/>
              </a:ln>
              <a:solidFill>
                <a:srgbClr val="595959"/>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us" sz="1100" b="0" i="0" u="none" strike="noStrike" kern="1200" cap="none" spc="0" normalizeH="0" noProof="0" dirty="0">
                <a:ln>
                  <a:noFill/>
                </a:ln>
                <a:solidFill>
                  <a:srgbClr val="595959"/>
                </a:solidFill>
                <a:effectLst/>
                <a:uLnTx/>
                <a:uFillTx/>
                <a:latin typeface="Arial"/>
                <a:ea typeface="+mn-ea"/>
                <a:cs typeface="Arial"/>
              </a:rPr>
              <a:t>Training &amp; LMS </a:t>
            </a:r>
            <a:endParaRPr lang="en-US" sz="1100" b="0" i="0" u="none" strike="noStrike" kern="1200" cap="none" spc="0" normalizeH="0" baseline="0" noProof="0" dirty="0">
              <a:ln>
                <a:noFill/>
              </a:ln>
              <a:solidFill>
                <a:srgbClr val="595959"/>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us" sz="1100" b="0" i="0" u="none" strike="noStrike" kern="1200" cap="none" spc="0" normalizeH="0" noProof="0" dirty="0" err="1">
                <a:ln>
                  <a:noFill/>
                </a:ln>
                <a:solidFill>
                  <a:srgbClr val="595959"/>
                </a:solidFill>
                <a:effectLst/>
                <a:uLnTx/>
                <a:uFillTx/>
                <a:latin typeface="Arial"/>
                <a:ea typeface="+mn-ea"/>
                <a:cs typeface="Arial"/>
              </a:rPr>
              <a:t>CaseIQ</a:t>
            </a:r>
            <a:endParaRPr lang="en-US" sz="1100" b="0" i="0" u="none" strike="noStrike" kern="1200" cap="none" spc="0" normalizeH="0" baseline="0" noProof="0" dirty="0">
              <a:ln>
                <a:noFill/>
              </a:ln>
              <a:solidFill>
                <a:srgbClr val="595959"/>
              </a:solidFill>
              <a:effectLst/>
              <a:uLnTx/>
              <a:uFillTx/>
              <a:latin typeface="Arial"/>
              <a:ea typeface="+mn-ea"/>
              <a:cs typeface="Arial"/>
            </a:endParaRPr>
          </a:p>
        </p:txBody>
      </p:sp>
      <p:sp>
        <p:nvSpPr>
          <p:cNvPr id="16" name="“Success usually comes…">
            <a:extLst>
              <a:ext uri="{FF2B5EF4-FFF2-40B4-BE49-F238E27FC236}">
                <a16:creationId xmlns:a16="http://schemas.microsoft.com/office/drawing/2014/main" id="{A742E9C8-BBF5-991E-6DD0-B70F538C9E93}"/>
              </a:ext>
            </a:extLst>
          </p:cNvPr>
          <p:cNvSpPr txBox="1"/>
          <p:nvPr/>
        </p:nvSpPr>
        <p:spPr>
          <a:xfrm>
            <a:off x="4263427" y="2131473"/>
            <a:ext cx="3565209" cy="4318618"/>
          </a:xfrm>
          <a:prstGeom prst="rect">
            <a:avLst/>
          </a:prstGeom>
          <a:solidFill>
            <a:schemeClr val="bg1"/>
          </a:solidFill>
          <a:ln w="47625">
            <a:solidFill>
              <a:srgbClr val="253746"/>
            </a:solidFill>
            <a:miter lim="400000"/>
          </a:ln>
          <a:extLst>
            <a:ext uri="{C572A759-6A51-4108-AA02-DFA0A04FC94B}">
              <ma14:wrappingTextBoxFlag xmlns="" xmlns:ma14="http://schemas.microsoft.com/office/mac/drawingml/2011/main" val="1"/>
            </a:ext>
          </a:extLst>
        </p:spPr>
        <p:txBody>
          <a:bodyPr wrap="square" lIns="25400" tIns="25400" rIns="25400" bIns="25400" rtlCol="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rtl="0" hangingPunct="1">
              <a:lnSpc>
                <a:spcPct val="114000"/>
              </a:lnSpc>
              <a:spcBef>
                <a:spcPts val="1000"/>
              </a:spcBef>
              <a:spcAft>
                <a:spcPts val="500"/>
              </a:spcAft>
              <a:defRPr/>
            </a:pPr>
            <a:r>
              <a:rPr lang="es-us" sz="1800" b="1" kern="1200" dirty="0">
                <a:solidFill>
                  <a:srgbClr val="595959"/>
                </a:solidFill>
                <a:latin typeface="Arial"/>
                <a:ea typeface="Open Sans Extrabold"/>
                <a:cs typeface="Arial"/>
              </a:rPr>
              <a:t>¿Qué podríamos automatizar?</a:t>
            </a:r>
            <a:endParaRPr lang="en-US" sz="1800" b="1" i="0" u="none" strike="noStrike" kern="1200" cap="none" spc="0" normalizeH="0" baseline="0" noProof="0" dirty="0">
              <a:ln>
                <a:noFill/>
              </a:ln>
              <a:solidFill>
                <a:srgbClr val="595959"/>
              </a:solidFill>
              <a:effectLst/>
              <a:uLnTx/>
              <a:uFillTx/>
              <a:latin typeface="Arial"/>
              <a:ea typeface="Open Sans Extrabold"/>
              <a:cs typeface="Arial"/>
            </a:endParaRPr>
          </a:p>
          <a:p>
            <a:pPr marL="171450" indent="-171450" algn="l" rtl="0">
              <a:buFont typeface="Arial"/>
              <a:buChar char="•"/>
            </a:pPr>
            <a:r>
              <a:rPr lang="es-us" sz="1100" dirty="0">
                <a:solidFill>
                  <a:srgbClr val="595959"/>
                </a:solidFill>
                <a:latin typeface="Arial"/>
              </a:rPr>
              <a:t>Boletín</a:t>
            </a:r>
          </a:p>
          <a:p>
            <a:pPr marL="171450" indent="-171450" algn="l" rtl="0">
              <a:buFont typeface="Arial"/>
              <a:buChar char="•"/>
            </a:pPr>
            <a:r>
              <a:rPr lang="es-us" sz="1100" dirty="0">
                <a:solidFill>
                  <a:srgbClr val="595959"/>
                </a:solidFill>
                <a:latin typeface="Arial"/>
              </a:rPr>
              <a:t>Seguimiento de las reuniones</a:t>
            </a:r>
          </a:p>
          <a:p>
            <a:pPr marL="171450" indent="-171450" algn="l" rtl="0">
              <a:buFont typeface="Arial"/>
              <a:buChar char="•"/>
            </a:pPr>
            <a:r>
              <a:rPr lang="es-us" sz="1100" dirty="0">
                <a:solidFill>
                  <a:srgbClr val="595959"/>
                </a:solidFill>
                <a:latin typeface="Arial"/>
              </a:rPr>
              <a:t>Formación cruzada y planificación de la sucesión</a:t>
            </a:r>
          </a:p>
          <a:p>
            <a:pPr marL="171450" indent="-171450" algn="l" rtl="0">
              <a:buFont typeface="Arial"/>
              <a:buChar char="•"/>
            </a:pPr>
            <a:r>
              <a:rPr lang="es-us" sz="1100" dirty="0">
                <a:solidFill>
                  <a:srgbClr val="595959"/>
                </a:solidFill>
                <a:latin typeface="Arial"/>
              </a:rPr>
              <a:t>Procesos de gestión de riesgos</a:t>
            </a:r>
          </a:p>
          <a:p>
            <a:pPr marL="171450" indent="-171450" algn="l" rtl="0">
              <a:buFont typeface="Arial"/>
              <a:buChar char="•"/>
            </a:pPr>
            <a:r>
              <a:rPr lang="es-us" sz="1100" dirty="0">
                <a:solidFill>
                  <a:srgbClr val="595959"/>
                </a:solidFill>
                <a:latin typeface="Arial"/>
              </a:rPr>
              <a:t>Seguimiento y toma de decisiones con respecto a eventos y actividades</a:t>
            </a:r>
          </a:p>
          <a:p>
            <a:pPr marL="171450" indent="-171450" algn="l" rtl="0">
              <a:buFont typeface="Arial"/>
              <a:buChar char="•"/>
            </a:pPr>
            <a:r>
              <a:rPr lang="es-us" sz="1100" dirty="0">
                <a:solidFill>
                  <a:srgbClr val="595959"/>
                </a:solidFill>
                <a:latin typeface="Arial"/>
              </a:rPr>
              <a:t>Verificaciones</a:t>
            </a:r>
          </a:p>
          <a:p>
            <a:pPr marL="171450" indent="-171450" algn="l" rtl="0">
              <a:buFont typeface="Arial"/>
              <a:buChar char="•"/>
            </a:pPr>
            <a:r>
              <a:rPr lang="es-us" sz="1100" dirty="0">
                <a:solidFill>
                  <a:srgbClr val="595959"/>
                </a:solidFill>
                <a:latin typeface="Arial"/>
              </a:rPr>
              <a:t>Encuestas y comentarios</a:t>
            </a:r>
          </a:p>
          <a:p>
            <a:pPr marL="171450" indent="-171450" algn="l" rtl="0">
              <a:buFont typeface="Arial"/>
              <a:buChar char="•"/>
            </a:pPr>
            <a:r>
              <a:rPr lang="es-us" sz="1100" dirty="0">
                <a:solidFill>
                  <a:srgbClr val="595959"/>
                </a:solidFill>
                <a:latin typeface="Arial"/>
              </a:rPr>
              <a:t>Análisis de datos</a:t>
            </a:r>
          </a:p>
          <a:p>
            <a:pPr marL="171450" indent="-171450" algn="l" rtl="0">
              <a:buFont typeface="Arial"/>
              <a:buChar char="•"/>
            </a:pPr>
            <a:r>
              <a:rPr lang="es-us" sz="1100" dirty="0">
                <a:solidFill>
                  <a:srgbClr val="595959"/>
                </a:solidFill>
                <a:latin typeface="Arial"/>
              </a:rPr>
              <a:t>Informes y presentaciones del Consejo</a:t>
            </a:r>
          </a:p>
          <a:p>
            <a:pPr marL="171450" indent="-171450" algn="l" rtl="0">
              <a:buFont typeface="Arial"/>
              <a:buChar char="•"/>
            </a:pPr>
            <a:r>
              <a:rPr lang="es-us" sz="1100" dirty="0">
                <a:solidFill>
                  <a:srgbClr val="595959"/>
                </a:solidFill>
                <a:latin typeface="Arial"/>
              </a:rPr>
              <a:t>Seguimiento y cumplimiento de las actualizaciones de la legislación</a:t>
            </a:r>
          </a:p>
          <a:p>
            <a:pPr marL="171450" indent="-171450" algn="l" rtl="0">
              <a:buFont typeface="Arial"/>
              <a:buChar char="•"/>
            </a:pPr>
            <a:r>
              <a:rPr lang="es-us" sz="1100" dirty="0">
                <a:solidFill>
                  <a:srgbClr val="595959"/>
                </a:solidFill>
                <a:latin typeface="Arial"/>
              </a:rPr>
              <a:t>Actualizaciones de las políticas</a:t>
            </a:r>
          </a:p>
          <a:p>
            <a:pPr marL="171450" indent="-171450" algn="l" rtl="0">
              <a:buFont typeface="Arial"/>
              <a:buChar char="•"/>
            </a:pPr>
            <a:r>
              <a:rPr lang="es-us" sz="1100" dirty="0">
                <a:solidFill>
                  <a:srgbClr val="595959"/>
                </a:solidFill>
                <a:latin typeface="Arial"/>
              </a:rPr>
              <a:t>Evaluación de programas</a:t>
            </a:r>
          </a:p>
          <a:p>
            <a:pPr marL="171450" indent="-171450" algn="l" rtl="0">
              <a:buFont typeface="Arial"/>
              <a:buChar char="•"/>
            </a:pPr>
            <a:r>
              <a:rPr lang="es-us" sz="1100" dirty="0">
                <a:solidFill>
                  <a:srgbClr val="595959"/>
                </a:solidFill>
                <a:latin typeface="Arial"/>
              </a:rPr>
              <a:t>Integración y métricas del marco de integridad</a:t>
            </a:r>
          </a:p>
          <a:p>
            <a:pPr marL="171450" indent="-171450" algn="l" rtl="0">
              <a:buFont typeface="Arial"/>
              <a:buChar char="•"/>
            </a:pPr>
            <a:r>
              <a:rPr lang="es-us" sz="1100" dirty="0">
                <a:solidFill>
                  <a:srgbClr val="595959"/>
                </a:solidFill>
                <a:latin typeface="Arial"/>
              </a:rPr>
              <a:t>Formación de proveedores</a:t>
            </a:r>
          </a:p>
          <a:p>
            <a:pPr marL="171450" indent="-171450" algn="l" rtl="0">
              <a:buFont typeface="Arial"/>
              <a:buChar char="•"/>
            </a:pPr>
            <a:r>
              <a:rPr lang="es-us" sz="1100" dirty="0">
                <a:solidFill>
                  <a:srgbClr val="595959"/>
                </a:solidFill>
                <a:latin typeface="Arial"/>
              </a:rPr>
              <a:t>Formación obligatoria</a:t>
            </a:r>
          </a:p>
          <a:p>
            <a:pPr marL="171450" indent="-171450" algn="l" rtl="0">
              <a:buFont typeface="Arial"/>
              <a:buChar char="•"/>
            </a:pPr>
            <a:r>
              <a:rPr lang="es-us" sz="1100" dirty="0">
                <a:solidFill>
                  <a:srgbClr val="595959"/>
                </a:solidFill>
                <a:latin typeface="Arial"/>
              </a:rPr>
              <a:t>Revisión y monitoreo</a:t>
            </a:r>
          </a:p>
          <a:p>
            <a:pPr marL="171450" indent="-171450" algn="l" rtl="0">
              <a:buFont typeface="Arial"/>
              <a:buChar char="•"/>
            </a:pPr>
            <a:r>
              <a:rPr lang="es-us" sz="1100" dirty="0">
                <a:solidFill>
                  <a:srgbClr val="595959"/>
                </a:solidFill>
                <a:latin typeface="Arial"/>
              </a:rPr>
              <a:t>Medidas y métricas de eficacia</a:t>
            </a:r>
          </a:p>
          <a:p>
            <a:pPr marL="171450" indent="-171450" algn="l" rtl="0">
              <a:buFont typeface="Arial"/>
              <a:buChar char="•"/>
            </a:pPr>
            <a:r>
              <a:rPr lang="es-us" sz="1100" dirty="0">
                <a:solidFill>
                  <a:srgbClr val="595959"/>
                </a:solidFill>
                <a:latin typeface="Arial"/>
              </a:rPr>
              <a:t>Avance del plan estratégico</a:t>
            </a:r>
          </a:p>
          <a:p>
            <a:pPr marL="171450" indent="-171450" algn="l" rtl="0">
              <a:buFont typeface="Arial"/>
              <a:buChar char="•"/>
            </a:pPr>
            <a:r>
              <a:rPr lang="es-us" sz="1100" dirty="0">
                <a:solidFill>
                  <a:srgbClr val="595959"/>
                </a:solidFill>
                <a:latin typeface="Arial"/>
              </a:rPr>
              <a:t>Recomendaciones de medidas correctivas</a:t>
            </a:r>
          </a:p>
          <a:p>
            <a:pPr algn="l" rtl="0"/>
            <a:endParaRPr lang="es-us" sz="1100" dirty="0">
              <a:solidFill>
                <a:srgbClr val="595959"/>
              </a:solidFill>
              <a:latin typeface="Arial"/>
            </a:endParaRPr>
          </a:p>
        </p:txBody>
      </p:sp>
      <p:sp>
        <p:nvSpPr>
          <p:cNvPr id="17" name="“Success usually comes…">
            <a:extLst>
              <a:ext uri="{FF2B5EF4-FFF2-40B4-BE49-F238E27FC236}">
                <a16:creationId xmlns:a16="http://schemas.microsoft.com/office/drawing/2014/main" id="{0EF5E0A3-258F-D7C5-9CCB-96C47300A447}"/>
              </a:ext>
            </a:extLst>
          </p:cNvPr>
          <p:cNvSpPr txBox="1"/>
          <p:nvPr/>
        </p:nvSpPr>
        <p:spPr>
          <a:xfrm>
            <a:off x="8033362" y="2131473"/>
            <a:ext cx="3686999" cy="4492705"/>
          </a:xfrm>
          <a:prstGeom prst="rect">
            <a:avLst/>
          </a:prstGeom>
          <a:solidFill>
            <a:schemeClr val="bg1"/>
          </a:solidFill>
          <a:ln w="47625">
            <a:solidFill>
              <a:srgbClr val="253746"/>
            </a:solidFill>
            <a:miter lim="400000"/>
          </a:ln>
          <a:extLst>
            <a:ext uri="{C572A759-6A51-4108-AA02-DFA0A04FC94B}">
              <ma14:wrappingTextBoxFlag xmlns="" xmlns:ma14="http://schemas.microsoft.com/office/mac/drawingml/2011/main" val="1"/>
            </a:ext>
          </a:extLst>
        </p:spPr>
        <p:txBody>
          <a:bodyPr wrap="square" lIns="25400" tIns="25400" rIns="25400" bIns="25400" rtlCol="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rtl="0">
              <a:spcBef>
                <a:spcPts val="1000"/>
              </a:spcBef>
              <a:spcAft>
                <a:spcPts val="1000"/>
              </a:spcAft>
              <a:defRPr/>
            </a:pPr>
            <a:r>
              <a:rPr lang="es-us" sz="1800" b="1" kern="1200" dirty="0">
                <a:solidFill>
                  <a:srgbClr val="595959"/>
                </a:solidFill>
                <a:latin typeface="Arial"/>
                <a:ea typeface="Open Sans Extrabold"/>
                <a:cs typeface="Arial"/>
              </a:rPr>
              <a:t>Oportunidades ante nosotros.</a:t>
            </a:r>
            <a:br>
              <a:rPr lang="en-US" sz="15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rPr>
            </a:br>
            <a:br>
              <a:rPr lang="en-US" sz="1500" b="1" kern="1200" dirty="0">
                <a:solidFill>
                  <a:srgbClr val="595959"/>
                </a:solidFill>
                <a:latin typeface="Arial"/>
                <a:ea typeface="Open Sans Extrabold"/>
                <a:cs typeface="Arial"/>
              </a:rPr>
            </a:br>
            <a:r>
              <a:rPr lang="es-us" sz="1100" b="1" i="0" u="none" strike="noStrike" kern="1200" cap="none" spc="0" normalizeH="0" noProof="0" dirty="0">
                <a:ln>
                  <a:noFill/>
                </a:ln>
                <a:solidFill>
                  <a:srgbClr val="595959"/>
                </a:solidFill>
                <a:effectLst/>
                <a:uLnTx/>
                <a:uFillTx/>
                <a:latin typeface="Arial"/>
                <a:ea typeface="Open Sans Extrabold"/>
                <a:cs typeface="Arial"/>
              </a:rPr>
              <a:t>Acciones estratégicas:</a:t>
            </a:r>
            <a:endParaRPr lang="en-US" sz="1100" dirty="0">
              <a:solidFill>
                <a:srgbClr val="595959"/>
              </a:solidFill>
            </a:endParaRPr>
          </a:p>
          <a:p>
            <a:pPr marL="171450" indent="-171450" algn="l" defTabSz="914400" rtl="0">
              <a:buFont typeface="Arial,Sans-Serif"/>
              <a:buChar char="•"/>
              <a:defRPr/>
            </a:pPr>
            <a:r>
              <a:rPr lang="es-us" sz="1100" kern="1200" dirty="0">
                <a:solidFill>
                  <a:srgbClr val="595959"/>
                </a:solidFill>
                <a:latin typeface="Arial"/>
                <a:ea typeface="Open Sans Extrabold"/>
                <a:cs typeface="Arial"/>
              </a:rPr>
              <a:t>Gestión de la programación</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Planificación y gestión de proyectos</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Medidas correctivas y recomendaciones</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Integración del marco de integridad</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Verificaciones</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Formación cruzada y planificación de la sucesión</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Análisis de datos (Caso comercial)</a:t>
            </a:r>
          </a:p>
          <a:p>
            <a:pPr marL="171450" indent="-171450" algn="l" defTabSz="914400" rtl="0">
              <a:buFont typeface="Arial,Sans-Serif"/>
              <a:buChar char="•"/>
              <a:defRPr/>
            </a:pPr>
            <a:r>
              <a:rPr lang="es-us" sz="1100" kern="1200" dirty="0">
                <a:solidFill>
                  <a:srgbClr val="595959"/>
                </a:solidFill>
                <a:latin typeface="Arial"/>
                <a:ea typeface="Open Sans Extrabold"/>
                <a:cs typeface="Arial"/>
              </a:rPr>
              <a:t>Automatización de boletines</a:t>
            </a:r>
          </a:p>
          <a:p>
            <a:pPr marR="0" lvl="0" algn="l" defTabSz="914400" rtl="0" eaLnBrk="1" fontAlgn="auto" latinLnBrk="0" hangingPunct="1">
              <a:spcBef>
                <a:spcPts val="1000"/>
              </a:spcBef>
              <a:spcAft>
                <a:spcPts val="1000"/>
              </a:spcAft>
              <a:buClrTx/>
              <a:buSzTx/>
              <a:tabLst/>
              <a:defRPr/>
            </a:pPr>
            <a:r>
              <a:rPr lang="es-us" sz="1100" b="1" i="0" u="none" strike="noStrike" kern="1200" cap="none" spc="0" normalizeH="0" noProof="0" dirty="0">
                <a:ln>
                  <a:noFill/>
                </a:ln>
                <a:solidFill>
                  <a:srgbClr val="595959"/>
                </a:solidFill>
                <a:effectLst/>
                <a:uLnTx/>
                <a:uFillTx/>
                <a:latin typeface="Arial"/>
                <a:ea typeface="Open Sans Extrabold"/>
                <a:cs typeface="Arial"/>
              </a:rPr>
              <a:t>Oportunidades inmediatas:</a:t>
            </a:r>
            <a:endParaRPr lang="en-US" sz="1100" b="1" i="0" u="none" strike="noStrike" kern="1200" cap="none" spc="0" normalizeH="0" baseline="0" noProof="0" dirty="0">
              <a:ln>
                <a:noFill/>
              </a:ln>
              <a:solidFill>
                <a:srgbClr val="595959"/>
              </a:solidFill>
              <a:effectLst/>
              <a:uLnTx/>
              <a:uFillTx/>
              <a:latin typeface="Arial"/>
              <a:ea typeface="Open Sans Extrabold"/>
              <a:cs typeface="Arial"/>
            </a:endParaRPr>
          </a:p>
          <a:p>
            <a:pPr marL="171450" indent="-171450" algn="l" defTabSz="914400" rtl="0">
              <a:buFont typeface="Arial"/>
              <a:buChar char="•"/>
              <a:defRPr/>
            </a:pPr>
            <a:r>
              <a:rPr lang="es-us" sz="1100" kern="1200" dirty="0">
                <a:solidFill>
                  <a:srgbClr val="595959"/>
                </a:solidFill>
                <a:latin typeface="Arial"/>
                <a:ea typeface="Open Sans Extrabold"/>
                <a:cs typeface="Arial"/>
              </a:rPr>
              <a:t>Seguimiento y cumplimiento de las actualizaciones de la legislación</a:t>
            </a:r>
          </a:p>
          <a:p>
            <a:pPr marL="171450" indent="-171450" algn="l" defTabSz="914400" rtl="0">
              <a:buFont typeface="Arial"/>
              <a:buChar char="•"/>
              <a:defRPr/>
            </a:pPr>
            <a:r>
              <a:rPr lang="es-us" sz="1100" kern="1200" dirty="0">
                <a:solidFill>
                  <a:srgbClr val="595959"/>
                </a:solidFill>
                <a:latin typeface="Arial"/>
                <a:ea typeface="Open Sans Extrabold"/>
                <a:cs typeface="Arial"/>
              </a:rPr>
              <a:t>Seguimiento de las reuniones de equipo</a:t>
            </a:r>
            <a:endParaRPr lang="en-US" sz="1100" dirty="0">
              <a:solidFill>
                <a:srgbClr val="595959"/>
              </a:solidFill>
              <a:latin typeface="Arial"/>
              <a:ea typeface="Open Sans Extrabold"/>
              <a:cs typeface="Arial"/>
            </a:endParaRPr>
          </a:p>
          <a:p>
            <a:pPr marL="171450" indent="-171450" algn="l" defTabSz="914400" rtl="0">
              <a:buFont typeface="Arial"/>
              <a:buChar char="•"/>
              <a:defRPr/>
            </a:pPr>
            <a:r>
              <a:rPr lang="es-us" sz="1100" kern="1200" dirty="0">
                <a:solidFill>
                  <a:srgbClr val="595959"/>
                </a:solidFill>
                <a:latin typeface="Arial"/>
                <a:ea typeface="Open Sans Extrabold"/>
                <a:cs typeface="Arial"/>
              </a:rPr>
              <a:t>Actualizaciones de las políticas</a:t>
            </a:r>
            <a:endParaRPr lang="en-US" sz="1100" dirty="0">
              <a:solidFill>
                <a:srgbClr val="595959"/>
              </a:solidFill>
              <a:latin typeface="Arial"/>
              <a:ea typeface="Open Sans Extrabold"/>
              <a:cs typeface="Arial"/>
            </a:endParaRPr>
          </a:p>
          <a:p>
            <a:pPr marL="171450" indent="-171450" algn="l" defTabSz="914400" rtl="0">
              <a:buFont typeface="Arial"/>
              <a:buChar char="•"/>
              <a:defRPr/>
            </a:pPr>
            <a:r>
              <a:rPr lang="es-us" sz="1100" kern="1200" dirty="0">
                <a:solidFill>
                  <a:srgbClr val="595959"/>
                </a:solidFill>
                <a:latin typeface="Arial"/>
                <a:ea typeface="Open Sans Extrabold"/>
                <a:cs typeface="Arial"/>
              </a:rPr>
              <a:t>Avance del plan estratégico</a:t>
            </a:r>
            <a:endParaRPr lang="en-US" sz="1100" dirty="0">
              <a:solidFill>
                <a:srgbClr val="595959"/>
              </a:solidFill>
              <a:latin typeface="Arial"/>
              <a:ea typeface="Open Sans Extrabold"/>
              <a:cs typeface="Arial"/>
            </a:endParaRPr>
          </a:p>
          <a:p>
            <a:pPr marL="171450" indent="-171450" algn="l" defTabSz="914400" rtl="0">
              <a:buFont typeface="Arial"/>
              <a:buChar char="•"/>
              <a:defRPr/>
            </a:pPr>
            <a:r>
              <a:rPr lang="es-us" sz="1100" kern="1200" dirty="0">
                <a:solidFill>
                  <a:srgbClr val="595959"/>
                </a:solidFill>
                <a:latin typeface="Arial"/>
                <a:ea typeface="Open Sans Extrabold"/>
                <a:cs typeface="Arial"/>
              </a:rPr>
              <a:t>Gestión del desempeño</a:t>
            </a:r>
          </a:p>
          <a:p>
            <a:pPr marL="171450" indent="-171450" algn="l" defTabSz="914400" rtl="0">
              <a:buFont typeface="Arial"/>
              <a:buChar char="•"/>
              <a:defRPr/>
            </a:pPr>
            <a:r>
              <a:rPr lang="es-us" sz="1100" kern="1200" dirty="0">
                <a:solidFill>
                  <a:srgbClr val="595959"/>
                </a:solidFill>
                <a:latin typeface="Arial"/>
                <a:ea typeface="Open Sans Extrabold"/>
                <a:cs typeface="Arial"/>
              </a:rPr>
              <a:t>Proceso de Gestión de Cambios (MOC)</a:t>
            </a:r>
          </a:p>
          <a:p>
            <a:pPr marL="171450" indent="-171450" algn="l" defTabSz="914400" rtl="0">
              <a:buFont typeface="Arial"/>
              <a:buChar char="•"/>
              <a:defRPr/>
            </a:pPr>
            <a:r>
              <a:rPr lang="es-us" sz="1100" kern="1200" dirty="0">
                <a:solidFill>
                  <a:srgbClr val="595959"/>
                </a:solidFill>
                <a:latin typeface="Arial"/>
                <a:ea typeface="Open Sans Extrabold"/>
                <a:cs typeface="Arial"/>
              </a:rPr>
              <a:t>Informes y presentaciones del Consejo</a:t>
            </a:r>
            <a:endParaRPr lang="en-US" sz="1100" kern="1200" dirty="0">
              <a:solidFill>
                <a:srgbClr val="595959"/>
              </a:solidFill>
              <a:latin typeface="Arial"/>
              <a:ea typeface="Open Sans Extrabold" panose="020B0606030504020204" pitchFamily="34" charset="0"/>
              <a:cs typeface="Arial" panose="020B0604020202020204" pitchFamily="34" charset="0"/>
            </a:endParaRPr>
          </a:p>
          <a:p>
            <a:pPr marL="171450" indent="-171450" algn="l" defTabSz="914400" rtl="0">
              <a:buFont typeface="Arial"/>
              <a:buChar char="•"/>
              <a:defRPr/>
            </a:pPr>
            <a:r>
              <a:rPr lang="es-us" sz="1100" kern="1200" dirty="0">
                <a:solidFill>
                  <a:srgbClr val="595959"/>
                </a:solidFill>
                <a:latin typeface="Arial"/>
                <a:ea typeface="Open Sans Extrabold"/>
                <a:cs typeface="Arial"/>
              </a:rPr>
              <a:t>Análisis de información y datos</a:t>
            </a:r>
          </a:p>
          <a:p>
            <a:pPr marL="171450" indent="-171450" algn="l" defTabSz="914400" rtl="0">
              <a:buFont typeface="Arial"/>
              <a:buChar char="•"/>
              <a:defRPr/>
            </a:pPr>
            <a:r>
              <a:rPr lang="es-us" sz="1100" kern="1200" dirty="0">
                <a:solidFill>
                  <a:srgbClr val="595959"/>
                </a:solidFill>
                <a:latin typeface="Arial"/>
                <a:ea typeface="Open Sans Extrabold"/>
                <a:cs typeface="Arial"/>
              </a:rPr>
              <a:t>Procesos de IDT</a:t>
            </a:r>
            <a:endParaRPr lang="en-US" sz="1100" kern="1200" dirty="0">
              <a:solidFill>
                <a:srgbClr val="595959"/>
              </a:solidFill>
              <a:latin typeface="Arial"/>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82155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4E443-9F60-D4C7-C05C-A3823DDDA9A1}"/>
              </a:ext>
            </a:extLst>
          </p:cNvPr>
          <p:cNvSpPr/>
          <p:nvPr/>
        </p:nvSpPr>
        <p:spPr>
          <a:xfrm>
            <a:off x="0" y="6510969"/>
            <a:ext cx="12192227" cy="347031"/>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751510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196220" y="343087"/>
            <a:ext cx="7703506" cy="2946191"/>
          </a:xfrm>
          <a:prstGeom prst="rect">
            <a:avLst/>
          </a:prstGeom>
        </p:spPr>
        <p:txBody>
          <a:bodyPr wrap="square" lIns="91440" tIns="45720" rIns="91440" bIns="45720" rtlCol="0" anchor="t">
            <a:spAutoFit/>
          </a:bodyPr>
          <a:lstStyle/>
          <a:p>
            <a:pPr algn="l" defTabSz="914377" rtl="0" hangingPunct="1">
              <a:lnSpc>
                <a:spcPct val="114000"/>
              </a:lnSpc>
              <a:defRPr/>
            </a:pPr>
            <a:r>
              <a:rPr lang="es-us" sz="2000" b="1" u="none" strike="noStrike" kern="1200" cap="none" spc="0" normalizeH="0" noProof="0" dirty="0">
                <a:ln>
                  <a:noFill/>
                </a:ln>
                <a:solidFill>
                  <a:srgbClr val="00778B"/>
                </a:solidFill>
                <a:effectLst/>
                <a:uLnTx/>
                <a:uFillTx/>
                <a:latin typeface="Arial"/>
                <a:ea typeface="Lato"/>
                <a:cs typeface="Arial"/>
                <a:sym typeface="Helvetica Neue UltraLight"/>
              </a:rPr>
              <a:t>Propósito del Plan</a:t>
            </a:r>
            <a:endParaRPr lang="en-US" sz="2000" dirty="0">
              <a:solidFill>
                <a:srgbClr val="00778B"/>
              </a:solidFill>
              <a:latin typeface="Arial"/>
              <a:ea typeface="Lato"/>
              <a:cs typeface="Arial"/>
            </a:endParaRPr>
          </a:p>
          <a:p>
            <a:pPr algn="l" defTabSz="914377" rtl="0">
              <a:lnSpc>
                <a:spcPct val="114000"/>
              </a:lnSpc>
              <a:defRPr/>
            </a:pPr>
            <a:r>
              <a:rPr lang="es-us" sz="1600" kern="1200" dirty="0">
                <a:solidFill>
                  <a:srgbClr val="595959"/>
                </a:solidFill>
                <a:latin typeface="Arial"/>
                <a:ea typeface="Lato"/>
                <a:cs typeface="Arial"/>
              </a:rPr>
              <a:t>Redactar un plan estratégico es crucial porque los campos de la educación y la atención médica están cambiando rápidamente. Un </a:t>
            </a:r>
            <a:r>
              <a:rPr lang="es-us" sz="1600" b="1" kern="1200" dirty="0">
                <a:solidFill>
                  <a:srgbClr val="595959"/>
                </a:solidFill>
                <a:latin typeface="Arial"/>
                <a:ea typeface="Lato"/>
                <a:cs typeface="Arial"/>
              </a:rPr>
              <a:t>plan estratégico actúa como una hoja de ruta</a:t>
            </a:r>
            <a:r>
              <a:rPr lang="es-us" sz="1600" kern="1200" dirty="0">
                <a:solidFill>
                  <a:srgbClr val="595959"/>
                </a:solidFill>
                <a:latin typeface="Arial"/>
                <a:ea typeface="Lato"/>
                <a:cs typeface="Arial"/>
              </a:rPr>
              <a:t> — es decir, ayuda a una organización a tomar decisiones que </a:t>
            </a:r>
            <a:r>
              <a:rPr lang="es-us" sz="1600" b="1" kern="1200" dirty="0">
                <a:solidFill>
                  <a:srgbClr val="595959"/>
                </a:solidFill>
                <a:latin typeface="Arial"/>
                <a:ea typeface="Lato"/>
                <a:cs typeface="Arial"/>
              </a:rPr>
              <a:t>se alineen </a:t>
            </a:r>
            <a:r>
              <a:rPr lang="es-us" sz="1600" b="1" u="none" strike="noStrike" kern="1200" cap="none" spc="0" normalizeH="0" noProof="0" dirty="0">
                <a:ln>
                  <a:noFill/>
                </a:ln>
                <a:solidFill>
                  <a:srgbClr val="595959"/>
                </a:solidFill>
                <a:effectLst/>
                <a:uLnTx/>
                <a:uFillTx/>
                <a:latin typeface="Arial"/>
                <a:ea typeface="Lato"/>
                <a:cs typeface="Arial"/>
                <a:sym typeface="Helvetica Neue UltraLight"/>
              </a:rPr>
              <a:t>con </a:t>
            </a:r>
            <a:r>
              <a:rPr lang="es-us" sz="1600" b="1" kern="1200" dirty="0">
                <a:solidFill>
                  <a:srgbClr val="595959"/>
                </a:solidFill>
                <a:latin typeface="Arial"/>
                <a:ea typeface="Lato"/>
                <a:cs typeface="Arial"/>
              </a:rPr>
              <a:t>sus principales objetivos y valores</a:t>
            </a:r>
            <a:r>
              <a:rPr lang="es-us" sz="1600" kern="1200" dirty="0">
                <a:solidFill>
                  <a:srgbClr val="595959"/>
                </a:solidFill>
                <a:latin typeface="Arial"/>
                <a:ea typeface="Lato"/>
                <a:cs typeface="Arial"/>
              </a:rPr>
              <a:t>. Además, ayuda a una organización a </a:t>
            </a:r>
            <a:r>
              <a:rPr lang="es-us" sz="1600" b="1" kern="1200" dirty="0">
                <a:solidFill>
                  <a:srgbClr val="595959"/>
                </a:solidFill>
                <a:latin typeface="Arial"/>
                <a:ea typeface="Lato"/>
                <a:cs typeface="Arial"/>
              </a:rPr>
              <a:t>moldear activamente su futuro</a:t>
            </a:r>
            <a:r>
              <a:rPr lang="es-us" sz="1600" kern="1200" dirty="0">
                <a:solidFill>
                  <a:srgbClr val="595959"/>
                </a:solidFill>
                <a:latin typeface="Arial"/>
                <a:ea typeface="Lato"/>
                <a:cs typeface="Arial"/>
              </a:rPr>
              <a:t> en lugar de limitarse a reaccionar a los cambios</a:t>
            </a:r>
            <a:r>
              <a:rPr lang="es-us" sz="1600" u="none" strike="noStrike" kern="1200" cap="none" spc="0" normalizeH="0" noProof="0" dirty="0">
                <a:ln>
                  <a:noFill/>
                </a:ln>
                <a:solidFill>
                  <a:srgbClr val="595959"/>
                </a:solidFill>
                <a:effectLst/>
                <a:uLnTx/>
                <a:uFillTx/>
                <a:latin typeface="Arial"/>
                <a:ea typeface="Lato"/>
                <a:cs typeface="Arial"/>
                <a:sym typeface="Helvetica Neue UltraLight"/>
              </a:rPr>
              <a:t>. </a:t>
            </a:r>
            <a:r>
              <a:rPr lang="es-us" sz="1600" kern="1200" dirty="0">
                <a:solidFill>
                  <a:srgbClr val="595959"/>
                </a:solidFill>
                <a:latin typeface="Arial"/>
                <a:ea typeface="Lato"/>
                <a:cs typeface="Arial"/>
              </a:rPr>
              <a:t>Hoy en día, especialmente, con los rápidos avances tecnológicos y la necesidad de </a:t>
            </a:r>
            <a:r>
              <a:rPr lang="es-us" sz="1600" b="1" kern="1200" dirty="0">
                <a:solidFill>
                  <a:srgbClr val="595959"/>
                </a:solidFill>
                <a:latin typeface="Arial"/>
                <a:ea typeface="Lato"/>
                <a:cs typeface="Arial"/>
              </a:rPr>
              <a:t>un comportamiento ético</a:t>
            </a:r>
            <a:r>
              <a:rPr lang="es-us" sz="1600" kern="1200" dirty="0">
                <a:solidFill>
                  <a:srgbClr val="595959"/>
                </a:solidFill>
                <a:latin typeface="Arial"/>
                <a:ea typeface="Lato"/>
                <a:cs typeface="Arial"/>
              </a:rPr>
              <a:t>, un plan estratégico es clave para mantener la relevancia de una organización y su capacidad de generar un impacto, así como </a:t>
            </a:r>
            <a:r>
              <a:rPr lang="es-us" sz="1600" b="1" kern="1200" dirty="0">
                <a:solidFill>
                  <a:srgbClr val="595959"/>
                </a:solidFill>
                <a:latin typeface="Arial"/>
                <a:ea typeface="Lato"/>
                <a:cs typeface="Arial"/>
              </a:rPr>
              <a:t>para mitigar el riesgo</a:t>
            </a:r>
            <a:r>
              <a:rPr lang="es-us" sz="1600" kern="1200" dirty="0">
                <a:solidFill>
                  <a:srgbClr val="595959"/>
                </a:solidFill>
                <a:latin typeface="Arial"/>
                <a:ea typeface="Lato"/>
                <a:cs typeface="Arial"/>
              </a:rPr>
              <a:t>.</a:t>
            </a:r>
            <a:endParaRPr lang="en-US" sz="1600" dirty="0">
              <a:solidFill>
                <a:srgbClr val="595959"/>
              </a:solidFill>
              <a:latin typeface="Arial"/>
              <a:ea typeface="Lato"/>
              <a:cs typeface="Arial"/>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196220" y="3352615"/>
            <a:ext cx="7703506" cy="3507627"/>
          </a:xfrm>
          <a:prstGeom prst="rect">
            <a:avLst/>
          </a:prstGeom>
        </p:spPr>
        <p:txBody>
          <a:bodyPr wrap="square" lIns="91440" tIns="45720" rIns="91440" bIns="45720" rtlCol="0" anchor="t">
            <a:spAutoFit/>
          </a:bodyPr>
          <a:lstStyle/>
          <a:p>
            <a:pPr algn="l" defTabSz="914377" rtl="0" hangingPunct="1">
              <a:lnSpc>
                <a:spcPct val="114000"/>
              </a:lnSpc>
              <a:defRPr/>
            </a:pPr>
            <a:r>
              <a:rPr lang="es-us" sz="2000" b="1" u="none" strike="noStrike" kern="1200" cap="none" spc="0" normalizeH="0" noProof="0" dirty="0">
                <a:ln>
                  <a:noFill/>
                </a:ln>
                <a:solidFill>
                  <a:srgbClr val="00778B"/>
                </a:solidFill>
                <a:effectLst/>
                <a:uLnTx/>
                <a:uFillTx/>
                <a:latin typeface="Arial"/>
                <a:ea typeface="Lato"/>
                <a:cs typeface="Arial"/>
                <a:sym typeface="Helvetica Neue UltraLight"/>
              </a:rPr>
              <a:t>Resultados</a:t>
            </a:r>
          </a:p>
          <a:p>
            <a:pPr algn="l" defTabSz="914377" rtl="0">
              <a:lnSpc>
                <a:spcPct val="114000"/>
              </a:lnSpc>
              <a:defRPr/>
            </a:pPr>
            <a:r>
              <a:rPr lang="es-us" sz="1600" kern="1200" dirty="0">
                <a:solidFill>
                  <a:srgbClr val="595959"/>
                </a:solidFill>
                <a:latin typeface="Arial"/>
                <a:ea typeface="Lato"/>
                <a:cs typeface="Arial"/>
              </a:rPr>
              <a:t>Los resultados previstos de este plan estratégico son</a:t>
            </a:r>
            <a:r>
              <a:rPr lang="es-us" sz="1600" b="1" kern="1200" dirty="0">
                <a:solidFill>
                  <a:srgbClr val="595959"/>
                </a:solidFill>
                <a:latin typeface="Arial"/>
                <a:ea typeface="Lato"/>
                <a:cs typeface="Arial"/>
              </a:rPr>
              <a:t> construir una sólida cultura de integridad, que influya en todos los ámbitos de la organización, y crear comunidades más saludables</a:t>
            </a:r>
            <a:r>
              <a:rPr lang="es-us" sz="1600" kern="1200" dirty="0">
                <a:solidFill>
                  <a:srgbClr val="595959"/>
                </a:solidFill>
                <a:latin typeface="Arial"/>
                <a:ea typeface="Lato"/>
                <a:cs typeface="Arial"/>
              </a:rPr>
              <a:t>. Este trabajo impulsará la confianza y la cooperación entre todas las personas involucradas. Dará lugar a </a:t>
            </a:r>
            <a:r>
              <a:rPr lang="es-us" sz="1600" b="1" kern="1200" dirty="0">
                <a:solidFill>
                  <a:srgbClr val="595959"/>
                </a:solidFill>
                <a:latin typeface="Arial"/>
                <a:ea typeface="Lato"/>
                <a:cs typeface="Arial"/>
              </a:rPr>
              <a:t>prácticas éticas en la educación y la atención médica</a:t>
            </a:r>
            <a:r>
              <a:rPr lang="es-us" sz="1600" kern="1200" dirty="0">
                <a:solidFill>
                  <a:srgbClr val="595959"/>
                </a:solidFill>
                <a:latin typeface="Arial"/>
                <a:ea typeface="Lato"/>
                <a:cs typeface="Arial"/>
              </a:rPr>
              <a:t>, inspirando a otros </a:t>
            </a:r>
            <a:r>
              <a:rPr lang="es-us" sz="1600" u="none" strike="noStrike" kern="1200" cap="none" spc="0" normalizeH="0" noProof="0" dirty="0">
                <a:ln>
                  <a:noFill/>
                </a:ln>
                <a:solidFill>
                  <a:srgbClr val="595959"/>
                </a:solidFill>
                <a:effectLst/>
                <a:uLnTx/>
                <a:uFillTx/>
                <a:latin typeface="Arial"/>
                <a:ea typeface="Lato"/>
                <a:cs typeface="Arial"/>
                <a:sym typeface="Helvetica Neue UltraLight"/>
              </a:rPr>
              <a:t>a </a:t>
            </a:r>
            <a:r>
              <a:rPr lang="es-us" sz="1600" kern="1200" dirty="0">
                <a:solidFill>
                  <a:srgbClr val="595959"/>
                </a:solidFill>
                <a:latin typeface="Arial"/>
                <a:ea typeface="Lato"/>
                <a:cs typeface="Arial"/>
              </a:rPr>
              <a:t>seguir su ejemplo</a:t>
            </a:r>
            <a:r>
              <a:rPr lang="es-us" sz="1600" u="none" strike="noStrike" kern="1200" cap="none" spc="0" normalizeH="0" noProof="0" dirty="0">
                <a:ln>
                  <a:noFill/>
                </a:ln>
                <a:solidFill>
                  <a:srgbClr val="595959"/>
                </a:solidFill>
                <a:effectLst/>
                <a:uLnTx/>
                <a:uFillTx/>
                <a:latin typeface="Arial"/>
                <a:ea typeface="Lato"/>
                <a:cs typeface="Arial"/>
                <a:sym typeface="Helvetica Neue UltraLight"/>
              </a:rPr>
              <a:t>. </a:t>
            </a:r>
            <a:r>
              <a:rPr lang="es-us" sz="1600" kern="1200" dirty="0">
                <a:solidFill>
                  <a:srgbClr val="595959"/>
                </a:solidFill>
                <a:latin typeface="Arial"/>
                <a:ea typeface="Lato"/>
                <a:cs typeface="Arial"/>
              </a:rPr>
              <a:t>Mediante la </a:t>
            </a:r>
            <a:r>
              <a:rPr lang="es-us" sz="1600" b="1" kern="1200" dirty="0">
                <a:solidFill>
                  <a:srgbClr val="595959"/>
                </a:solidFill>
                <a:latin typeface="Arial"/>
                <a:ea typeface="Lato"/>
                <a:cs typeface="Arial"/>
              </a:rPr>
              <a:t>adopción de nuevas tecnologías</a:t>
            </a:r>
            <a:r>
              <a:rPr lang="es-us" sz="1600" kern="1200" dirty="0">
                <a:solidFill>
                  <a:srgbClr val="595959"/>
                </a:solidFill>
                <a:latin typeface="Arial"/>
                <a:ea typeface="Lato"/>
                <a:cs typeface="Arial"/>
              </a:rPr>
              <a:t> y mejores prácticas, el plan también apunta a lograr que las operaciones sean más eficientes y eficaces, lo que mejora los servicios prestados</a:t>
            </a:r>
            <a:r>
              <a:rPr lang="es-us" sz="1600" u="none" strike="noStrike" kern="1200" cap="none" spc="0" normalizeH="0" noProof="0" dirty="0">
                <a:ln>
                  <a:noFill/>
                </a:ln>
                <a:solidFill>
                  <a:srgbClr val="595959"/>
                </a:solidFill>
                <a:effectLst/>
                <a:uLnTx/>
                <a:uFillTx/>
                <a:latin typeface="Arial"/>
                <a:ea typeface="Lato"/>
                <a:cs typeface="Arial"/>
                <a:sym typeface="Helvetica Neue UltraLight"/>
              </a:rPr>
              <a:t>. </a:t>
            </a:r>
            <a:r>
              <a:rPr lang="es-us" sz="1600" kern="1200" dirty="0">
                <a:solidFill>
                  <a:srgbClr val="595959"/>
                </a:solidFill>
                <a:latin typeface="Arial"/>
                <a:ea typeface="Lato"/>
                <a:cs typeface="Arial"/>
              </a:rPr>
              <a:t>En general, el plan no solo busca hacer frente a los desafíos actuales, </a:t>
            </a:r>
            <a:r>
              <a:rPr lang="es-us" sz="1600" kern="1200" dirty="0">
                <a:solidFill>
                  <a:srgbClr val="595959"/>
                </a:solidFill>
                <a:latin typeface="+mn-lt"/>
                <a:ea typeface="Lato"/>
                <a:cs typeface="Arial"/>
              </a:rPr>
              <a:t>sino</a:t>
            </a:r>
            <a:r>
              <a:rPr lang="es-us" sz="1600" kern="1200" dirty="0">
                <a:solidFill>
                  <a:srgbClr val="595959"/>
                </a:solidFill>
                <a:latin typeface="Arial"/>
                <a:ea typeface="Lato"/>
                <a:cs typeface="Arial"/>
              </a:rPr>
              <a:t> que </a:t>
            </a:r>
            <a:r>
              <a:rPr lang="es-us" sz="1600" b="1" kern="1200" dirty="0">
                <a:solidFill>
                  <a:srgbClr val="595959"/>
                </a:solidFill>
                <a:latin typeface="+mn-lt"/>
                <a:ea typeface="Lato"/>
                <a:cs typeface="Arial"/>
              </a:rPr>
              <a:t>trata de garantizar una cultura en la cual la integridad y la excelencia se adopten activamente en cada decisión y acción.</a:t>
            </a:r>
            <a:endParaRPr lang="en-US" sz="1600" b="1" dirty="0">
              <a:solidFill>
                <a:srgbClr val="595959"/>
              </a:solidFill>
              <a:latin typeface="+mn-lt"/>
              <a:ea typeface="Lato"/>
              <a:cs typeface="Arial"/>
            </a:endParaRPr>
          </a:p>
          <a:p>
            <a:pPr algn="l" defTabSz="914377" rtl="0">
              <a:lnSpc>
                <a:spcPct val="113999"/>
              </a:lnSpc>
              <a:defRPr/>
            </a:pPr>
            <a:endParaRPr lang="en-US" sz="1600" kern="1200" dirty="0">
              <a:solidFill>
                <a:srgbClr val="595959"/>
              </a:solidFill>
              <a:latin typeface="Arial"/>
              <a:ea typeface="Lato"/>
              <a:cs typeface="Arial"/>
            </a:endParaRP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7861700" y="3366238"/>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rtlCol="0"/>
          <a:lstStyle/>
          <a:p>
            <a:pPr rtl="0">
              <a:lnSpc>
                <a:spcPct val="114000"/>
              </a:lnSpc>
            </a:pPr>
            <a:r>
              <a:rPr lang="es-us" dirty="0"/>
              <a:t>Prólogo </a:t>
            </a:r>
          </a:p>
        </p:txBody>
      </p:sp>
    </p:spTree>
    <p:extLst>
      <p:ext uri="{BB962C8B-B14F-4D97-AF65-F5344CB8AC3E}">
        <p14:creationId xmlns:p14="http://schemas.microsoft.com/office/powerpoint/2010/main" val="36844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659548" y="603351"/>
            <a:ext cx="7104560" cy="2729337"/>
          </a:xfrm>
          <a:prstGeom prst="rect">
            <a:avLst/>
          </a:prstGeom>
        </p:spPr>
        <p:txBody>
          <a:bodyPr wrap="square" lIns="91440" tIns="45720" rIns="91440" bIns="45720" rtlCol="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s-us" sz="2400" b="1" u="none" strike="noStrike" kern="1200" cap="none" spc="0" normalizeH="0" noProof="0" dirty="0">
                <a:ln>
                  <a:noFill/>
                </a:ln>
                <a:solidFill>
                  <a:srgbClr val="00778B"/>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rPr>
              <a:t>Qué hacemos</a:t>
            </a:r>
          </a:p>
          <a:p>
            <a:pPr algn="l" defTabSz="914377" rtl="0">
              <a:defRPr/>
            </a:pPr>
            <a:r>
              <a:rPr lang="es-us" sz="1600" dirty="0">
                <a:solidFill>
                  <a:srgbClr val="595959"/>
                </a:solidFill>
                <a:latin typeface="+mn-lt"/>
                <a:cs typeface="Arial"/>
              </a:rPr>
              <a:t>Los programas integrales de cumplimiento organizativo son comunes en muchas industrias y son cada vez más importantes en la educación superior. </a:t>
            </a:r>
            <a:r>
              <a:rPr lang="es-us" sz="1600" b="0" i="0" dirty="0">
                <a:solidFill>
                  <a:srgbClr val="595959"/>
                </a:solidFill>
                <a:effectLst/>
                <a:latin typeface="+mn-lt"/>
              </a:rPr>
              <a:t>La Oficina de Integridad y Concienciación Institucional (OIIA) </a:t>
            </a:r>
            <a:r>
              <a:rPr lang="es-us" sz="1600" i="0" dirty="0">
                <a:solidFill>
                  <a:srgbClr val="595959"/>
                </a:solidFill>
                <a:effectLst/>
                <a:latin typeface="+mn-lt"/>
              </a:rPr>
              <a:t>ha creado un </a:t>
            </a:r>
            <a:r>
              <a:rPr lang="es-us" sz="1600" b="1" i="0" dirty="0">
                <a:solidFill>
                  <a:srgbClr val="595959"/>
                </a:solidFill>
                <a:effectLst/>
                <a:latin typeface="+mn-lt"/>
              </a:rPr>
              <a:t>programa con un enfoque basado en la integridad </a:t>
            </a:r>
            <a:r>
              <a:rPr lang="es-us" sz="1600" b="0" i="0" dirty="0">
                <a:solidFill>
                  <a:srgbClr val="595959"/>
                </a:solidFill>
                <a:effectLst/>
                <a:latin typeface="+mn-lt"/>
              </a:rPr>
              <a:t>que pone énfasis en la responsabilidad con respecto al comportamiento ético y los compromisos con nuestro Código de Cultura. </a:t>
            </a:r>
            <a:r>
              <a:rPr lang="es-us" sz="1600" dirty="0">
                <a:solidFill>
                  <a:srgbClr val="595959"/>
                </a:solidFill>
                <a:latin typeface="+mn-lt"/>
              </a:rPr>
              <a:t>El Programa de Integridad </a:t>
            </a:r>
            <a:r>
              <a:rPr lang="es-us" sz="1600" b="0" i="0" dirty="0">
                <a:solidFill>
                  <a:srgbClr val="595959"/>
                </a:solidFill>
                <a:effectLst/>
                <a:latin typeface="+mn-lt"/>
              </a:rPr>
              <a:t>integra y coordina</a:t>
            </a:r>
            <a:r>
              <a:rPr lang="es-us" sz="1600" dirty="0">
                <a:solidFill>
                  <a:srgbClr val="595959"/>
                </a:solidFill>
                <a:latin typeface="+mn-lt"/>
              </a:rPr>
              <a:t> nuestros valores con </a:t>
            </a:r>
            <a:r>
              <a:rPr lang="es-us" sz="1600" b="0" i="0" dirty="0">
                <a:solidFill>
                  <a:srgbClr val="595959"/>
                </a:solidFill>
                <a:effectLst/>
                <a:latin typeface="+mn-lt"/>
              </a:rPr>
              <a:t>todos los requisitos importantes que el HSC debe cumplir por ley, reglamento u otras normas o acuerdos vinculantes.</a:t>
            </a:r>
            <a:r>
              <a:rPr lang="es-us" sz="1600" dirty="0">
                <a:solidFill>
                  <a:srgbClr val="595959"/>
                </a:solidFill>
                <a:latin typeface="+mn-lt"/>
              </a:rPr>
              <a:t> </a:t>
            </a:r>
            <a:endParaRPr lang="en-US" sz="1600" u="none" strike="noStrike" cap="none" spc="0" normalizeH="0" baseline="0" noProof="0" dirty="0">
              <a:ln>
                <a:noFill/>
              </a:ln>
              <a:solidFill>
                <a:srgbClr val="595959"/>
              </a:solidFill>
              <a:effectLst/>
              <a:uLnTx/>
              <a:uFillTx/>
              <a:latin typeface="+mn-lt"/>
              <a:ea typeface="Lato" panose="020F0502020204030203" pitchFamily="34" charset="0"/>
              <a:cs typeface="Arial" panose="020B0604020202020204" pitchFamily="34" charset="0"/>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659548" y="3748607"/>
            <a:ext cx="7104560" cy="2174185"/>
          </a:xfrm>
          <a:prstGeom prst="rect">
            <a:avLst/>
          </a:prstGeom>
        </p:spPr>
        <p:txBody>
          <a:bodyPr wrap="square" lIns="91440" tIns="45720" rIns="91440" bIns="45720" rtlCol="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s-us" sz="2400" b="1" kern="1200" dirty="0">
                <a:solidFill>
                  <a:srgbClr val="00778B"/>
                </a:solidFill>
                <a:latin typeface="Arial"/>
                <a:ea typeface="Lato"/>
                <a:cs typeface="Arial"/>
              </a:rPr>
              <a:t>A quiénes brindamos nuestros servicios</a:t>
            </a:r>
          </a:p>
          <a:p>
            <a:pPr algn="l" defTabSz="914377" rtl="0" hangingPunct="1">
              <a:lnSpc>
                <a:spcPct val="114000"/>
              </a:lnSpc>
              <a:defRPr/>
            </a:pPr>
            <a:r>
              <a:rPr lang="es-us" sz="1600" b="0" i="0" dirty="0">
                <a:solidFill>
                  <a:srgbClr val="595959"/>
                </a:solidFill>
                <a:effectLst/>
                <a:latin typeface="+mn-lt"/>
              </a:rPr>
              <a:t>HSC es una </a:t>
            </a:r>
            <a:r>
              <a:rPr lang="es-us" sz="1600" b="1" dirty="0">
                <a:solidFill>
                  <a:srgbClr val="595959"/>
                </a:solidFill>
                <a:latin typeface="+mn-lt"/>
              </a:rPr>
              <a:t>institución</a:t>
            </a:r>
            <a:r>
              <a:rPr lang="es-us" sz="1600" b="0" i="0" dirty="0">
                <a:solidFill>
                  <a:srgbClr val="595959"/>
                </a:solidFill>
                <a:effectLst/>
                <a:latin typeface="+mn-lt"/>
              </a:rPr>
              <a:t> </a:t>
            </a:r>
            <a:r>
              <a:rPr lang="es-us" sz="1600" b="1" i="0" dirty="0">
                <a:solidFill>
                  <a:srgbClr val="595959"/>
                </a:solidFill>
                <a:effectLst/>
                <a:latin typeface="+mn-lt"/>
              </a:rPr>
              <a:t>basada en valores </a:t>
            </a:r>
            <a:r>
              <a:rPr lang="es-us" sz="1600" b="0" i="0" dirty="0">
                <a:solidFill>
                  <a:srgbClr val="595959"/>
                </a:solidFill>
                <a:effectLst/>
                <a:latin typeface="+mn-lt"/>
              </a:rPr>
              <a:t>con seis facultades ubicadas en un campus en el corazón del Distrito Cultural de Fort Worth, Texas. Nuestro trabajo repercute en miles de estudiantes y empleados de la institución, y en muchos miles más del ámbito público, ya sean pacientes, beneficiarios de la investigación, o personas que utilizan sus recursos e información.</a:t>
            </a:r>
            <a:endParaRPr kumimoji="0" lang="en-US" sz="1600" u="none" strike="noStrike" kern="1200" cap="none" spc="0" normalizeH="0" baseline="0" noProof="0" dirty="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rtlCol="0"/>
          <a:lstStyle/>
          <a:p>
            <a:pPr rtl="0">
              <a:lnSpc>
                <a:spcPct val="114000"/>
              </a:lnSpc>
            </a:pPr>
            <a:r>
              <a:rPr lang="es-us"/>
              <a:t>Qué hacemos y a quiénes brindamos nuestros servicios</a:t>
            </a:r>
          </a:p>
        </p:txBody>
      </p:sp>
      <p:cxnSp>
        <p:nvCxnSpPr>
          <p:cNvPr id="3" name="Straight Connector 2">
            <a:extLst>
              <a:ext uri="{FF2B5EF4-FFF2-40B4-BE49-F238E27FC236}">
                <a16:creationId xmlns:a16="http://schemas.microsoft.com/office/drawing/2014/main" id="{5437A64D-CFDF-3EAB-BE15-185A88940737}"/>
              </a:ext>
            </a:extLst>
          </p:cNvPr>
          <p:cNvCxnSpPr>
            <a:cxnSpLocks/>
          </p:cNvCxnSpPr>
          <p:nvPr/>
        </p:nvCxnSpPr>
        <p:spPr>
          <a:xfrm>
            <a:off x="7861700" y="3516165"/>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8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699037" y="161179"/>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a:xfrm>
            <a:off x="366019" y="1002082"/>
            <a:ext cx="2803066" cy="2426918"/>
          </a:xfrm>
        </p:spPr>
        <p:txBody>
          <a:bodyPr rtlCol="0"/>
          <a:lstStyle/>
          <a:p>
            <a:pPr rtl="0">
              <a:lnSpc>
                <a:spcPct val="114000"/>
              </a:lnSpc>
            </a:pPr>
            <a:r>
              <a:rPr lang="es-us" sz="3400" dirty="0"/>
              <a:t>Mensaje de la Jefa de Integridad</a:t>
            </a:r>
          </a:p>
        </p:txBody>
      </p:sp>
      <p:sp>
        <p:nvSpPr>
          <p:cNvPr id="5" name="Rectangle 4">
            <a:extLst>
              <a:ext uri="{FF2B5EF4-FFF2-40B4-BE49-F238E27FC236}">
                <a16:creationId xmlns:a16="http://schemas.microsoft.com/office/drawing/2014/main" id="{24379890-4C43-45A3-8F55-71167CB0E4E2}"/>
              </a:ext>
            </a:extLst>
          </p:cNvPr>
          <p:cNvSpPr/>
          <p:nvPr/>
        </p:nvSpPr>
        <p:spPr>
          <a:xfrm>
            <a:off x="4221272" y="317797"/>
            <a:ext cx="7766136" cy="6463308"/>
          </a:xfrm>
          <a:prstGeom prst="rect">
            <a:avLst/>
          </a:prstGeom>
        </p:spPr>
        <p:txBody>
          <a:bodyPr wrap="square" rtlCol="0">
            <a:spAutoFit/>
          </a:bodyPr>
          <a:lstStyle/>
          <a:p>
            <a:pPr algn="l" defTabSz="914377" rtl="0">
              <a:defRPr/>
            </a:pPr>
            <a:r>
              <a:rPr lang="es-us" sz="1800" dirty="0">
                <a:solidFill>
                  <a:srgbClr val="595959"/>
                </a:solidFill>
                <a:latin typeface="+mn-lt"/>
                <a:cs typeface="Arial"/>
              </a:rPr>
              <a:t>En la educación superior y la atención médica, es fundamental mantener el cumplimiento y la integridad en medio de los avances tecnológicos, los cambios normativos y un mayor escrutinio. El marco de integridad es crucial para mantener los estándares, prevenir el fraude, garantizar la equidad y fomentar la innovación. Las iniciativas de bienestar ético mejoran aún más la cultura organizativa al promover el bienestar individual e integrar los principios éticos en las operaciones diarias. </a:t>
            </a:r>
          </a:p>
          <a:p>
            <a:pPr algn="l" defTabSz="914377" rtl="0">
              <a:defRPr/>
            </a:pPr>
            <a:endParaRPr lang="en-US" sz="1800" dirty="0">
              <a:solidFill>
                <a:srgbClr val="595959"/>
              </a:solidFill>
              <a:latin typeface="+mn-lt"/>
              <a:cs typeface="Arial"/>
            </a:endParaRPr>
          </a:p>
          <a:p>
            <a:pPr algn="l" defTabSz="914377" rtl="0">
              <a:defRPr/>
            </a:pPr>
            <a:r>
              <a:rPr lang="es-us" sz="1800" dirty="0">
                <a:solidFill>
                  <a:srgbClr val="595959"/>
                </a:solidFill>
                <a:latin typeface="+mn-lt"/>
                <a:cs typeface="Arial"/>
              </a:rPr>
              <a:t>La integración de la IA y el aprendizaje automático mejora la transparencia, facilita las colaboraciones y gestiona eficazmente los riesgos de cumplimiento e integridad en los ámbitos académico, de investigación y de atención médica. El desarrollo de líderes en integridad posiciona a las instituciones como pioneras de la gobernanza ética, atrayendo a los mejores talentos y beneficiando a sus comunidades. </a:t>
            </a:r>
          </a:p>
          <a:p>
            <a:pPr algn="l" defTabSz="914377" rtl="0">
              <a:defRPr/>
            </a:pPr>
            <a:endParaRPr lang="en-US" sz="1800" dirty="0">
              <a:solidFill>
                <a:srgbClr val="595959"/>
              </a:solidFill>
              <a:latin typeface="+mn-lt"/>
              <a:cs typeface="Arial"/>
            </a:endParaRPr>
          </a:p>
          <a:p>
            <a:pPr algn="l" defTabSz="914377" rtl="0">
              <a:defRPr/>
            </a:pPr>
            <a:r>
              <a:rPr lang="es-us" sz="1800" dirty="0">
                <a:solidFill>
                  <a:srgbClr val="595959"/>
                </a:solidFill>
                <a:latin typeface="+mn-lt"/>
                <a:cs typeface="Arial"/>
              </a:rPr>
              <a:t>El desarrollo de líderes en integridad posiciona al HSC como pionero en gobernanza ética, atrayendo a los mejores talentos y beneficiando a nuestra comunidad. A medida que aumentan las expectativas de responsabilidad, ser un líder en integridad se convierte en un activo vital para fomentar un entorno universitario dinámico para el futuro de la atención médica, en el que todos los empleados y estudiantes encarnen los principios éticos en la toma de decisiones y establezcan un estándar que influya en los demás.  </a:t>
            </a:r>
          </a:p>
        </p:txBody>
      </p:sp>
      <p:pic>
        <p:nvPicPr>
          <p:cNvPr id="12" name="Picture 11">
            <a:extLst>
              <a:ext uri="{FF2B5EF4-FFF2-40B4-BE49-F238E27FC236}">
                <a16:creationId xmlns:a16="http://schemas.microsoft.com/office/drawing/2014/main" id="{901CCDA0-55DF-4195-9AD2-955EFEFF9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83" y="3429000"/>
            <a:ext cx="2535990" cy="3130504"/>
          </a:xfrm>
          <a:prstGeom prst="rect">
            <a:avLst/>
          </a:prstGeom>
        </p:spPr>
      </p:pic>
      <p:pic>
        <p:nvPicPr>
          <p:cNvPr id="7" name="Picture 6" descr="A black and white logo&#10;&#10;Description automatically generated">
            <a:extLst>
              <a:ext uri="{FF2B5EF4-FFF2-40B4-BE49-F238E27FC236}">
                <a16:creationId xmlns:a16="http://schemas.microsoft.com/office/drawing/2014/main" id="{FD60F5DD-F494-1ED1-29E8-B7B9103FC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824" y="286139"/>
            <a:ext cx="931218" cy="511305"/>
          </a:xfrm>
          <a:prstGeom prst="rect">
            <a:avLst/>
          </a:prstGeom>
        </p:spPr>
      </p:pic>
    </p:spTree>
    <p:extLst>
      <p:ext uri="{BB962C8B-B14F-4D97-AF65-F5344CB8AC3E}">
        <p14:creationId xmlns:p14="http://schemas.microsoft.com/office/powerpoint/2010/main" val="10752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24AE-9876-04A1-F53F-2B13CBC81D61}"/>
              </a:ext>
            </a:extLst>
          </p:cNvPr>
          <p:cNvSpPr>
            <a:spLocks noGrp="1"/>
          </p:cNvSpPr>
          <p:nvPr>
            <p:ph type="title"/>
          </p:nvPr>
        </p:nvSpPr>
        <p:spPr/>
        <p:txBody>
          <a:bodyPr lIns="91440" tIns="45720" rIns="91440" bIns="45720" rtlCol="0" anchor="t"/>
          <a:lstStyle/>
          <a:p>
            <a:pPr rtl="0"/>
            <a:r>
              <a:rPr lang="es-us">
                <a:latin typeface="Arial"/>
                <a:cs typeface="Arial"/>
              </a:rPr>
              <a:t>Quiénes son los líderes en integridad</a:t>
            </a:r>
            <a:endParaRPr lang="en-US"/>
          </a:p>
        </p:txBody>
      </p:sp>
      <p:sp>
        <p:nvSpPr>
          <p:cNvPr id="3" name="Content Placeholder 2">
            <a:extLst>
              <a:ext uri="{FF2B5EF4-FFF2-40B4-BE49-F238E27FC236}">
                <a16:creationId xmlns:a16="http://schemas.microsoft.com/office/drawing/2014/main" id="{3E110A1B-CD32-413E-20DD-E44D1E823BD9}"/>
              </a:ext>
            </a:extLst>
          </p:cNvPr>
          <p:cNvSpPr>
            <a:spLocks noGrp="1"/>
          </p:cNvSpPr>
          <p:nvPr>
            <p:ph sz="quarter" idx="10"/>
          </p:nvPr>
        </p:nvSpPr>
        <p:spPr>
          <a:xfrm>
            <a:off x="4168257" y="167056"/>
            <a:ext cx="7469019" cy="6348399"/>
          </a:xfrm>
        </p:spPr>
        <p:txBody>
          <a:bodyPr lIns="91440" tIns="45720" rIns="91440" bIns="45720" rtlCol="0" anchor="t"/>
          <a:lstStyle/>
          <a:p>
            <a:pPr defTabSz="914377" rtl="0" hangingPunct="0">
              <a:lnSpc>
                <a:spcPct val="100000"/>
              </a:lnSpc>
              <a:spcBef>
                <a:spcPts val="0"/>
              </a:spcBef>
              <a:spcAft>
                <a:spcPts val="0"/>
              </a:spcAft>
              <a:defRPr/>
            </a:pPr>
            <a:r>
              <a:rPr lang="es-us" sz="2400">
                <a:latin typeface="+mn-lt"/>
                <a:cs typeface="Arial"/>
                <a:sym typeface="Helvetica Neue UltraLight"/>
              </a:rPr>
              <a:t>La integridad es una cualidad que trasciende títulos y cargos. Ser un líder en integridad significa adherirse sistemáticamente a los principios de honestidad, transparencia y comportamiento ético. </a:t>
            </a:r>
            <a:r>
              <a:rPr lang="es-us" sz="2400" b="1">
                <a:latin typeface="+mn-lt"/>
                <a:cs typeface="Arial"/>
                <a:sym typeface="Helvetica Neue UltraLight"/>
              </a:rPr>
              <a:t>Todos tenemos la capacidad de ser líderes en integridad</a:t>
            </a:r>
            <a:r>
              <a:rPr lang="es-us" sz="2400">
                <a:latin typeface="+mn-lt"/>
                <a:cs typeface="Arial"/>
                <a:sym typeface="Helvetica Neue UltraLight"/>
              </a:rPr>
              <a:t>. Los líderes en integridad inspiran confianza y respeto demostrando una integridad inquebrantable en sus palabras y acciones. Fomentan una cultura que promueve la comunicación abierta y valora las perspectivas distintas. </a:t>
            </a:r>
          </a:p>
          <a:p>
            <a:pPr defTabSz="914377" rtl="0" hangingPunct="0">
              <a:lnSpc>
                <a:spcPct val="100000"/>
              </a:lnSpc>
              <a:spcBef>
                <a:spcPts val="0"/>
              </a:spcBef>
              <a:spcAft>
                <a:spcPts val="0"/>
              </a:spcAft>
              <a:defRPr/>
            </a:pPr>
            <a:endParaRPr lang="en-US" sz="2400" dirty="0">
              <a:latin typeface="+mn-lt"/>
              <a:cs typeface="Arial"/>
              <a:sym typeface="Helvetica Neue UltraLight"/>
            </a:endParaRPr>
          </a:p>
          <a:p>
            <a:pPr defTabSz="914377" rtl="0" hangingPunct="0">
              <a:lnSpc>
                <a:spcPct val="100000"/>
              </a:lnSpc>
              <a:spcBef>
                <a:spcPts val="0"/>
              </a:spcBef>
              <a:spcAft>
                <a:spcPts val="0"/>
              </a:spcAft>
              <a:defRPr/>
            </a:pPr>
            <a:r>
              <a:rPr lang="es-us" sz="2400">
                <a:latin typeface="+mn-lt"/>
                <a:cs typeface="Arial"/>
                <a:sym typeface="Helvetica Neue UltraLight"/>
              </a:rPr>
              <a:t>Básicamente, </a:t>
            </a:r>
            <a:r>
              <a:rPr lang="es-us" sz="2400" b="1">
                <a:latin typeface="+mn-lt"/>
                <a:cs typeface="Arial"/>
                <a:sym typeface="Helvetica Neue UltraLight"/>
              </a:rPr>
              <a:t>todos podemos ser líderes en integridad </a:t>
            </a:r>
            <a:r>
              <a:rPr lang="es-us" sz="2400">
                <a:latin typeface="+mn-lt"/>
                <a:cs typeface="Arial"/>
                <a:sym typeface="Helvetica Neue UltraLight"/>
              </a:rPr>
              <a:t>si nos comprometemos a mantener y respetar estándares éticos y a liderar con el ejemplo. Lo que define a un líder en integridad no es el cargo que ocupa o el título que ostenta, sino las decisiones que toma y los valores que defiende.</a:t>
            </a:r>
          </a:p>
          <a:p>
            <a:pPr rtl="0">
              <a:lnSpc>
                <a:spcPct val="150000"/>
              </a:lnSpc>
            </a:pPr>
            <a:endParaRPr lang="en-US" dirty="0"/>
          </a:p>
        </p:txBody>
      </p:sp>
    </p:spTree>
    <p:extLst>
      <p:ext uri="{BB962C8B-B14F-4D97-AF65-F5344CB8AC3E}">
        <p14:creationId xmlns:p14="http://schemas.microsoft.com/office/powerpoint/2010/main" val="42457966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342486" y="340190"/>
            <a:ext cx="4656548" cy="1569660"/>
          </a:xfrm>
          <a:prstGeom prst="rect">
            <a:avLst/>
          </a:prstGeom>
        </p:spPr>
        <p:txBody>
          <a:bodyPr wrap="square" lIns="91440" tIns="45720" rIns="91440" bIns="45720" rtlCol="0" anchor="t">
            <a:spAutoFit/>
          </a:bodyPr>
          <a:lstStyle/>
          <a:p>
            <a:pPr algn="l" defTabSz="914377" rtl="0">
              <a:defRPr/>
            </a:pPr>
            <a:r>
              <a:rPr lang="es-us" sz="1600" kern="1200">
                <a:solidFill>
                  <a:srgbClr val="595959"/>
                </a:solidFill>
                <a:latin typeface="Arial"/>
                <a:ea typeface="Lato"/>
                <a:cs typeface="Arial"/>
              </a:rPr>
              <a:t>La educación y la atención médica tendrán un aspecto diferente en 2030, y </a:t>
            </a:r>
            <a:r>
              <a:rPr lang="es-us" sz="1600" b="1" kern="1200">
                <a:solidFill>
                  <a:srgbClr val="595959"/>
                </a:solidFill>
                <a:latin typeface="Arial"/>
                <a:ea typeface="Lato"/>
                <a:cs typeface="Arial"/>
              </a:rPr>
              <a:t>la OIIA puede transformar sus servicios e innovar la programación.</a:t>
            </a:r>
            <a:r>
              <a:rPr lang="es-us" sz="1600" kern="1200">
                <a:solidFill>
                  <a:srgbClr val="595959"/>
                </a:solidFill>
                <a:latin typeface="Arial"/>
                <a:ea typeface="Lato"/>
                <a:cs typeface="Arial"/>
              </a:rPr>
              <a:t> De este modo, ampliará su </a:t>
            </a:r>
            <a:r>
              <a:rPr lang="es-us" sz="1600" b="1" kern="1200">
                <a:solidFill>
                  <a:srgbClr val="595959"/>
                </a:solidFill>
                <a:latin typeface="Arial"/>
                <a:ea typeface="Lato"/>
                <a:cs typeface="Arial"/>
              </a:rPr>
              <a:t>influencia de liderazgo en materia de integridad y gestión de riesgos, </a:t>
            </a:r>
            <a:r>
              <a:rPr lang="es-us" sz="1600" kern="1200">
                <a:solidFill>
                  <a:srgbClr val="595959"/>
                </a:solidFill>
                <a:latin typeface="Arial"/>
                <a:ea typeface="Lato"/>
                <a:cs typeface="Arial"/>
              </a:rPr>
              <a:t>creando soluciones para comunidades más saludables.</a:t>
            </a:r>
            <a:endParaRPr lang="en-US" sz="1600" dirty="0">
              <a:solidFill>
                <a:srgbClr val="595959"/>
              </a:solidFill>
              <a:latin typeface="Arial"/>
              <a:ea typeface="Lato"/>
              <a:cs typeface="Arial"/>
            </a:endParaRP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6480260" y="2242009"/>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C59D95-A07B-994A-B811-C7B8CB39988A}"/>
              </a:ext>
            </a:extLst>
          </p:cNvPr>
          <p:cNvCxnSpPr>
            <a:cxnSpLocks/>
          </p:cNvCxnSpPr>
          <p:nvPr/>
        </p:nvCxnSpPr>
        <p:spPr>
          <a:xfrm>
            <a:off x="6480260" y="5111784"/>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a:xfrm>
            <a:off x="300625" y="878924"/>
            <a:ext cx="3352605" cy="3330219"/>
          </a:xfrm>
        </p:spPr>
        <p:txBody>
          <a:bodyPr lIns="91440" tIns="45720" rIns="91440" bIns="45720" rtlCol="0" anchor="t"/>
          <a:lstStyle/>
          <a:p>
            <a:pPr rtl="0">
              <a:lnSpc>
                <a:spcPct val="114000"/>
              </a:lnSpc>
            </a:pPr>
            <a:r>
              <a:rPr lang="es-us" dirty="0">
                <a:latin typeface="Arial"/>
                <a:cs typeface="Arial"/>
              </a:rPr>
              <a:t>Desafíos estratégicos</a:t>
            </a:r>
            <a:endParaRPr lang="en-US" dirty="0"/>
          </a:p>
        </p:txBody>
      </p:sp>
      <p:sp>
        <p:nvSpPr>
          <p:cNvPr id="7" name="TextBox 6">
            <a:extLst>
              <a:ext uri="{FF2B5EF4-FFF2-40B4-BE49-F238E27FC236}">
                <a16:creationId xmlns:a16="http://schemas.microsoft.com/office/drawing/2014/main" id="{1F0007D8-3E84-227C-128C-CD2071F79B80}"/>
              </a:ext>
            </a:extLst>
          </p:cNvPr>
          <p:cNvSpPr txBox="1"/>
          <p:nvPr/>
        </p:nvSpPr>
        <p:spPr>
          <a:xfrm>
            <a:off x="4342486" y="2357328"/>
            <a:ext cx="4656548" cy="2062103"/>
          </a:xfrm>
          <a:prstGeom prst="rect">
            <a:avLst/>
          </a:prstGeom>
          <a:noFill/>
        </p:spPr>
        <p:txBody>
          <a:bodyPr wrap="square" lIns="91440" tIns="45720" rIns="91440" bIns="45720" rtlCol="0" anchor="t">
            <a:spAutoFit/>
          </a:bodyPr>
          <a:lstStyle/>
          <a:p>
            <a:pPr algn="l" defTabSz="914377" rtl="0">
              <a:defRPr/>
            </a:pPr>
            <a:r>
              <a:rPr lang="es-us" sz="1600" kern="1200" dirty="0">
                <a:solidFill>
                  <a:srgbClr val="595959"/>
                </a:solidFill>
                <a:latin typeface="Arial"/>
                <a:ea typeface="Lato"/>
                <a:cs typeface="Arial"/>
              </a:rPr>
              <a:t>A medida que surgen cambios rápidos en la industria y la cultura, la OIIA debe disponer de un marco para </a:t>
            </a:r>
            <a:r>
              <a:rPr lang="es-us" sz="1600" b="1" kern="1200" dirty="0">
                <a:solidFill>
                  <a:srgbClr val="595959"/>
                </a:solidFill>
                <a:latin typeface="Arial"/>
                <a:ea typeface="Lato"/>
                <a:cs typeface="Arial"/>
              </a:rPr>
              <a:t>priorizar la labor </a:t>
            </a:r>
            <a:r>
              <a:rPr lang="es-us" sz="1600" kern="1200" dirty="0">
                <a:solidFill>
                  <a:srgbClr val="595959"/>
                </a:solidFill>
                <a:latin typeface="Arial"/>
                <a:ea typeface="Lato"/>
                <a:cs typeface="Arial"/>
              </a:rPr>
              <a:t>con objetivos estratégicos y la dirección de la organización. Oportunidades como la </a:t>
            </a:r>
            <a:r>
              <a:rPr lang="es-us" sz="1600" b="1" kern="1200" dirty="0">
                <a:solidFill>
                  <a:srgbClr val="595959"/>
                </a:solidFill>
                <a:latin typeface="Arial"/>
                <a:ea typeface="Lato"/>
                <a:cs typeface="Arial"/>
              </a:rPr>
              <a:t>ampliación del liderazgo</a:t>
            </a:r>
            <a:r>
              <a:rPr lang="es-us" sz="1600" kern="1200" dirty="0">
                <a:solidFill>
                  <a:srgbClr val="595959"/>
                </a:solidFill>
                <a:latin typeface="Arial"/>
                <a:ea typeface="Lato"/>
                <a:cs typeface="Arial"/>
              </a:rPr>
              <a:t>, </a:t>
            </a:r>
            <a:r>
              <a:rPr lang="es-us" sz="1600" b="1" kern="1200" dirty="0">
                <a:solidFill>
                  <a:srgbClr val="595959"/>
                </a:solidFill>
                <a:latin typeface="Arial"/>
                <a:ea typeface="Lato"/>
                <a:cs typeface="Arial"/>
              </a:rPr>
              <a:t>la entrega de recursos orientados al exterior, el aumento del presupuesto y la prestación de servicios a nuevas comunidades </a:t>
            </a:r>
            <a:r>
              <a:rPr lang="es-us" sz="1600" kern="1200" dirty="0">
                <a:solidFill>
                  <a:srgbClr val="595959"/>
                </a:solidFill>
                <a:latin typeface="Arial"/>
                <a:ea typeface="Lato"/>
                <a:cs typeface="Arial"/>
              </a:rPr>
              <a:t>desviarán la atención de los servicios básicos, lo que exigirá una cuidadosa coordinación.</a:t>
            </a:r>
            <a:endParaRPr lang="en-US" sz="1600" b="1" dirty="0">
              <a:solidFill>
                <a:srgbClr val="595959"/>
              </a:solidFill>
              <a:latin typeface="Arial"/>
              <a:ea typeface="Lato"/>
              <a:cs typeface="Arial"/>
            </a:endParaRPr>
          </a:p>
        </p:txBody>
      </p:sp>
      <p:sp>
        <p:nvSpPr>
          <p:cNvPr id="10" name="TextBox 9">
            <a:extLst>
              <a:ext uri="{FF2B5EF4-FFF2-40B4-BE49-F238E27FC236}">
                <a16:creationId xmlns:a16="http://schemas.microsoft.com/office/drawing/2014/main" id="{92FEBA28-6EA0-E967-1BD3-014F389D9482}"/>
              </a:ext>
            </a:extLst>
          </p:cNvPr>
          <p:cNvSpPr txBox="1"/>
          <p:nvPr/>
        </p:nvSpPr>
        <p:spPr>
          <a:xfrm>
            <a:off x="4342486" y="5227103"/>
            <a:ext cx="4656548" cy="1569660"/>
          </a:xfrm>
          <a:prstGeom prst="rect">
            <a:avLst/>
          </a:prstGeom>
          <a:noFill/>
        </p:spPr>
        <p:txBody>
          <a:bodyPr wrap="square" rtlCol="0">
            <a:spAutoFit/>
          </a:bodyPr>
          <a:lstStyle/>
          <a:p>
            <a:pPr algn="l" defTabSz="914377" rtl="0">
              <a:defRPr/>
            </a:pPr>
            <a:r>
              <a:rPr lang="es-us" sz="1600" kern="1200" dirty="0">
                <a:solidFill>
                  <a:srgbClr val="595959"/>
                </a:solidFill>
                <a:latin typeface="Arial"/>
                <a:ea typeface="Lato"/>
                <a:cs typeface="Arial"/>
              </a:rPr>
              <a:t>La creación de un </a:t>
            </a:r>
            <a:r>
              <a:rPr lang="es-us" sz="1600" b="1" kern="1200" dirty="0">
                <a:solidFill>
                  <a:srgbClr val="595959"/>
                </a:solidFill>
                <a:latin typeface="Arial"/>
                <a:ea typeface="Lato"/>
                <a:cs typeface="Arial"/>
              </a:rPr>
              <a:t>equipo extraordinario</a:t>
            </a:r>
            <a:r>
              <a:rPr lang="es-us" sz="1600" kern="1200" dirty="0">
                <a:solidFill>
                  <a:srgbClr val="595959"/>
                </a:solidFill>
                <a:latin typeface="Arial"/>
                <a:ea typeface="Lato"/>
                <a:cs typeface="Arial"/>
              </a:rPr>
              <a:t> y la integración de tecnologías avanzadas, como la </a:t>
            </a:r>
            <a:r>
              <a:rPr lang="es-us" sz="1600" b="1" kern="1200" dirty="0">
                <a:solidFill>
                  <a:srgbClr val="595959"/>
                </a:solidFill>
                <a:latin typeface="Arial"/>
                <a:ea typeface="Lato"/>
                <a:cs typeface="Arial"/>
              </a:rPr>
              <a:t>inteligencia </a:t>
            </a:r>
            <a:r>
              <a:rPr lang="es-us" sz="1600" kern="1200" dirty="0">
                <a:solidFill>
                  <a:srgbClr val="595959"/>
                </a:solidFill>
                <a:latin typeface="Arial"/>
                <a:ea typeface="Lato"/>
                <a:cs typeface="Arial"/>
              </a:rPr>
              <a:t>artificial, son fundamentales para el éxito de la OIIA. También debe ajustar el </a:t>
            </a:r>
            <a:r>
              <a:rPr lang="es-us" sz="1600" b="1" kern="1200" dirty="0">
                <a:solidFill>
                  <a:srgbClr val="595959"/>
                </a:solidFill>
                <a:latin typeface="Arial"/>
                <a:ea typeface="Lato"/>
                <a:cs typeface="Arial"/>
              </a:rPr>
              <a:t>compromiso con los principales segmentos de clientes </a:t>
            </a:r>
            <a:r>
              <a:rPr lang="es-us" sz="1600" kern="1200" dirty="0">
                <a:solidFill>
                  <a:srgbClr val="595959"/>
                </a:solidFill>
                <a:latin typeface="Arial"/>
                <a:ea typeface="Lato"/>
                <a:cs typeface="Arial"/>
              </a:rPr>
              <a:t>y la </a:t>
            </a:r>
            <a:r>
              <a:rPr lang="es-us" sz="1600" b="1" kern="1200" dirty="0">
                <a:solidFill>
                  <a:srgbClr val="595959"/>
                </a:solidFill>
                <a:latin typeface="Arial"/>
                <a:ea typeface="Lato"/>
                <a:cs typeface="Arial"/>
              </a:rPr>
              <a:t>comunicación</a:t>
            </a:r>
            <a:r>
              <a:rPr lang="es-us" sz="1600" kern="1200" dirty="0">
                <a:solidFill>
                  <a:srgbClr val="595959"/>
                </a:solidFill>
                <a:latin typeface="Arial"/>
                <a:ea typeface="Lato"/>
                <a:cs typeface="Arial"/>
              </a:rPr>
              <a:t>.</a:t>
            </a:r>
            <a:endParaRPr lang="en-US" sz="1600" b="1" dirty="0">
              <a:solidFill>
                <a:srgbClr val="595959"/>
              </a:solidFill>
              <a:latin typeface="Arial"/>
              <a:ea typeface="Lato"/>
              <a:cs typeface="Arial"/>
            </a:endParaRPr>
          </a:p>
        </p:txBody>
      </p:sp>
      <p:pic>
        <p:nvPicPr>
          <p:cNvPr id="8" name="Picture 7" descr="A person wearing a virtual reality headset&#10;&#10;Description automatically generated">
            <a:extLst>
              <a:ext uri="{FF2B5EF4-FFF2-40B4-BE49-F238E27FC236}">
                <a16:creationId xmlns:a16="http://schemas.microsoft.com/office/drawing/2014/main" id="{D3AAD2C9-F569-A4E1-3ADA-1C9AC5D16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730" y="4980839"/>
            <a:ext cx="2447586" cy="1593131"/>
          </a:xfrm>
          <a:prstGeom prst="rect">
            <a:avLst/>
          </a:prstGeom>
        </p:spPr>
      </p:pic>
      <p:pic>
        <p:nvPicPr>
          <p:cNvPr id="11" name="Picture 10">
            <a:extLst>
              <a:ext uri="{FF2B5EF4-FFF2-40B4-BE49-F238E27FC236}">
                <a16:creationId xmlns:a16="http://schemas.microsoft.com/office/drawing/2014/main" id="{B7B9932C-0441-66E2-23FC-7BF4D6C6E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730" y="2544033"/>
            <a:ext cx="2396234" cy="1626868"/>
          </a:xfrm>
          <a:prstGeom prst="rect">
            <a:avLst/>
          </a:prstGeom>
        </p:spPr>
      </p:pic>
      <p:pic>
        <p:nvPicPr>
          <p:cNvPr id="6" name="Picture 5">
            <a:extLst>
              <a:ext uri="{FF2B5EF4-FFF2-40B4-BE49-F238E27FC236}">
                <a16:creationId xmlns:a16="http://schemas.microsoft.com/office/drawing/2014/main" id="{D328F101-5E6F-4F84-8051-798776DD07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730" y="348428"/>
            <a:ext cx="2396233" cy="1561422"/>
          </a:xfrm>
          <a:prstGeom prst="rect">
            <a:avLst/>
          </a:prstGeom>
        </p:spPr>
      </p:pic>
    </p:spTree>
    <p:extLst>
      <p:ext uri="{BB962C8B-B14F-4D97-AF65-F5344CB8AC3E}">
        <p14:creationId xmlns:p14="http://schemas.microsoft.com/office/powerpoint/2010/main" val="7536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070960" y="39579"/>
            <a:ext cx="7941500" cy="6786473"/>
          </a:xfrm>
          <a:prstGeom prst="rect">
            <a:avLst/>
          </a:prstGeom>
        </p:spPr>
        <p:txBody>
          <a:bodyPr wrap="square" lIns="91440" tIns="45720" rIns="91440" bIns="45720" rtlCol="0" anchor="t">
            <a:spAutoFit/>
          </a:bodyPr>
          <a:lstStyle/>
          <a:p>
            <a:pPr algn="l" defTabSz="914377" rtl="0">
              <a:defRPr/>
            </a:pPr>
            <a:r>
              <a:rPr lang="es-us" sz="1450" b="1" dirty="0">
                <a:solidFill>
                  <a:srgbClr val="595959"/>
                </a:solidFill>
                <a:latin typeface="Arial"/>
              </a:rPr>
              <a:t>Mejoramiento de los servicios básicos:</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No lograremos satisfacer las crecientes demandas, y disminuirá la satisfacción de las partes interesadas.</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La ineficacia y las prácticas obsoletas reducirán nuestra eficacia como líderes en integridad.</a:t>
            </a:r>
          </a:p>
          <a:p>
            <a:pPr marL="285750" indent="-285750" algn="l" defTabSz="914377" rtl="0">
              <a:buFont typeface="Arial"/>
              <a:buChar char="•"/>
              <a:defRPr/>
            </a:pPr>
            <a:r>
              <a:rPr lang="es-us" sz="1450" dirty="0">
                <a:solidFill>
                  <a:srgbClr val="595959"/>
                </a:solidFill>
                <a:latin typeface="Arial"/>
              </a:rPr>
              <a:t>No podremos ajustar los servicios, lo que dificultará el crecimiento de la organización y el compromiso de los clientes.</a:t>
            </a:r>
            <a:br>
              <a:rPr lang="en-US" sz="1450" dirty="0">
                <a:solidFill>
                  <a:srgbClr val="595959"/>
                </a:solidFill>
                <a:latin typeface="Arial"/>
              </a:rPr>
            </a:br>
            <a:endParaRPr lang="en-US" sz="1450" dirty="0">
              <a:latin typeface="Arial"/>
            </a:endParaRPr>
          </a:p>
          <a:p>
            <a:pPr algn="l" defTabSz="914377" rtl="0">
              <a:defRPr/>
            </a:pPr>
            <a:r>
              <a:rPr lang="es-us" sz="1450" b="1" dirty="0">
                <a:solidFill>
                  <a:srgbClr val="595959"/>
                </a:solidFill>
                <a:latin typeface="Arial"/>
              </a:rPr>
              <a:t>Soluciones innovadoras:</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Nos atrasaremos en materia de IA y avances tecnológicos, y perderemos nuestra ventaja competitiva.</a:t>
            </a:r>
          </a:p>
          <a:p>
            <a:pPr marL="285750" indent="-285750" algn="l" defTabSz="914377" rtl="0">
              <a:buFont typeface="Arial"/>
              <a:buChar char="•"/>
              <a:defRPr/>
            </a:pPr>
            <a:r>
              <a:rPr lang="es-us" sz="1450" dirty="0">
                <a:solidFill>
                  <a:srgbClr val="595959"/>
                </a:solidFill>
                <a:latin typeface="Arial"/>
              </a:rPr>
              <a:t>Perderemos oportunidades de simplificar operaciones con la IA, lo que afectará la toma de decisiones.</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La falta de enfoques innovadores ralentizará nuestra adaptación a los cambios en el mercado y la industria.</a:t>
            </a:r>
            <a:br>
              <a:rPr lang="en-US" sz="1450" dirty="0">
                <a:solidFill>
                  <a:srgbClr val="595959"/>
                </a:solidFill>
                <a:latin typeface="Arial"/>
              </a:rPr>
            </a:br>
            <a:endParaRPr lang="en-US" sz="1450" dirty="0">
              <a:solidFill>
                <a:srgbClr val="595959"/>
              </a:solidFill>
              <a:latin typeface="Arial"/>
            </a:endParaRPr>
          </a:p>
          <a:p>
            <a:pPr algn="l" defTabSz="914377" rtl="0">
              <a:defRPr/>
            </a:pPr>
            <a:r>
              <a:rPr lang="es-us" sz="1450" b="1" dirty="0">
                <a:solidFill>
                  <a:srgbClr val="595959"/>
                </a:solidFill>
                <a:latin typeface="Arial"/>
              </a:rPr>
              <a:t>Equipo extraordinario:</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El descenso de la moral y la retención de los empleados repercutirá en nuestros resultados.</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Tendremos dificultades para atraer a los mejores talentos, lo que limitará nuestra capacidad para impulsar la excelencia.</a:t>
            </a:r>
          </a:p>
          <a:p>
            <a:pPr marL="285750" indent="-285750" algn="l" defTabSz="914377" rtl="0">
              <a:buFont typeface="Arial"/>
              <a:buChar char="•"/>
              <a:defRPr/>
            </a:pPr>
            <a:r>
              <a:rPr lang="es-us" sz="1450" dirty="0">
                <a:solidFill>
                  <a:srgbClr val="595959"/>
                </a:solidFill>
                <a:latin typeface="Arial"/>
              </a:rPr>
              <a:t>Un desarrollo profesional limitado provocará el estancamiento de las competencias de los equipos.</a:t>
            </a:r>
            <a:br>
              <a:rPr lang="en-US" sz="1450" dirty="0">
                <a:solidFill>
                  <a:srgbClr val="595959"/>
                </a:solidFill>
                <a:latin typeface="Arial"/>
              </a:rPr>
            </a:br>
            <a:endParaRPr lang="en-US" sz="1450" dirty="0">
              <a:latin typeface="Arial"/>
            </a:endParaRPr>
          </a:p>
          <a:p>
            <a:pPr algn="l" defTabSz="914377" rtl="0">
              <a:defRPr/>
            </a:pPr>
            <a:r>
              <a:rPr lang="es-us" sz="1450" b="1" dirty="0">
                <a:solidFill>
                  <a:srgbClr val="595959"/>
                </a:solidFill>
                <a:latin typeface="Arial"/>
              </a:rPr>
              <a:t>Influencia y concienciación:</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Tendremos menos reconocimiento y respeto, lo que reducirá nuestra defensa de la integridad.</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Perderemos oportunidades de participación, lo que limitará nuestro impacto en la comunidad.</a:t>
            </a:r>
            <a:endParaRPr lang="en-US" sz="1450" dirty="0">
              <a:latin typeface="Arial"/>
            </a:endParaRPr>
          </a:p>
          <a:p>
            <a:pPr marL="285750" indent="-285750" algn="l" defTabSz="914377" rtl="0">
              <a:buFont typeface="Arial"/>
              <a:buChar char="•"/>
              <a:defRPr/>
            </a:pPr>
            <a:r>
              <a:rPr lang="es-us" sz="1450" dirty="0">
                <a:solidFill>
                  <a:srgbClr val="595959"/>
                </a:solidFill>
                <a:latin typeface="Arial"/>
              </a:rPr>
              <a:t>Una débil presencia de marca disminuirá nuestra influencia en los estándares del sector.</a:t>
            </a:r>
          </a:p>
        </p:txBody>
      </p:sp>
      <p:sp>
        <p:nvSpPr>
          <p:cNvPr id="31" name="Rectangle 30">
            <a:extLst>
              <a:ext uri="{FF2B5EF4-FFF2-40B4-BE49-F238E27FC236}">
                <a16:creationId xmlns:a16="http://schemas.microsoft.com/office/drawing/2014/main" id="{9809180F-89C3-E545-A029-F9886A510028}"/>
              </a:ext>
            </a:extLst>
          </p:cNvPr>
          <p:cNvSpPr/>
          <p:nvPr/>
        </p:nvSpPr>
        <p:spPr>
          <a:xfrm>
            <a:off x="4497799" y="3374230"/>
            <a:ext cx="4956168" cy="349583"/>
          </a:xfrm>
          <a:prstGeom prst="rect">
            <a:avLst/>
          </a:prstGeom>
        </p:spPr>
        <p:txBody>
          <a:bodyPr wrap="square" lIns="91440" tIns="45720" rIns="91440" bIns="45720" rtlCol="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endParaRPr lang="en-US" sz="1600" u="none" strike="noStrike" cap="none" spc="0" normalizeH="0" baseline="0" noProof="0">
              <a:ln>
                <a:noFill/>
              </a:ln>
              <a:solidFill>
                <a:srgbClr val="595959"/>
              </a:solidFill>
              <a:effectLst/>
              <a:uLnTx/>
              <a:uFillTx/>
              <a:latin typeface="+mn-lt"/>
              <a:ea typeface="Lato" panose="020F0502020204030203" pitchFamily="34" charset="0"/>
              <a:cs typeface="Arial" panose="020B0604020202020204" pitchFamily="34" charset="0"/>
            </a:endParaRPr>
          </a:p>
        </p:txBody>
      </p:sp>
      <p:sp>
        <p:nvSpPr>
          <p:cNvPr id="32" name="Rectangle 31">
            <a:extLst>
              <a:ext uri="{FF2B5EF4-FFF2-40B4-BE49-F238E27FC236}">
                <a16:creationId xmlns:a16="http://schemas.microsoft.com/office/drawing/2014/main" id="{E6712818-3539-884C-86FA-FB0862BE6975}"/>
              </a:ext>
            </a:extLst>
          </p:cNvPr>
          <p:cNvSpPr/>
          <p:nvPr/>
        </p:nvSpPr>
        <p:spPr>
          <a:xfrm>
            <a:off x="4497799" y="4871516"/>
            <a:ext cx="4956168" cy="338554"/>
          </a:xfrm>
          <a:prstGeom prst="rect">
            <a:avLst/>
          </a:prstGeom>
        </p:spPr>
        <p:txBody>
          <a:bodyPr wrap="square" lIns="91440" tIns="45720" rIns="91440" bIns="45720" rtlCol="0" anchor="t">
            <a:spAutoFit/>
          </a:bodyPr>
          <a:lstStyle/>
          <a:p>
            <a:pPr algn="l" rtl="0" fontAlgn="base"/>
            <a:endParaRPr lang="en-US" sz="1600" b="0" i="0">
              <a:solidFill>
                <a:srgbClr val="595959"/>
              </a:solidFill>
              <a:effectLst/>
              <a:latin typeface="+mn-l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lIns="91440" tIns="45720" rIns="91440" bIns="45720" rtlCol="0" anchor="t"/>
          <a:lstStyle/>
          <a:p>
            <a:pPr rtl="0">
              <a:lnSpc>
                <a:spcPct val="114000"/>
              </a:lnSpc>
            </a:pPr>
            <a:r>
              <a:rPr lang="es-us">
                <a:latin typeface="Arial"/>
                <a:cs typeface="Arial"/>
              </a:rPr>
              <a:t>Estrategia de no hacer nada</a:t>
            </a:r>
            <a:endParaRPr lang="en-US" err="1"/>
          </a:p>
        </p:txBody>
      </p:sp>
    </p:spTree>
    <p:extLst>
      <p:ext uri="{BB962C8B-B14F-4D97-AF65-F5344CB8AC3E}">
        <p14:creationId xmlns:p14="http://schemas.microsoft.com/office/powerpoint/2010/main" val="80450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108537" y="442066"/>
            <a:ext cx="5511452" cy="2876044"/>
          </a:xfrm>
          <a:prstGeom prst="rect">
            <a:avLst/>
          </a:prstGeom>
        </p:spPr>
        <p:txBody>
          <a:bodyPr wrap="square" rtlCol="0">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s-us" sz="1600" dirty="0">
                <a:solidFill>
                  <a:srgbClr val="595959"/>
                </a:solidFill>
                <a:latin typeface="Arial" panose="020B0604020202020204" pitchFamily="34" charset="0"/>
              </a:rPr>
              <a:t>La OIIA</a:t>
            </a:r>
            <a:r>
              <a:rPr lang="es-us" sz="1600" b="0" i="0" u="none" strike="noStrike" dirty="0">
                <a:solidFill>
                  <a:srgbClr val="595959"/>
                </a:solidFill>
                <a:effectLst/>
                <a:latin typeface="Arial" panose="020B0604020202020204" pitchFamily="34" charset="0"/>
              </a:rPr>
              <a:t> se enfrenta a cuestiones estratégicas fundamentales a nivel interno, como </a:t>
            </a:r>
            <a:r>
              <a:rPr lang="es-us" sz="1600" b="1" i="0" u="none" strike="noStrike" dirty="0">
                <a:solidFill>
                  <a:srgbClr val="595959"/>
                </a:solidFill>
                <a:effectLst/>
                <a:latin typeface="Arial" panose="020B0604020202020204" pitchFamily="34" charset="0"/>
              </a:rPr>
              <a:t>la incorporación del marco de integridad, la integración de tecnologías modernas, la creación de un equipo extraordinario y la ampliación del compromiso y la influencia. </a:t>
            </a:r>
            <a:r>
              <a:rPr lang="es-us" sz="1600" b="0" i="0" u="none" strike="noStrike" dirty="0">
                <a:solidFill>
                  <a:srgbClr val="595959"/>
                </a:solidFill>
                <a:effectLst/>
                <a:latin typeface="Arial" panose="020B0604020202020204" pitchFamily="34" charset="0"/>
              </a:rPr>
              <a:t>Externamente, la OIIA tiene ante sí el desafío de </a:t>
            </a:r>
            <a:r>
              <a:rPr lang="es-us" sz="1600" b="1" i="0" u="none" strike="noStrike" dirty="0">
                <a:solidFill>
                  <a:srgbClr val="595959"/>
                </a:solidFill>
                <a:effectLst/>
                <a:latin typeface="Arial" panose="020B0604020202020204" pitchFamily="34" charset="0"/>
              </a:rPr>
              <a:t>aumentar su visibilidad, establecer </a:t>
            </a:r>
            <a:r>
              <a:rPr lang="es-us" sz="1600" b="1" dirty="0">
                <a:solidFill>
                  <a:srgbClr val="595959"/>
                </a:solidFill>
                <a:latin typeface="Arial" panose="020B0604020202020204" pitchFamily="34" charset="0"/>
              </a:rPr>
              <a:t>una </a:t>
            </a:r>
            <a:r>
              <a:rPr lang="es-us" sz="1600" b="1" i="0" u="none" strike="noStrike" dirty="0">
                <a:solidFill>
                  <a:srgbClr val="595959"/>
                </a:solidFill>
                <a:effectLst/>
                <a:latin typeface="Arial" panose="020B0604020202020204" pitchFamily="34" charset="0"/>
              </a:rPr>
              <a:t>red de relaciones influyente, brindar servicios a nuevas poblaciones</a:t>
            </a:r>
            <a:r>
              <a:rPr lang="es-us" sz="1600" b="0" i="0" u="none" strike="noStrike" dirty="0">
                <a:solidFill>
                  <a:srgbClr val="595959"/>
                </a:solidFill>
                <a:effectLst/>
                <a:latin typeface="Arial" panose="020B0604020202020204" pitchFamily="34" charset="0"/>
              </a:rPr>
              <a:t> y evolucionar junto con las cambiantes normativas e industrias.</a:t>
            </a:r>
            <a:endParaRPr kumimoji="0" lang="en-US" sz="1600" u="none" strike="noStrike" kern="1200" cap="none" spc="0" normalizeH="0" baseline="0" noProof="0" dirty="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108537" y="3436860"/>
            <a:ext cx="5511452" cy="911019"/>
          </a:xfrm>
          <a:prstGeom prst="rect">
            <a:avLst/>
          </a:prstGeom>
        </p:spPr>
        <p:txBody>
          <a:bodyPr wrap="square" rtlCol="0">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s-us" sz="1600" b="0" i="0" dirty="0">
                <a:solidFill>
                  <a:srgbClr val="595959"/>
                </a:solidFill>
                <a:effectLst/>
                <a:latin typeface="+mn-lt"/>
              </a:rPr>
              <a:t>La </a:t>
            </a:r>
            <a:r>
              <a:rPr lang="es-us" sz="1600" b="1" i="0" dirty="0">
                <a:solidFill>
                  <a:srgbClr val="595959"/>
                </a:solidFill>
                <a:effectLst/>
                <a:latin typeface="+mn-lt"/>
              </a:rPr>
              <a:t>fuerza</a:t>
            </a:r>
            <a:r>
              <a:rPr lang="es-us" sz="1600" b="0" i="0" dirty="0">
                <a:solidFill>
                  <a:srgbClr val="595959"/>
                </a:solidFill>
                <a:effectLst/>
                <a:latin typeface="+mn-lt"/>
              </a:rPr>
              <a:t> de la OIIA yace en su equipo de liderazgo, su experiencia, su reputación de confianza, su excelencia en el cumplimiento, su cultura progresista, y su historia.</a:t>
            </a:r>
            <a:endParaRPr kumimoji="0" lang="en-US" sz="1600" u="none" strike="noStrike" kern="1200" cap="none" spc="0" normalizeH="0" baseline="0" noProof="0" dirty="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32" name="Rectangle 31">
            <a:extLst>
              <a:ext uri="{FF2B5EF4-FFF2-40B4-BE49-F238E27FC236}">
                <a16:creationId xmlns:a16="http://schemas.microsoft.com/office/drawing/2014/main" id="{E6712818-3539-884C-86FA-FB0862BE6975}"/>
              </a:ext>
            </a:extLst>
          </p:cNvPr>
          <p:cNvSpPr/>
          <p:nvPr/>
        </p:nvSpPr>
        <p:spPr>
          <a:xfrm>
            <a:off x="4108537" y="4871516"/>
            <a:ext cx="5511452" cy="1815882"/>
          </a:xfrm>
          <a:prstGeom prst="rect">
            <a:avLst/>
          </a:prstGeom>
        </p:spPr>
        <p:txBody>
          <a:bodyPr wrap="square" rtlCol="0">
            <a:spAutoFit/>
          </a:bodyPr>
          <a:lstStyle/>
          <a:p>
            <a:pPr algn="l" rtl="0" fontAlgn="base"/>
            <a:r>
              <a:rPr lang="es-us" sz="1600" b="0" i="0" dirty="0">
                <a:solidFill>
                  <a:srgbClr val="595959"/>
                </a:solidFill>
                <a:effectLst/>
                <a:latin typeface="+mn-lt"/>
              </a:rPr>
              <a:t>Las </a:t>
            </a:r>
            <a:r>
              <a:rPr lang="es-us" sz="1600" b="1" i="0" dirty="0" err="1">
                <a:solidFill>
                  <a:srgbClr val="595959"/>
                </a:solidFill>
                <a:effectLst/>
                <a:latin typeface="+mn-lt"/>
              </a:rPr>
              <a:t>megatendencias</a:t>
            </a:r>
            <a:r>
              <a:rPr lang="es-us" sz="1600" b="0" i="0" dirty="0">
                <a:solidFill>
                  <a:srgbClr val="595959"/>
                </a:solidFill>
                <a:effectLst/>
                <a:latin typeface="+mn-lt"/>
              </a:rPr>
              <a:t> — como los cambios normativos, los cambios en la experiencia de la educación superior, la escasez de recursos, y la dinámica de la mano de obra — plantean desafíos, pero abundan las </a:t>
            </a:r>
            <a:r>
              <a:rPr lang="es-us" sz="1600" b="1" i="0" dirty="0">
                <a:solidFill>
                  <a:srgbClr val="595959"/>
                </a:solidFill>
                <a:effectLst/>
                <a:latin typeface="+mn-lt"/>
              </a:rPr>
              <a:t>oportunidades</a:t>
            </a:r>
            <a:r>
              <a:rPr lang="es-us" sz="1600" b="0" i="0" dirty="0">
                <a:solidFill>
                  <a:srgbClr val="595959"/>
                </a:solidFill>
                <a:effectLst/>
                <a:latin typeface="+mn-lt"/>
              </a:rPr>
              <a:t> en el liderazgo del marco de integridad, la prestación de servicios a grupos comunitarios adicionales, y la influencia en la industria. </a:t>
            </a: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6789481" y="3382451"/>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C59D95-A07B-994A-B811-C7B8CB39988A}"/>
              </a:ext>
            </a:extLst>
          </p:cNvPr>
          <p:cNvCxnSpPr>
            <a:cxnSpLocks/>
          </p:cNvCxnSpPr>
          <p:nvPr/>
        </p:nvCxnSpPr>
        <p:spPr>
          <a:xfrm>
            <a:off x="6804433" y="4631276"/>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rtlCol="0"/>
          <a:lstStyle/>
          <a:p>
            <a:pPr rtl="0">
              <a:lnSpc>
                <a:spcPct val="114000"/>
              </a:lnSpc>
            </a:pPr>
            <a:r>
              <a:rPr lang="es-us" dirty="0"/>
              <a:t>Resumen del estado actual</a:t>
            </a:r>
          </a:p>
        </p:txBody>
      </p:sp>
      <p:pic>
        <p:nvPicPr>
          <p:cNvPr id="3080" name="Picture 8" descr="the hsc at fort worth monument sign on camp bowie blvd.">
            <a:extLst>
              <a:ext uri="{FF2B5EF4-FFF2-40B4-BE49-F238E27FC236}">
                <a16:creationId xmlns:a16="http://schemas.microsoft.com/office/drawing/2014/main" id="{334D500C-07F1-2913-39DA-323F6427A9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17" r="25826" b="6110"/>
          <a:stretch/>
        </p:blipFill>
        <p:spPr bwMode="auto">
          <a:xfrm>
            <a:off x="9734345" y="4871516"/>
            <a:ext cx="2030278" cy="1361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351EAA-1AFB-4DB9-9A49-1D9C07B302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9"/>
          <a:stretch/>
        </p:blipFill>
        <p:spPr>
          <a:xfrm>
            <a:off x="9764077" y="746051"/>
            <a:ext cx="1970813" cy="1361273"/>
          </a:xfrm>
          <a:prstGeom prst="rect">
            <a:avLst/>
          </a:prstGeom>
        </p:spPr>
      </p:pic>
      <p:pic>
        <p:nvPicPr>
          <p:cNvPr id="6" name="Picture 5">
            <a:extLst>
              <a:ext uri="{FF2B5EF4-FFF2-40B4-BE49-F238E27FC236}">
                <a16:creationId xmlns:a16="http://schemas.microsoft.com/office/drawing/2014/main" id="{DB9F2207-70C1-4DCD-9052-F854FDF6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4077" y="2923976"/>
            <a:ext cx="2041910" cy="1361273"/>
          </a:xfrm>
          <a:prstGeom prst="rect">
            <a:avLst/>
          </a:prstGeom>
        </p:spPr>
      </p:pic>
    </p:spTree>
    <p:extLst>
      <p:ext uri="{BB962C8B-B14F-4D97-AF65-F5344CB8AC3E}">
        <p14:creationId xmlns:p14="http://schemas.microsoft.com/office/powerpoint/2010/main" val="9852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Digit - Multi 1 - Bright">
  <a:themeElements>
    <a:clrScheme name="Custom 10">
      <a:dk1>
        <a:srgbClr val="000000"/>
      </a:dk1>
      <a:lt1>
        <a:srgbClr val="FFFFFF"/>
      </a:lt1>
      <a:dk2>
        <a:srgbClr val="111111"/>
      </a:dk2>
      <a:lt2>
        <a:srgbClr val="F2F2F2"/>
      </a:lt2>
      <a:accent1>
        <a:srgbClr val="58BEC8"/>
      </a:accent1>
      <a:accent2>
        <a:srgbClr val="19A5BE"/>
      </a:accent2>
      <a:accent3>
        <a:srgbClr val="0087AE"/>
      </a:accent3>
      <a:accent4>
        <a:srgbClr val="176490"/>
      </a:accent4>
      <a:accent5>
        <a:srgbClr val="1C5787"/>
      </a:accent5>
      <a:accent6>
        <a:srgbClr val="5046A5"/>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825C3B9AB76498D1D36FE127086E1" ma:contentTypeVersion="23" ma:contentTypeDescription="Create a new document." ma:contentTypeScope="" ma:versionID="d8c75025645c6614b8f3a34d2f20f549">
  <xsd:schema xmlns:xsd="http://www.w3.org/2001/XMLSchema" xmlns:xs="http://www.w3.org/2001/XMLSchema" xmlns:p="http://schemas.microsoft.com/office/2006/metadata/properties" xmlns:ns1="http://schemas.microsoft.com/sharepoint/v3" xmlns:ns2="b7be1283-1ddf-4cc0-9fea-da4dcf973916" xmlns:ns3="001c20de-9b2c-4ed8-9540-45f4ee69383f" targetNamespace="http://schemas.microsoft.com/office/2006/metadata/properties" ma:root="true" ma:fieldsID="7aa324b4ad199652b9b9da4d538f0ff9" ns1:_="" ns2:_="" ns3:_="">
    <xsd:import namespace="http://schemas.microsoft.com/sharepoint/v3"/>
    <xsd:import namespace="b7be1283-1ddf-4cc0-9fea-da4dcf973916"/>
    <xsd:import namespace="001c20de-9b2c-4ed8-9540-45f4ee69383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Preview" minOccurs="0"/>
                <xsd:element ref="ns3:MediaServiceEventHashCode" minOccurs="0"/>
                <xsd:element ref="ns3:MediaServiceGenerationTime" minOccurs="0"/>
                <xsd:element ref="ns3:MediaServiceAutoKeyPoints" minOccurs="0"/>
                <xsd:element ref="ns3:MediaServiceKeyPoints" minOccurs="0"/>
                <xsd:element ref="ns3:fvul"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Lenguag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be1283-1ddf-4cc0-9fea-da4dcf9739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9950e18-9fb5-403c-88cc-59e8c5fdae83}" ma:internalName="TaxCatchAll" ma:showField="CatchAllData" ma:web="b7be1283-1ddf-4cc0-9fea-da4dcf9739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1c20de-9b2c-4ed8-9540-45f4ee69383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Preview" ma:index="16" nillable="true" ma:displayName="Preview" ma:format="Image"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fvul" ma:index="21" nillable="true" ma:displayName="Date and Time" ma:internalName="fvul">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2742e09-32c7-4267-9831-eff06507e877" ma:termSetId="09814cd3-568e-fe90-9814-8d621ff8fb84" ma:anchorId="fba54fb3-c3e1-fe81-a776-ca4b69148c4d" ma:open="true" ma:isKeyword="false">
      <xsd:complexType>
        <xsd:sequence>
          <xsd:element ref="pc:Terms" minOccurs="0" maxOccurs="1"/>
        </xsd:sequence>
      </xsd:complexType>
    </xsd:element>
    <xsd:element name="Lenguage" ma:index="28" nillable="true" ma:displayName="Lenguage " ma:format="Dropdown" ma:internalName="Lenguage">
      <xsd:simpleType>
        <xsd:restriction base="dms:Text">
          <xsd:maxLength value="255"/>
        </xsd:restrictio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7be1283-1ddf-4cc0-9fea-da4dcf973916">
      <UserInfo>
        <DisplayName>Erica Olsen</DisplayName>
        <AccountId>38</AccountId>
        <AccountType/>
      </UserInfo>
      <UserInfo>
        <DisplayName>Jay Stearley</DisplayName>
        <AccountId>4111</AccountId>
        <AccountType/>
      </UserInfo>
    </SharedWithUsers>
    <Preview xmlns="001c20de-9b2c-4ed8-9540-45f4ee69383f">
      <Url xsi:nil="true"/>
      <Description xsi:nil="true"/>
    </Preview>
    <fvul xmlns="001c20de-9b2c-4ed8-9540-45f4ee69383f" xsi:nil="true"/>
    <_ip_UnifiedCompliancePolicyUIAction xmlns="http://schemas.microsoft.com/sharepoint/v3" xsi:nil="true"/>
    <Lenguage xmlns="001c20de-9b2c-4ed8-9540-45f4ee69383f" xsi:nil="true"/>
    <TaxCatchAll xmlns="b7be1283-1ddf-4cc0-9fea-da4dcf973916" xsi:nil="true"/>
    <lcf76f155ced4ddcb4097134ff3c332f xmlns="001c20de-9b2c-4ed8-9540-45f4ee69383f">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AB202-7CAC-4CCF-A511-71AC38232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be1283-1ddf-4cc0-9fea-da4dcf973916"/>
    <ds:schemaRef ds:uri="001c20de-9b2c-4ed8-9540-45f4ee693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6DA9A5-CBCB-4E57-AA61-78356C36BD20}">
  <ds:schemaRef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sharepoint/v3"/>
    <ds:schemaRef ds:uri="001c20de-9b2c-4ed8-9540-45f4ee69383f"/>
    <ds:schemaRef ds:uri="b7be1283-1ddf-4cc0-9fea-da4dcf973916"/>
    <ds:schemaRef ds:uri="http://schemas.microsoft.com/office/2006/metadata/properties"/>
  </ds:schemaRefs>
</ds:datastoreItem>
</file>

<file path=customXml/itemProps3.xml><?xml version="1.0" encoding="utf-8"?>
<ds:datastoreItem xmlns:ds="http://schemas.openxmlformats.org/officeDocument/2006/customXml" ds:itemID="{350734F1-E4FC-4721-A6F2-29F32E763D4C}">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emplate/>
  <TotalTime>791</TotalTime>
  <Words>4815</Words>
  <Application>Microsoft Macintosh PowerPoint</Application>
  <PresentationFormat>Widescreen</PresentationFormat>
  <Paragraphs>442</Paragraphs>
  <Slides>27</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Arial Black</vt:lpstr>
      <vt:lpstr>Arial Regular</vt:lpstr>
      <vt:lpstr>Arial,Sans-Serif</vt:lpstr>
      <vt:lpstr>Barlow Semi Condensed</vt:lpstr>
      <vt:lpstr>Calibri</vt:lpstr>
      <vt:lpstr>Helvetica Neue UltraLight</vt:lpstr>
      <vt:lpstr>Open Sans</vt:lpstr>
      <vt:lpstr>Open Sans Extrabold</vt:lpstr>
      <vt:lpstr>Open Sans Light</vt:lpstr>
      <vt:lpstr>Raleway</vt:lpstr>
      <vt:lpstr>Raleway Black</vt:lpstr>
      <vt:lpstr>Roboto Light</vt:lpstr>
      <vt:lpstr>Wingdings</vt:lpstr>
      <vt:lpstr>Digit - Multi 1 - Bright</vt:lpstr>
      <vt:lpstr>PowerPoint Presentation</vt:lpstr>
      <vt:lpstr>PowerPoint Presentation</vt:lpstr>
      <vt:lpstr>Prólogo </vt:lpstr>
      <vt:lpstr>Qué hacemos y a quiénes brindamos nuestros servicios</vt:lpstr>
      <vt:lpstr>Mensaje de la Jefa de Integridad</vt:lpstr>
      <vt:lpstr>Quiénes son los líderes en integridad</vt:lpstr>
      <vt:lpstr>Desafíos estratégicos</vt:lpstr>
      <vt:lpstr>Estrategia de no hacer nada</vt:lpstr>
      <vt:lpstr>Resumen del estado actual</vt:lpstr>
      <vt:lpstr>Megatendencias</vt:lpstr>
      <vt:lpstr>PowerPoint Presentation</vt:lpstr>
      <vt:lpstr>PowerPoint Presentation</vt:lpstr>
      <vt:lpstr> Nuestros socios</vt:lpstr>
      <vt:lpstr>Valor para el cliente e impacto duradero</vt:lpstr>
      <vt:lpstr>PowerPoint Presentation</vt:lpstr>
      <vt:lpstr>Nuestra visión</vt:lpstr>
      <vt:lpstr> Declaración de visión:  Cultivar líderes en integridad transformadores para una atención médica dinámica.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Desiree</dc:creator>
  <cp:lastModifiedBy>Burse, Quincy</cp:lastModifiedBy>
  <cp:revision>49</cp:revision>
  <cp:lastPrinted>2024-07-10T19:13:31Z</cp:lastPrinted>
  <dcterms:modified xsi:type="dcterms:W3CDTF">2025-01-17T21:19:57Z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0x010100BA6B8C313B71D943A4E280734205426C</vt:lpwstr>
  </property>
  <property fmtid="{D5CDD505-2E9C-101B-9397-08002B2CF9AE}" pid="3" name="MediaServiceImageTags">
    <vt:lpwstr/>
  </property>
</Properties>
</file>