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265" r:id="rId6"/>
    <p:sldId id="344" r:id="rId7"/>
    <p:sldId id="337" r:id="rId8"/>
    <p:sldId id="334" r:id="rId9"/>
    <p:sldId id="259" r:id="rId10"/>
    <p:sldId id="321" r:id="rId11"/>
    <p:sldId id="316" r:id="rId12"/>
    <p:sldId id="341" r:id="rId13"/>
    <p:sldId id="340" r:id="rId14"/>
    <p:sldId id="339" r:id="rId15"/>
    <p:sldId id="343" r:id="rId16"/>
    <p:sldId id="317" r:id="rId17"/>
    <p:sldId id="336" r:id="rId18"/>
    <p:sldId id="327" r:id="rId19"/>
    <p:sldId id="323" r:id="rId20"/>
    <p:sldId id="324" r:id="rId21"/>
    <p:sldId id="294" r:id="rId22"/>
    <p:sldId id="289" r:id="rId23"/>
    <p:sldId id="331" r:id="rId24"/>
    <p:sldId id="333" r:id="rId25"/>
    <p:sldId id="271" r:id="rId26"/>
    <p:sldId id="335" r:id="rId27"/>
    <p:sldId id="32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83AD72-0AC5-623B-CD73-D9D1B8A3F56A}" name="Cole, Alyssa" initials="AC" userId="S::AlyssaCole2@my.unthsc.edu::d53a0d27-07be-4b89-8ee8-f76b20f6cb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95" autoAdjust="0"/>
    <p:restoredTop sz="91236" autoAdjust="0"/>
  </p:normalViewPr>
  <p:slideViewPr>
    <p:cSldViewPr snapToGrid="0">
      <p:cViewPr varScale="1">
        <p:scale>
          <a:sx n="100" d="100"/>
          <a:sy n="100" d="100"/>
        </p:scale>
        <p:origin x="688" y="2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BBB68-4A73-4545-8C1E-B28812BF022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62C25FB-BDE5-47B9-A913-2C0A36BD6C1F}">
      <dgm:prSet/>
      <dgm:spPr/>
      <dgm:t>
        <a:bodyPr/>
        <a:lstStyle/>
        <a:p>
          <a:r>
            <a:rPr lang="en-US" b="1" dirty="0"/>
            <a:t>1 in 4 adults living with a serious mental health condition also have a substance use disorder </a:t>
          </a:r>
          <a:endParaRPr lang="en-US" dirty="0"/>
        </a:p>
      </dgm:t>
    </dgm:pt>
    <dgm:pt modelId="{C135558C-D186-4A02-808C-51BDDF3590D4}" type="parTrans" cxnId="{0B1601EC-D47F-4020-A7A2-1B1B26FA667F}">
      <dgm:prSet/>
      <dgm:spPr/>
      <dgm:t>
        <a:bodyPr/>
        <a:lstStyle/>
        <a:p>
          <a:endParaRPr lang="en-US"/>
        </a:p>
      </dgm:t>
    </dgm:pt>
    <dgm:pt modelId="{55462C2B-1109-453B-9D1E-52C7356416F7}" type="sibTrans" cxnId="{0B1601EC-D47F-4020-A7A2-1B1B26FA667F}">
      <dgm:prSet/>
      <dgm:spPr/>
      <dgm:t>
        <a:bodyPr/>
        <a:lstStyle/>
        <a:p>
          <a:endParaRPr lang="en-US"/>
        </a:p>
      </dgm:t>
    </dgm:pt>
    <dgm:pt modelId="{E87FB7E0-3B20-45A6-AE6E-D194AD03ACE5}">
      <dgm:prSet/>
      <dgm:spPr/>
      <dgm:t>
        <a:bodyPr/>
        <a:lstStyle/>
        <a:p>
          <a:r>
            <a:rPr lang="en-US" b="1"/>
            <a:t>In 2023, 20.4 million adults had a substance use disorder and any mental illness </a:t>
          </a:r>
          <a:endParaRPr lang="en-US"/>
        </a:p>
      </dgm:t>
    </dgm:pt>
    <dgm:pt modelId="{7AD2F676-8949-4D5A-B022-354368AB19AA}" type="parTrans" cxnId="{55DD2991-2A7A-414A-BB58-263E862755A1}">
      <dgm:prSet/>
      <dgm:spPr/>
      <dgm:t>
        <a:bodyPr/>
        <a:lstStyle/>
        <a:p>
          <a:endParaRPr lang="en-US"/>
        </a:p>
      </dgm:t>
    </dgm:pt>
    <dgm:pt modelId="{7BAB17C5-46D5-4069-B23A-BFE5BAD142AE}" type="sibTrans" cxnId="{55DD2991-2A7A-414A-BB58-263E862755A1}">
      <dgm:prSet/>
      <dgm:spPr/>
      <dgm:t>
        <a:bodyPr/>
        <a:lstStyle/>
        <a:p>
          <a:endParaRPr lang="en-US"/>
        </a:p>
      </dgm:t>
    </dgm:pt>
    <dgm:pt modelId="{22834021-353A-48A5-8BCC-6BB575481191}">
      <dgm:prSet/>
      <dgm:spPr/>
      <dgm:t>
        <a:bodyPr/>
        <a:lstStyle/>
        <a:p>
          <a:r>
            <a:rPr lang="en-US" b="1" dirty="0"/>
            <a:t>In 2022 of individuals with opioid use disorder: 36.1% had depression, 29.1% had anxiety, 20.9% had ADHD, 18.1% had PTSD, and 8.7% had bipolar disorder</a:t>
          </a:r>
          <a:endParaRPr lang="en-US" dirty="0"/>
        </a:p>
      </dgm:t>
      <dgm:extLst>
        <a:ext uri="{E40237B7-FDA0-4F09-8148-C483321AD2D9}">
          <dgm14:cNvPr xmlns:dgm14="http://schemas.microsoft.com/office/drawing/2010/diagram" id="0" name="" descr="This provides statistics on opioid use and mental health. 1 in 4 adults living with a serious mental health condition also have a substance use disorder. In 2023, 20.4 million adults had a substance use disorder and any mental illness. In 2022 of individuals with opioid use disorder 36.1% had depression, 29.1% had anxiety, 20.9% had ADHD, 18.1% had PTSD, and 8.7% had bipolar disorder.&#10;"/>
        </a:ext>
      </dgm:extLst>
    </dgm:pt>
    <dgm:pt modelId="{B254416E-EAF1-492E-B72D-26FBAB2AE769}" type="parTrans" cxnId="{FEC6A319-AF7B-4631-AD35-135098B7CB06}">
      <dgm:prSet/>
      <dgm:spPr/>
      <dgm:t>
        <a:bodyPr/>
        <a:lstStyle/>
        <a:p>
          <a:endParaRPr lang="en-US"/>
        </a:p>
      </dgm:t>
    </dgm:pt>
    <dgm:pt modelId="{029636CD-27BC-48F8-AD8A-092492F4E8DC}" type="sibTrans" cxnId="{FEC6A319-AF7B-4631-AD35-135098B7CB06}">
      <dgm:prSet/>
      <dgm:spPr/>
      <dgm:t>
        <a:bodyPr/>
        <a:lstStyle/>
        <a:p>
          <a:endParaRPr lang="en-US"/>
        </a:p>
      </dgm:t>
    </dgm:pt>
    <dgm:pt modelId="{B7770733-A661-4E13-971D-85CD67675828}" type="pres">
      <dgm:prSet presAssocID="{D81BBB68-4A73-4545-8C1E-B28812BF0226}" presName="hierChild1" presStyleCnt="0">
        <dgm:presLayoutVars>
          <dgm:chPref val="1"/>
          <dgm:dir/>
          <dgm:animOne val="branch"/>
          <dgm:animLvl val="lvl"/>
          <dgm:resizeHandles/>
        </dgm:presLayoutVars>
      </dgm:prSet>
      <dgm:spPr/>
    </dgm:pt>
    <dgm:pt modelId="{5EC4A4D3-ACF0-46A0-BB77-E477D5C3609A}" type="pres">
      <dgm:prSet presAssocID="{F62C25FB-BDE5-47B9-A913-2C0A36BD6C1F}" presName="hierRoot1" presStyleCnt="0"/>
      <dgm:spPr/>
    </dgm:pt>
    <dgm:pt modelId="{56057AA5-CF5A-4086-931D-4A425726DC16}" type="pres">
      <dgm:prSet presAssocID="{F62C25FB-BDE5-47B9-A913-2C0A36BD6C1F}" presName="composite" presStyleCnt="0"/>
      <dgm:spPr/>
    </dgm:pt>
    <dgm:pt modelId="{920AFA31-49B6-48A3-8CB4-06FDA2D646F4}" type="pres">
      <dgm:prSet presAssocID="{F62C25FB-BDE5-47B9-A913-2C0A36BD6C1F}" presName="background" presStyleLbl="node0" presStyleIdx="0" presStyleCnt="3"/>
      <dgm:spPr/>
    </dgm:pt>
    <dgm:pt modelId="{C264F0C5-D820-47E1-B55D-36862414046C}" type="pres">
      <dgm:prSet presAssocID="{F62C25FB-BDE5-47B9-A913-2C0A36BD6C1F}" presName="text" presStyleLbl="fgAcc0" presStyleIdx="0" presStyleCnt="3">
        <dgm:presLayoutVars>
          <dgm:chPref val="3"/>
        </dgm:presLayoutVars>
      </dgm:prSet>
      <dgm:spPr/>
    </dgm:pt>
    <dgm:pt modelId="{9229F942-DBD2-42B9-81CA-244423BF15CC}" type="pres">
      <dgm:prSet presAssocID="{F62C25FB-BDE5-47B9-A913-2C0A36BD6C1F}" presName="hierChild2" presStyleCnt="0"/>
      <dgm:spPr/>
    </dgm:pt>
    <dgm:pt modelId="{D3D9F7AB-1389-47D6-8A20-9C9665777BB7}" type="pres">
      <dgm:prSet presAssocID="{E87FB7E0-3B20-45A6-AE6E-D194AD03ACE5}" presName="hierRoot1" presStyleCnt="0"/>
      <dgm:spPr/>
    </dgm:pt>
    <dgm:pt modelId="{DFCC0EDD-B365-4FBC-9DFF-4A23A6760721}" type="pres">
      <dgm:prSet presAssocID="{E87FB7E0-3B20-45A6-AE6E-D194AD03ACE5}" presName="composite" presStyleCnt="0"/>
      <dgm:spPr/>
    </dgm:pt>
    <dgm:pt modelId="{3340D85F-5F9B-4AD7-9E00-6478C163A9BA}" type="pres">
      <dgm:prSet presAssocID="{E87FB7E0-3B20-45A6-AE6E-D194AD03ACE5}" presName="background" presStyleLbl="node0" presStyleIdx="1" presStyleCnt="3"/>
      <dgm:spPr/>
    </dgm:pt>
    <dgm:pt modelId="{16405189-D161-4F60-9B89-0DCB9ABBC572}" type="pres">
      <dgm:prSet presAssocID="{E87FB7E0-3B20-45A6-AE6E-D194AD03ACE5}" presName="text" presStyleLbl="fgAcc0" presStyleIdx="1" presStyleCnt="3">
        <dgm:presLayoutVars>
          <dgm:chPref val="3"/>
        </dgm:presLayoutVars>
      </dgm:prSet>
      <dgm:spPr/>
    </dgm:pt>
    <dgm:pt modelId="{3BFA74C7-2CE2-44D0-9533-09AF56F747D7}" type="pres">
      <dgm:prSet presAssocID="{E87FB7E0-3B20-45A6-AE6E-D194AD03ACE5}" presName="hierChild2" presStyleCnt="0"/>
      <dgm:spPr/>
    </dgm:pt>
    <dgm:pt modelId="{6F732FFA-4DEE-4482-9E71-C07A7E76D7F9}" type="pres">
      <dgm:prSet presAssocID="{22834021-353A-48A5-8BCC-6BB575481191}" presName="hierRoot1" presStyleCnt="0"/>
      <dgm:spPr/>
    </dgm:pt>
    <dgm:pt modelId="{B4D2C3FC-9BD6-4E5A-872C-F39A2CAB3F93}" type="pres">
      <dgm:prSet presAssocID="{22834021-353A-48A5-8BCC-6BB575481191}" presName="composite" presStyleCnt="0"/>
      <dgm:spPr/>
    </dgm:pt>
    <dgm:pt modelId="{884437B7-730F-4BB6-9D50-C5FCF02382CE}" type="pres">
      <dgm:prSet presAssocID="{22834021-353A-48A5-8BCC-6BB575481191}" presName="background" presStyleLbl="node0" presStyleIdx="2" presStyleCnt="3"/>
      <dgm:spPr/>
    </dgm:pt>
    <dgm:pt modelId="{05C76E23-0A67-4CB4-A4AC-C66ABC808822}" type="pres">
      <dgm:prSet presAssocID="{22834021-353A-48A5-8BCC-6BB575481191}" presName="text" presStyleLbl="fgAcc0" presStyleIdx="2" presStyleCnt="3">
        <dgm:presLayoutVars>
          <dgm:chPref val="3"/>
        </dgm:presLayoutVars>
      </dgm:prSet>
      <dgm:spPr/>
    </dgm:pt>
    <dgm:pt modelId="{9A25E84F-6B9E-4276-88A5-5234D08F0017}" type="pres">
      <dgm:prSet presAssocID="{22834021-353A-48A5-8BCC-6BB575481191}" presName="hierChild2" presStyleCnt="0"/>
      <dgm:spPr/>
    </dgm:pt>
  </dgm:ptLst>
  <dgm:cxnLst>
    <dgm:cxn modelId="{1DD36F08-5E60-4A3B-ACEF-30EC2E166E3B}" type="presOf" srcId="{22834021-353A-48A5-8BCC-6BB575481191}" destId="{05C76E23-0A67-4CB4-A4AC-C66ABC808822}" srcOrd="0" destOrd="0" presId="urn:microsoft.com/office/officeart/2005/8/layout/hierarchy1"/>
    <dgm:cxn modelId="{FEC6A319-AF7B-4631-AD35-135098B7CB06}" srcId="{D81BBB68-4A73-4545-8C1E-B28812BF0226}" destId="{22834021-353A-48A5-8BCC-6BB575481191}" srcOrd="2" destOrd="0" parTransId="{B254416E-EAF1-492E-B72D-26FBAB2AE769}" sibTransId="{029636CD-27BC-48F8-AD8A-092492F4E8DC}"/>
    <dgm:cxn modelId="{56A36E5D-980E-49A5-837D-EBB1B0824666}" type="presOf" srcId="{D81BBB68-4A73-4545-8C1E-B28812BF0226}" destId="{B7770733-A661-4E13-971D-85CD67675828}" srcOrd="0" destOrd="0" presId="urn:microsoft.com/office/officeart/2005/8/layout/hierarchy1"/>
    <dgm:cxn modelId="{55DD2991-2A7A-414A-BB58-263E862755A1}" srcId="{D81BBB68-4A73-4545-8C1E-B28812BF0226}" destId="{E87FB7E0-3B20-45A6-AE6E-D194AD03ACE5}" srcOrd="1" destOrd="0" parTransId="{7AD2F676-8949-4D5A-B022-354368AB19AA}" sibTransId="{7BAB17C5-46D5-4069-B23A-BFE5BAD142AE}"/>
    <dgm:cxn modelId="{E6F68E93-C9E2-4970-8F62-BE3934FA1B77}" type="presOf" srcId="{F62C25FB-BDE5-47B9-A913-2C0A36BD6C1F}" destId="{C264F0C5-D820-47E1-B55D-36862414046C}" srcOrd="0" destOrd="0" presId="urn:microsoft.com/office/officeart/2005/8/layout/hierarchy1"/>
    <dgm:cxn modelId="{77AA28D1-7E58-457E-AC43-68D2D032BB5E}" type="presOf" srcId="{E87FB7E0-3B20-45A6-AE6E-D194AD03ACE5}" destId="{16405189-D161-4F60-9B89-0DCB9ABBC572}" srcOrd="0" destOrd="0" presId="urn:microsoft.com/office/officeart/2005/8/layout/hierarchy1"/>
    <dgm:cxn modelId="{0B1601EC-D47F-4020-A7A2-1B1B26FA667F}" srcId="{D81BBB68-4A73-4545-8C1E-B28812BF0226}" destId="{F62C25FB-BDE5-47B9-A913-2C0A36BD6C1F}" srcOrd="0" destOrd="0" parTransId="{C135558C-D186-4A02-808C-51BDDF3590D4}" sibTransId="{55462C2B-1109-453B-9D1E-52C7356416F7}"/>
    <dgm:cxn modelId="{BA583E31-9777-458D-87FA-9427156561B6}" type="presParOf" srcId="{B7770733-A661-4E13-971D-85CD67675828}" destId="{5EC4A4D3-ACF0-46A0-BB77-E477D5C3609A}" srcOrd="0" destOrd="0" presId="urn:microsoft.com/office/officeart/2005/8/layout/hierarchy1"/>
    <dgm:cxn modelId="{43619AED-B8BA-4528-9671-53B40D264D4D}" type="presParOf" srcId="{5EC4A4D3-ACF0-46A0-BB77-E477D5C3609A}" destId="{56057AA5-CF5A-4086-931D-4A425726DC16}" srcOrd="0" destOrd="0" presId="urn:microsoft.com/office/officeart/2005/8/layout/hierarchy1"/>
    <dgm:cxn modelId="{5896B129-66D5-480E-BFE1-1C9AC4AED822}" type="presParOf" srcId="{56057AA5-CF5A-4086-931D-4A425726DC16}" destId="{920AFA31-49B6-48A3-8CB4-06FDA2D646F4}" srcOrd="0" destOrd="0" presId="urn:microsoft.com/office/officeart/2005/8/layout/hierarchy1"/>
    <dgm:cxn modelId="{E4E8BC03-6084-4535-A777-14E0ED621EF5}" type="presParOf" srcId="{56057AA5-CF5A-4086-931D-4A425726DC16}" destId="{C264F0C5-D820-47E1-B55D-36862414046C}" srcOrd="1" destOrd="0" presId="urn:microsoft.com/office/officeart/2005/8/layout/hierarchy1"/>
    <dgm:cxn modelId="{DB83CC0B-AC7F-40D9-86B0-955AD3BB20F6}" type="presParOf" srcId="{5EC4A4D3-ACF0-46A0-BB77-E477D5C3609A}" destId="{9229F942-DBD2-42B9-81CA-244423BF15CC}" srcOrd="1" destOrd="0" presId="urn:microsoft.com/office/officeart/2005/8/layout/hierarchy1"/>
    <dgm:cxn modelId="{73C7190B-B7F1-4E81-B6C9-5FAD0E6213AB}" type="presParOf" srcId="{B7770733-A661-4E13-971D-85CD67675828}" destId="{D3D9F7AB-1389-47D6-8A20-9C9665777BB7}" srcOrd="1" destOrd="0" presId="urn:microsoft.com/office/officeart/2005/8/layout/hierarchy1"/>
    <dgm:cxn modelId="{3DF23950-592A-4EB0-954C-6D4DD4A4B54E}" type="presParOf" srcId="{D3D9F7AB-1389-47D6-8A20-9C9665777BB7}" destId="{DFCC0EDD-B365-4FBC-9DFF-4A23A6760721}" srcOrd="0" destOrd="0" presId="urn:microsoft.com/office/officeart/2005/8/layout/hierarchy1"/>
    <dgm:cxn modelId="{A43A57B4-FA47-4386-ADF1-FD75D9AFF7B6}" type="presParOf" srcId="{DFCC0EDD-B365-4FBC-9DFF-4A23A6760721}" destId="{3340D85F-5F9B-4AD7-9E00-6478C163A9BA}" srcOrd="0" destOrd="0" presId="urn:microsoft.com/office/officeart/2005/8/layout/hierarchy1"/>
    <dgm:cxn modelId="{9CA28B61-1675-4FBF-966C-ABE8399E4144}" type="presParOf" srcId="{DFCC0EDD-B365-4FBC-9DFF-4A23A6760721}" destId="{16405189-D161-4F60-9B89-0DCB9ABBC572}" srcOrd="1" destOrd="0" presId="urn:microsoft.com/office/officeart/2005/8/layout/hierarchy1"/>
    <dgm:cxn modelId="{59A6A1A1-C670-4358-BF9B-89B8341049FE}" type="presParOf" srcId="{D3D9F7AB-1389-47D6-8A20-9C9665777BB7}" destId="{3BFA74C7-2CE2-44D0-9533-09AF56F747D7}" srcOrd="1" destOrd="0" presId="urn:microsoft.com/office/officeart/2005/8/layout/hierarchy1"/>
    <dgm:cxn modelId="{08C788E1-BE21-42AF-93D5-178F39E81FBF}" type="presParOf" srcId="{B7770733-A661-4E13-971D-85CD67675828}" destId="{6F732FFA-4DEE-4482-9E71-C07A7E76D7F9}" srcOrd="2" destOrd="0" presId="urn:microsoft.com/office/officeart/2005/8/layout/hierarchy1"/>
    <dgm:cxn modelId="{3A30DE65-851D-413C-B3C5-69B79C480755}" type="presParOf" srcId="{6F732FFA-4DEE-4482-9E71-C07A7E76D7F9}" destId="{B4D2C3FC-9BD6-4E5A-872C-F39A2CAB3F93}" srcOrd="0" destOrd="0" presId="urn:microsoft.com/office/officeart/2005/8/layout/hierarchy1"/>
    <dgm:cxn modelId="{9C03C067-193D-496D-BB3B-E550B907E423}" type="presParOf" srcId="{B4D2C3FC-9BD6-4E5A-872C-F39A2CAB3F93}" destId="{884437B7-730F-4BB6-9D50-C5FCF02382CE}" srcOrd="0" destOrd="0" presId="urn:microsoft.com/office/officeart/2005/8/layout/hierarchy1"/>
    <dgm:cxn modelId="{49CCA667-F9B6-41C2-9313-21CFE2195B21}" type="presParOf" srcId="{B4D2C3FC-9BD6-4E5A-872C-F39A2CAB3F93}" destId="{05C76E23-0A67-4CB4-A4AC-C66ABC808822}" srcOrd="1" destOrd="0" presId="urn:microsoft.com/office/officeart/2005/8/layout/hierarchy1"/>
    <dgm:cxn modelId="{5219C577-05A2-4AA7-BCF0-FDC7D80BCEEF}" type="presParOf" srcId="{6F732FFA-4DEE-4482-9E71-C07A7E76D7F9}" destId="{9A25E84F-6B9E-4276-88A5-5234D08F001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C9055-DC2A-4EE3-A047-60E695E40BD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102EA3-51FA-4AA7-AFC1-EA61A233E9BD}">
      <dgm:prSet custT="1"/>
      <dgm:spPr/>
      <dgm:t>
        <a:bodyPr/>
        <a:lstStyle/>
        <a:p>
          <a:r>
            <a:rPr lang="en-US" sz="1800" b="1" dirty="0"/>
            <a:t>In a 2019 survey, 7% of women reported using prescription opioids during pregnancy, and 1 in 5 of these women reported misusing a prescription opioid.</a:t>
          </a:r>
          <a:endParaRPr lang="en-US" sz="1800" dirty="0"/>
        </a:p>
      </dgm:t>
      <dgm:extLst>
        <a:ext uri="{E40237B7-FDA0-4F09-8148-C483321AD2D9}">
          <dgm14:cNvPr xmlns:dgm14="http://schemas.microsoft.com/office/drawing/2010/diagram" id="0" name="" descr="In a 2019 survey, 7% of women reported using prescription opioids during pregnancy, and 1 in 5 of these women reported misusing a prescription opioid.&#10;Opioid related diagnoses at delivery increased by 131% between 2010 and 2017.&#10;Overprescribing and leftover medications after delivery results in approximately 20 million opioid tablets available for misuse.&#10;In 2019, 25.6% of Pregnancy Risk Assessment Monitoring System (PRAMs) respondents reported postpartum substance use, 5.9% reported polysubstance use. &#10;Higher substance use prevalence was associated with depression, anxiety, ACEs, and stressful life events. "/>
        </a:ext>
      </dgm:extLst>
    </dgm:pt>
    <dgm:pt modelId="{B4567CA2-2F58-4B1E-9133-C78097A7416F}" type="parTrans" cxnId="{698753C4-6A81-4610-B83B-D28EC53E35B6}">
      <dgm:prSet/>
      <dgm:spPr/>
      <dgm:t>
        <a:bodyPr/>
        <a:lstStyle/>
        <a:p>
          <a:endParaRPr lang="en-US"/>
        </a:p>
      </dgm:t>
    </dgm:pt>
    <dgm:pt modelId="{0D500810-5EC4-4955-B067-72F30EDC7C7B}" type="sibTrans" cxnId="{698753C4-6A81-4610-B83B-D28EC53E35B6}">
      <dgm:prSet/>
      <dgm:spPr/>
      <dgm:t>
        <a:bodyPr/>
        <a:lstStyle/>
        <a:p>
          <a:endParaRPr lang="en-US"/>
        </a:p>
      </dgm:t>
    </dgm:pt>
    <dgm:pt modelId="{3CE118AA-9A9F-468B-9695-C3858349CDE2}">
      <dgm:prSet/>
      <dgm:spPr/>
      <dgm:t>
        <a:bodyPr/>
        <a:lstStyle/>
        <a:p>
          <a:r>
            <a:rPr lang="en-US" sz="1800" b="1" dirty="0"/>
            <a:t>Opioid related diagnoses at delivery increased by 131% between 2010 and 2017.</a:t>
          </a:r>
          <a:endParaRPr lang="en-US" sz="1800" dirty="0"/>
        </a:p>
      </dgm:t>
      <dgm:extLst>
        <a:ext uri="{E40237B7-FDA0-4F09-8148-C483321AD2D9}">
          <dgm14:cNvPr xmlns:dgm14="http://schemas.microsoft.com/office/drawing/2010/diagram" id="0" name="" descr="In a 2019 survey, 7% of women reported using prescription opioids during pregnancy, and 1 in 5 of these women reported misusing a prescription opioid.&#10;Opioid related diagnoses at delivery increased by 131% between 2010 and 2017.&#10;Overprescribing and leftover medications after delivery results in approximately 20 million opioid tablets available for misuse.&#10;In 2019, 25.6% of Pregnancy Risk Assessment Monitoring System (PRAMs) respondents reported postpartum substance use, 5.9% reported polysubstance use. &#10;Higher substance use prevalence was associated with depression, anxiety, ACEs, and stressful life events. "/>
        </a:ext>
      </dgm:extLst>
    </dgm:pt>
    <dgm:pt modelId="{2E054476-2A1B-46EC-B44F-E043ED24A745}" type="parTrans" cxnId="{642C44BE-194F-4531-8EDD-A4FF89DEA3DB}">
      <dgm:prSet/>
      <dgm:spPr/>
      <dgm:t>
        <a:bodyPr/>
        <a:lstStyle/>
        <a:p>
          <a:endParaRPr lang="en-US"/>
        </a:p>
      </dgm:t>
    </dgm:pt>
    <dgm:pt modelId="{AF6A87B9-9F4A-4421-BAE7-9D92DD75859A}" type="sibTrans" cxnId="{642C44BE-194F-4531-8EDD-A4FF89DEA3DB}">
      <dgm:prSet/>
      <dgm:spPr/>
      <dgm:t>
        <a:bodyPr/>
        <a:lstStyle/>
        <a:p>
          <a:endParaRPr lang="en-US"/>
        </a:p>
      </dgm:t>
    </dgm:pt>
    <dgm:pt modelId="{75B7272A-4A55-45A4-8FD6-81916A39D584}">
      <dgm:prSet/>
      <dgm:spPr/>
      <dgm:t>
        <a:bodyPr/>
        <a:lstStyle/>
        <a:p>
          <a:r>
            <a:rPr lang="en-US" sz="1800" b="1" dirty="0"/>
            <a:t>Overprescribing and leftover medications after delivery results in approximately 20 million opioid tablets available for misuse.</a:t>
          </a:r>
          <a:endParaRPr lang="en-US" sz="1800" dirty="0"/>
        </a:p>
      </dgm:t>
      <dgm:extLst>
        <a:ext uri="{E40237B7-FDA0-4F09-8148-C483321AD2D9}">
          <dgm14:cNvPr xmlns:dgm14="http://schemas.microsoft.com/office/drawing/2010/diagram" id="0" name="" descr="In a 2019 survey, 7% of women reported using prescription opioids during pregnancy, and 1 in 5 of these women reported misusing a prescription opioid.&#10;Opioid related diagnoses at delivery increased by 131% between 2010 and 2017.&#10;Overprescribing and leftover medications after delivery results in approximately 20 million opioid tablets available for misuse.&#10;In 2019, 25.6% of Pregnancy Risk Assessment Monitoring System (PRAMs) respondents reported postpartum substance use, 5.9% reported polysubstance use. &#10;Higher substance use prevalence was associated with depression, anxiety, ACEs, and stressful life events. "/>
        </a:ext>
      </dgm:extLst>
    </dgm:pt>
    <dgm:pt modelId="{AEEE5976-28CE-4449-8317-0D430395E55A}" type="parTrans" cxnId="{C1316D29-7957-48B3-9E68-DD09ACEABEA4}">
      <dgm:prSet/>
      <dgm:spPr/>
      <dgm:t>
        <a:bodyPr/>
        <a:lstStyle/>
        <a:p>
          <a:endParaRPr lang="en-US"/>
        </a:p>
      </dgm:t>
    </dgm:pt>
    <dgm:pt modelId="{D04F6A9C-32A1-4D4E-9859-84985F62B299}" type="sibTrans" cxnId="{C1316D29-7957-48B3-9E68-DD09ACEABEA4}">
      <dgm:prSet/>
      <dgm:spPr/>
      <dgm:t>
        <a:bodyPr/>
        <a:lstStyle/>
        <a:p>
          <a:endParaRPr lang="en-US"/>
        </a:p>
      </dgm:t>
    </dgm:pt>
    <dgm:pt modelId="{26B97338-EB93-4221-8C77-FB42E12E8CF4}">
      <dgm:prSet/>
      <dgm:spPr/>
      <dgm:t>
        <a:bodyPr/>
        <a:lstStyle/>
        <a:p>
          <a:pPr rtl="0"/>
          <a:r>
            <a:rPr lang="en-US" sz="1800" b="1" dirty="0"/>
            <a:t>In 2019, 25.6% of Pregnancy Risk Assessment Monitoring System (PRAMs) respondents reported postpartum substance use, 5.9% reported polysubstance use. </a:t>
          </a:r>
          <a:endParaRPr lang="en-US" sz="1800" b="0" dirty="0">
            <a:latin typeface="Century Gothic" panose="020B0502020202020204"/>
          </a:endParaRPr>
        </a:p>
      </dgm:t>
      <dgm:extLst>
        <a:ext uri="{E40237B7-FDA0-4F09-8148-C483321AD2D9}">
          <dgm14:cNvPr xmlns:dgm14="http://schemas.microsoft.com/office/drawing/2010/diagram" id="0" name="" descr="In a 2019 survey, 7% of women reported using prescription opioids during pregnancy, and 1 in 5 of these women reported misusing a prescription opioid.&#10;Opioid related diagnoses at delivery increased by 131% between 2010 and 2017.&#10;Overprescribing and leftover medications after delivery results in approximately 20 million opioid tablets available for misuse.&#10;In 2019, 25.6% of Pregnancy Risk Assessment Monitoring System (PRAMs) respondents reported postpartum substance use, 5.9% reported polysubstance use. &#10;Higher substance use prevalence was associated with depression, anxiety, ACEs, and stressful life events. "/>
        </a:ext>
      </dgm:extLst>
    </dgm:pt>
    <dgm:pt modelId="{DA4B5560-5F68-42B7-91C8-7CF78FF92E6D}" type="parTrans" cxnId="{168CC56C-AA28-4DD9-8504-DEB021639532}">
      <dgm:prSet/>
      <dgm:spPr/>
      <dgm:t>
        <a:bodyPr/>
        <a:lstStyle/>
        <a:p>
          <a:endParaRPr lang="en-US"/>
        </a:p>
      </dgm:t>
    </dgm:pt>
    <dgm:pt modelId="{03D8F8D5-EE9F-4461-A230-2F13E94F210A}" type="sibTrans" cxnId="{168CC56C-AA28-4DD9-8504-DEB021639532}">
      <dgm:prSet/>
      <dgm:spPr/>
      <dgm:t>
        <a:bodyPr/>
        <a:lstStyle/>
        <a:p>
          <a:endParaRPr lang="en-US"/>
        </a:p>
      </dgm:t>
    </dgm:pt>
    <dgm:pt modelId="{E764BFBD-3953-4A52-8096-0F3941CB5FFB}">
      <dgm:prSet phldr="0"/>
      <dgm:spPr/>
      <dgm:t>
        <a:bodyPr/>
        <a:lstStyle/>
        <a:p>
          <a:r>
            <a:rPr lang="en-US" sz="1800" b="1" dirty="0"/>
            <a:t>Higher substance use prevalence was associated with depression, anxiety, ACEs, and stressful life events. </a:t>
          </a:r>
          <a:endParaRPr lang="en-US" dirty="0"/>
        </a:p>
      </dgm:t>
      <dgm:extLst>
        <a:ext uri="{E40237B7-FDA0-4F09-8148-C483321AD2D9}">
          <dgm14:cNvPr xmlns:dgm14="http://schemas.microsoft.com/office/drawing/2010/diagram" id="0" name="" descr="In a 2019 survey, 7% of women reported using prescription opioids during pregnancy, and 1 in 5 of these women reported misusing a prescription opioid.&#10;Opioid related diagnoses at delivery increased by 131% between 2010 and 2017.&#10;Overprescribing and leftover medications after delivery results in approximately 20 million opioid tablets available for misuse.&#10;In 2019, 25.6% of Pregnancy Risk Assessment Monitoring System (PRAMs) respondents reported postpartum substance use, 5.9% reported polysubstance use. &#10;Higher substance use prevalence was associated with depression, anxiety, ACEs, and stressful life events. "/>
        </a:ext>
      </dgm:extLst>
    </dgm:pt>
    <dgm:pt modelId="{00E413BB-7A95-43E2-807B-D2C7C702E29D}" type="parTrans" cxnId="{0E34BD39-AE49-4771-98F5-D127DF369005}">
      <dgm:prSet/>
      <dgm:spPr/>
      <dgm:t>
        <a:bodyPr/>
        <a:lstStyle/>
        <a:p>
          <a:endParaRPr lang="en-US"/>
        </a:p>
      </dgm:t>
    </dgm:pt>
    <dgm:pt modelId="{28E88FAB-6AA4-4605-B8C7-BCB3A05A90BA}" type="sibTrans" cxnId="{0E34BD39-AE49-4771-98F5-D127DF369005}">
      <dgm:prSet/>
      <dgm:spPr/>
      <dgm:t>
        <a:bodyPr/>
        <a:lstStyle/>
        <a:p>
          <a:endParaRPr lang="en-US"/>
        </a:p>
      </dgm:t>
    </dgm:pt>
    <dgm:pt modelId="{58D65E45-365D-4446-8F4D-135E317881D3}" type="pres">
      <dgm:prSet presAssocID="{ED6C9055-DC2A-4EE3-A047-60E695E40BD0}" presName="linear" presStyleCnt="0">
        <dgm:presLayoutVars>
          <dgm:animLvl val="lvl"/>
          <dgm:resizeHandles val="exact"/>
        </dgm:presLayoutVars>
      </dgm:prSet>
      <dgm:spPr/>
    </dgm:pt>
    <dgm:pt modelId="{8842233D-4D72-4326-9615-5A0DDDEA0354}" type="pres">
      <dgm:prSet presAssocID="{3F102EA3-51FA-4AA7-AFC1-EA61A233E9BD}" presName="parentText" presStyleLbl="node1" presStyleIdx="0" presStyleCnt="5">
        <dgm:presLayoutVars>
          <dgm:chMax val="0"/>
          <dgm:bulletEnabled val="1"/>
        </dgm:presLayoutVars>
      </dgm:prSet>
      <dgm:spPr/>
    </dgm:pt>
    <dgm:pt modelId="{D09A8CC0-F9DE-4F29-B91C-A207B56374E2}" type="pres">
      <dgm:prSet presAssocID="{0D500810-5EC4-4955-B067-72F30EDC7C7B}" presName="spacer" presStyleCnt="0"/>
      <dgm:spPr/>
    </dgm:pt>
    <dgm:pt modelId="{EE782E0C-B220-45B4-A511-40FBB942E7F0}" type="pres">
      <dgm:prSet presAssocID="{3CE118AA-9A9F-468B-9695-C3858349CDE2}" presName="parentText" presStyleLbl="node1" presStyleIdx="1" presStyleCnt="5">
        <dgm:presLayoutVars>
          <dgm:chMax val="0"/>
          <dgm:bulletEnabled val="1"/>
        </dgm:presLayoutVars>
      </dgm:prSet>
      <dgm:spPr/>
    </dgm:pt>
    <dgm:pt modelId="{B232C991-E854-455B-B907-68A15E5E2B23}" type="pres">
      <dgm:prSet presAssocID="{AF6A87B9-9F4A-4421-BAE7-9D92DD75859A}" presName="spacer" presStyleCnt="0"/>
      <dgm:spPr/>
    </dgm:pt>
    <dgm:pt modelId="{EB879EDE-66E6-4A0D-BF12-03735BA407B3}" type="pres">
      <dgm:prSet presAssocID="{75B7272A-4A55-45A4-8FD6-81916A39D584}" presName="parentText" presStyleLbl="node1" presStyleIdx="2" presStyleCnt="5">
        <dgm:presLayoutVars>
          <dgm:chMax val="0"/>
          <dgm:bulletEnabled val="1"/>
        </dgm:presLayoutVars>
      </dgm:prSet>
      <dgm:spPr/>
    </dgm:pt>
    <dgm:pt modelId="{1E622F67-C61E-4D42-B9C4-8826E7653D98}" type="pres">
      <dgm:prSet presAssocID="{D04F6A9C-32A1-4D4E-9859-84985F62B299}" presName="spacer" presStyleCnt="0"/>
      <dgm:spPr/>
    </dgm:pt>
    <dgm:pt modelId="{F24023D7-B369-43B9-A0DA-C6A150030F9F}" type="pres">
      <dgm:prSet presAssocID="{26B97338-EB93-4221-8C77-FB42E12E8CF4}" presName="parentText" presStyleLbl="node1" presStyleIdx="3" presStyleCnt="5">
        <dgm:presLayoutVars>
          <dgm:chMax val="0"/>
          <dgm:bulletEnabled val="1"/>
        </dgm:presLayoutVars>
      </dgm:prSet>
      <dgm:spPr/>
    </dgm:pt>
    <dgm:pt modelId="{700F429B-E850-4D62-AD77-569793987776}" type="pres">
      <dgm:prSet presAssocID="{03D8F8D5-EE9F-4461-A230-2F13E94F210A}" presName="spacer" presStyleCnt="0"/>
      <dgm:spPr/>
    </dgm:pt>
    <dgm:pt modelId="{BBE0A786-0512-4C9A-AC1D-EF2DC77463C4}" type="pres">
      <dgm:prSet presAssocID="{E764BFBD-3953-4A52-8096-0F3941CB5FFB}" presName="parentText" presStyleLbl="node1" presStyleIdx="4" presStyleCnt="5">
        <dgm:presLayoutVars>
          <dgm:chMax val="0"/>
          <dgm:bulletEnabled val="1"/>
        </dgm:presLayoutVars>
      </dgm:prSet>
      <dgm:spPr/>
    </dgm:pt>
  </dgm:ptLst>
  <dgm:cxnLst>
    <dgm:cxn modelId="{C1316D29-7957-48B3-9E68-DD09ACEABEA4}" srcId="{ED6C9055-DC2A-4EE3-A047-60E695E40BD0}" destId="{75B7272A-4A55-45A4-8FD6-81916A39D584}" srcOrd="2" destOrd="0" parTransId="{AEEE5976-28CE-4449-8317-0D430395E55A}" sibTransId="{D04F6A9C-32A1-4D4E-9859-84985F62B299}"/>
    <dgm:cxn modelId="{26E29229-5CFB-4501-BE05-E57B95D09800}" type="presOf" srcId="{3F102EA3-51FA-4AA7-AFC1-EA61A233E9BD}" destId="{8842233D-4D72-4326-9615-5A0DDDEA0354}" srcOrd="0" destOrd="0" presId="urn:microsoft.com/office/officeart/2005/8/layout/vList2"/>
    <dgm:cxn modelId="{0E34BD39-AE49-4771-98F5-D127DF369005}" srcId="{ED6C9055-DC2A-4EE3-A047-60E695E40BD0}" destId="{E764BFBD-3953-4A52-8096-0F3941CB5FFB}" srcOrd="4" destOrd="0" parTransId="{00E413BB-7A95-43E2-807B-D2C7C702E29D}" sibTransId="{28E88FAB-6AA4-4605-B8C7-BCB3A05A90BA}"/>
    <dgm:cxn modelId="{9862983C-1F8C-44E4-AA4C-00071CDD00F7}" type="presOf" srcId="{75B7272A-4A55-45A4-8FD6-81916A39D584}" destId="{EB879EDE-66E6-4A0D-BF12-03735BA407B3}" srcOrd="0" destOrd="0" presId="urn:microsoft.com/office/officeart/2005/8/layout/vList2"/>
    <dgm:cxn modelId="{60C66D6B-1507-4E50-9E09-12A032D15061}" type="presOf" srcId="{E764BFBD-3953-4A52-8096-0F3941CB5FFB}" destId="{BBE0A786-0512-4C9A-AC1D-EF2DC77463C4}" srcOrd="0" destOrd="0" presId="urn:microsoft.com/office/officeart/2005/8/layout/vList2"/>
    <dgm:cxn modelId="{168CC56C-AA28-4DD9-8504-DEB021639532}" srcId="{ED6C9055-DC2A-4EE3-A047-60E695E40BD0}" destId="{26B97338-EB93-4221-8C77-FB42E12E8CF4}" srcOrd="3" destOrd="0" parTransId="{DA4B5560-5F68-42B7-91C8-7CF78FF92E6D}" sibTransId="{03D8F8D5-EE9F-4461-A230-2F13E94F210A}"/>
    <dgm:cxn modelId="{7043A3A0-ACB1-4DE8-A24E-2222E5E72D64}" type="presOf" srcId="{26B97338-EB93-4221-8C77-FB42E12E8CF4}" destId="{F24023D7-B369-43B9-A0DA-C6A150030F9F}" srcOrd="0" destOrd="0" presId="urn:microsoft.com/office/officeart/2005/8/layout/vList2"/>
    <dgm:cxn modelId="{642C44BE-194F-4531-8EDD-A4FF89DEA3DB}" srcId="{ED6C9055-DC2A-4EE3-A047-60E695E40BD0}" destId="{3CE118AA-9A9F-468B-9695-C3858349CDE2}" srcOrd="1" destOrd="0" parTransId="{2E054476-2A1B-46EC-B44F-E043ED24A745}" sibTransId="{AF6A87B9-9F4A-4421-BAE7-9D92DD75859A}"/>
    <dgm:cxn modelId="{698753C4-6A81-4610-B83B-D28EC53E35B6}" srcId="{ED6C9055-DC2A-4EE3-A047-60E695E40BD0}" destId="{3F102EA3-51FA-4AA7-AFC1-EA61A233E9BD}" srcOrd="0" destOrd="0" parTransId="{B4567CA2-2F58-4B1E-9133-C78097A7416F}" sibTransId="{0D500810-5EC4-4955-B067-72F30EDC7C7B}"/>
    <dgm:cxn modelId="{56022BF1-CF32-4BB4-B3B7-03338B26A9C7}" type="presOf" srcId="{ED6C9055-DC2A-4EE3-A047-60E695E40BD0}" destId="{58D65E45-365D-4446-8F4D-135E317881D3}" srcOrd="0" destOrd="0" presId="urn:microsoft.com/office/officeart/2005/8/layout/vList2"/>
    <dgm:cxn modelId="{CCA1EFFF-45FD-434A-9E0C-C5A411CFE5E5}" type="presOf" srcId="{3CE118AA-9A9F-468B-9695-C3858349CDE2}" destId="{EE782E0C-B220-45B4-A511-40FBB942E7F0}" srcOrd="0" destOrd="0" presId="urn:microsoft.com/office/officeart/2005/8/layout/vList2"/>
    <dgm:cxn modelId="{029D2813-FC71-4A03-A0E9-9694B7FA9C25}" type="presParOf" srcId="{58D65E45-365D-4446-8F4D-135E317881D3}" destId="{8842233D-4D72-4326-9615-5A0DDDEA0354}" srcOrd="0" destOrd="0" presId="urn:microsoft.com/office/officeart/2005/8/layout/vList2"/>
    <dgm:cxn modelId="{BDBE9978-8DCA-44EC-B6A4-5DADE1F68A6A}" type="presParOf" srcId="{58D65E45-365D-4446-8F4D-135E317881D3}" destId="{D09A8CC0-F9DE-4F29-B91C-A207B56374E2}" srcOrd="1" destOrd="0" presId="urn:microsoft.com/office/officeart/2005/8/layout/vList2"/>
    <dgm:cxn modelId="{6E6D6AA1-7317-4F73-BE0B-0438485E806F}" type="presParOf" srcId="{58D65E45-365D-4446-8F4D-135E317881D3}" destId="{EE782E0C-B220-45B4-A511-40FBB942E7F0}" srcOrd="2" destOrd="0" presId="urn:microsoft.com/office/officeart/2005/8/layout/vList2"/>
    <dgm:cxn modelId="{24C570B3-4C42-466F-8BC7-DCEE872F15B1}" type="presParOf" srcId="{58D65E45-365D-4446-8F4D-135E317881D3}" destId="{B232C991-E854-455B-B907-68A15E5E2B23}" srcOrd="3" destOrd="0" presId="urn:microsoft.com/office/officeart/2005/8/layout/vList2"/>
    <dgm:cxn modelId="{D2212D39-0229-43A7-A234-34364BA6F247}" type="presParOf" srcId="{58D65E45-365D-4446-8F4D-135E317881D3}" destId="{EB879EDE-66E6-4A0D-BF12-03735BA407B3}" srcOrd="4" destOrd="0" presId="urn:microsoft.com/office/officeart/2005/8/layout/vList2"/>
    <dgm:cxn modelId="{BB2F17A3-1E9E-429F-85B1-DDDC7C7FCEF1}" type="presParOf" srcId="{58D65E45-365D-4446-8F4D-135E317881D3}" destId="{1E622F67-C61E-4D42-B9C4-8826E7653D98}" srcOrd="5" destOrd="0" presId="urn:microsoft.com/office/officeart/2005/8/layout/vList2"/>
    <dgm:cxn modelId="{00B1B252-0EB8-4D14-AEC6-E19BD04DAA10}" type="presParOf" srcId="{58D65E45-365D-4446-8F4D-135E317881D3}" destId="{F24023D7-B369-43B9-A0DA-C6A150030F9F}" srcOrd="6" destOrd="0" presId="urn:microsoft.com/office/officeart/2005/8/layout/vList2"/>
    <dgm:cxn modelId="{16AD442D-E49F-401D-AA39-60B4DBB3D88F}" type="presParOf" srcId="{58D65E45-365D-4446-8F4D-135E317881D3}" destId="{700F429B-E850-4D62-AD77-569793987776}" srcOrd="7" destOrd="0" presId="urn:microsoft.com/office/officeart/2005/8/layout/vList2"/>
    <dgm:cxn modelId="{E85510E3-35F8-4170-BC95-FAC877E27C79}" type="presParOf" srcId="{58D65E45-365D-4446-8F4D-135E317881D3}" destId="{BBE0A786-0512-4C9A-AC1D-EF2DC77463C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AFA31-49B6-48A3-8CB4-06FDA2D646F4}">
      <dsp:nvSpPr>
        <dsp:cNvPr id="0" name=""/>
        <dsp:cNvSpPr/>
      </dsp:nvSpPr>
      <dsp:spPr>
        <a:xfrm>
          <a:off x="0" y="498991"/>
          <a:ext cx="3233395" cy="205320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4F0C5-D820-47E1-B55D-36862414046C}">
      <dsp:nvSpPr>
        <dsp:cNvPr id="0" name=""/>
        <dsp:cNvSpPr/>
      </dsp:nvSpPr>
      <dsp:spPr>
        <a:xfrm>
          <a:off x="359266" y="840294"/>
          <a:ext cx="3233395" cy="205320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1 in 4 adults living with a serious mental health condition also have a substance use disorder </a:t>
          </a:r>
          <a:endParaRPr lang="en-US" sz="1800" kern="1200" dirty="0"/>
        </a:p>
      </dsp:txBody>
      <dsp:txXfrm>
        <a:off x="419402" y="900430"/>
        <a:ext cx="3113123" cy="1932933"/>
      </dsp:txXfrm>
    </dsp:sp>
    <dsp:sp modelId="{3340D85F-5F9B-4AD7-9E00-6478C163A9BA}">
      <dsp:nvSpPr>
        <dsp:cNvPr id="0" name=""/>
        <dsp:cNvSpPr/>
      </dsp:nvSpPr>
      <dsp:spPr>
        <a:xfrm>
          <a:off x="3951927" y="498991"/>
          <a:ext cx="3233395" cy="205320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405189-D161-4F60-9B89-0DCB9ABBC572}">
      <dsp:nvSpPr>
        <dsp:cNvPr id="0" name=""/>
        <dsp:cNvSpPr/>
      </dsp:nvSpPr>
      <dsp:spPr>
        <a:xfrm>
          <a:off x="4311193" y="840294"/>
          <a:ext cx="3233395" cy="205320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In 2023, 20.4 million adults had a substance use disorder and any mental illness </a:t>
          </a:r>
          <a:endParaRPr lang="en-US" sz="1800" kern="1200"/>
        </a:p>
      </dsp:txBody>
      <dsp:txXfrm>
        <a:off x="4371329" y="900430"/>
        <a:ext cx="3113123" cy="1932933"/>
      </dsp:txXfrm>
    </dsp:sp>
    <dsp:sp modelId="{884437B7-730F-4BB6-9D50-C5FCF02382CE}">
      <dsp:nvSpPr>
        <dsp:cNvPr id="0" name=""/>
        <dsp:cNvSpPr/>
      </dsp:nvSpPr>
      <dsp:spPr>
        <a:xfrm>
          <a:off x="7903854" y="498991"/>
          <a:ext cx="3233395" cy="205320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C76E23-0A67-4CB4-A4AC-C66ABC808822}">
      <dsp:nvSpPr>
        <dsp:cNvPr id="0" name=""/>
        <dsp:cNvSpPr/>
      </dsp:nvSpPr>
      <dsp:spPr>
        <a:xfrm>
          <a:off x="8263120" y="840294"/>
          <a:ext cx="3233395" cy="205320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 2022 of individuals with opioid use disorder: 36.1% had depression, 29.1% had anxiety, 20.9% had ADHD, 18.1% had PTSD, and 8.7% had bipolar disorder</a:t>
          </a:r>
          <a:endParaRPr lang="en-US" sz="1800" kern="1200" dirty="0"/>
        </a:p>
      </dsp:txBody>
      <dsp:txXfrm>
        <a:off x="8323256" y="900430"/>
        <a:ext cx="3113123" cy="1932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2233D-4D72-4326-9615-5A0DDDEA0354}">
      <dsp:nvSpPr>
        <dsp:cNvPr id="0" name=""/>
        <dsp:cNvSpPr/>
      </dsp:nvSpPr>
      <dsp:spPr>
        <a:xfrm>
          <a:off x="0" y="65156"/>
          <a:ext cx="11496516" cy="7558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In a 2019 survey, 7% of women reported using prescription opioids during pregnancy, and 1 in 5 of these women reported misusing a prescription opioid.</a:t>
          </a:r>
          <a:endParaRPr lang="en-US" sz="1800" kern="1200" dirty="0"/>
        </a:p>
      </dsp:txBody>
      <dsp:txXfrm>
        <a:off x="36896" y="102052"/>
        <a:ext cx="11422724" cy="682028"/>
      </dsp:txXfrm>
    </dsp:sp>
    <dsp:sp modelId="{EE782E0C-B220-45B4-A511-40FBB942E7F0}">
      <dsp:nvSpPr>
        <dsp:cNvPr id="0" name=""/>
        <dsp:cNvSpPr/>
      </dsp:nvSpPr>
      <dsp:spPr>
        <a:xfrm>
          <a:off x="0" y="875696"/>
          <a:ext cx="11496516" cy="7558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Opioid related diagnoses at delivery increased by 131% between 2010 and 2017.</a:t>
          </a:r>
          <a:endParaRPr lang="en-US" sz="1900" kern="1200" dirty="0"/>
        </a:p>
      </dsp:txBody>
      <dsp:txXfrm>
        <a:off x="36896" y="912592"/>
        <a:ext cx="11422724" cy="682028"/>
      </dsp:txXfrm>
    </dsp:sp>
    <dsp:sp modelId="{EB879EDE-66E6-4A0D-BF12-03735BA407B3}">
      <dsp:nvSpPr>
        <dsp:cNvPr id="0" name=""/>
        <dsp:cNvSpPr/>
      </dsp:nvSpPr>
      <dsp:spPr>
        <a:xfrm>
          <a:off x="0" y="1686236"/>
          <a:ext cx="11496516" cy="7558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Overprescribing and leftover medications after delivery results in approximately 20 million opioid tablets available for misuse.</a:t>
          </a:r>
          <a:endParaRPr lang="en-US" sz="1900" kern="1200" dirty="0"/>
        </a:p>
      </dsp:txBody>
      <dsp:txXfrm>
        <a:off x="36896" y="1723132"/>
        <a:ext cx="11422724" cy="682028"/>
      </dsp:txXfrm>
    </dsp:sp>
    <dsp:sp modelId="{F24023D7-B369-43B9-A0DA-C6A150030F9F}">
      <dsp:nvSpPr>
        <dsp:cNvPr id="0" name=""/>
        <dsp:cNvSpPr/>
      </dsp:nvSpPr>
      <dsp:spPr>
        <a:xfrm>
          <a:off x="0" y="2496776"/>
          <a:ext cx="11496516" cy="7558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dirty="0"/>
            <a:t>In 2019, 25.6% of Pregnancy Risk Assessment Monitoring System (PRAMs) respondents reported postpartum substance use, 5.9% reported polysubstance use. </a:t>
          </a:r>
          <a:endParaRPr lang="en-US" sz="1900" b="0" kern="1200" dirty="0">
            <a:latin typeface="Century Gothic" panose="020B0502020202020204"/>
          </a:endParaRPr>
        </a:p>
      </dsp:txBody>
      <dsp:txXfrm>
        <a:off x="36896" y="2533672"/>
        <a:ext cx="11422724" cy="682028"/>
      </dsp:txXfrm>
    </dsp:sp>
    <dsp:sp modelId="{BBE0A786-0512-4C9A-AC1D-EF2DC77463C4}">
      <dsp:nvSpPr>
        <dsp:cNvPr id="0" name=""/>
        <dsp:cNvSpPr/>
      </dsp:nvSpPr>
      <dsp:spPr>
        <a:xfrm>
          <a:off x="0" y="3307316"/>
          <a:ext cx="11496516" cy="7558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Higher substance use prevalence was associated with depression, anxiety, ACEs, and stressful life events. </a:t>
          </a:r>
          <a:endParaRPr lang="en-US" sz="1900" kern="1200" dirty="0"/>
        </a:p>
      </dsp:txBody>
      <dsp:txXfrm>
        <a:off x="36896" y="3344212"/>
        <a:ext cx="11422724" cy="68202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FF63A-903C-4589-891E-486584DBF5A3}" type="datetimeFigureOut">
              <a:rPr lang="en-US" smtClean="0"/>
              <a:t>3/16/2026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650FB-8FBE-47F7-88B5-B5363044F0A5}" type="slidenum">
              <a:rPr lang="en-US" smtClean="0"/>
              <a:t>‹#›</a:t>
            </a:fld>
            <a:endParaRPr lang="en-US"/>
          </a:p>
        </p:txBody>
      </p:sp>
    </p:spTree>
    <p:extLst>
      <p:ext uri="{BB962C8B-B14F-4D97-AF65-F5344CB8AC3E}">
        <p14:creationId xmlns:p14="http://schemas.microsoft.com/office/powerpoint/2010/main" val="1260003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opioid-use-during-pregnancy/about/index.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doi.org/10.15585/mmwr.mm7216a1" TargetMode="External"/><Relationship Id="rId4" Type="http://schemas.openxmlformats.org/officeDocument/2006/relationships/hyperlink" Target="https://doi.org/10.1007/s10995-025-04163-x"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maternal-mortality/php/data-research/mmrc/index.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dc.gov/maternal-mortality/php/data-research/mmrc/index.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opioids/basics/index.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cdc.gov/overdose-prevention/about/fentanyl.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ayoclinic.org/drugs-supplements/naloxone-nasal-route/proper-use/drg-2016518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ayoclinic.org/drugs-supplements/naloxone-nasal-route/proper-use/drg-2016518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opioids/naloxone/index.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nam04.safelinks.protection.outlook.com/?url=https%3A%2F%2Fuh.edu%2Fpharmacy%2Fresearch%2Fcenters-and-institutes%2Fthe-premier-center%2Fcommunity-outreach%2F&amp;data=05%7C02%7CTeresa.Wagner%40unthsc.edu%7C0378c5dba9504fc99aaa08dc1ded7244%7C70de199207c6480fa318a1afcba03983%7C0%7C0%7C638418152872644093%7CUnknown%7CTWFpbGZsb3d8eyJWIjoiMC4wLjAwMDAiLCJQIjoiV2luMzIiLCJBTiI6Ik1haWwiLCJXVCI6Mn0%3D%7C3000%7C%7C%7C&amp;sdata=t5pco6nwRgI2YxWizD6Uh1bdAzD5x6i5w%2FwuAbdDjLI%3D&amp;reserved=0"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opioids/naloxone/index.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overdose-prevention/about/understanding-the-opioid-overdose-epidemic.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congress.gov/crs-product/IF12260" TargetMode="External"/><Relationship Id="rId3" Type="http://schemas.openxmlformats.org/officeDocument/2006/relationships/hyperlink" Target="https://nam04.safelinks.protection.outlook.com/?url=https%3A%2F%2Fwww.cdc.gov%2Fopioids%2Fbasics%2Fepidemic.html&amp;data=05%7C02%7CTeresa.Wagner%40unthsc.edu%7C0378c5dba9504fc99aaa08dc1ded7244%7C70de199207c6480fa318a1afcba03983%7C0%7C0%7C638418152872625827%7CUnknown%7CTWFpbGZsb3d8eyJWIjoiMC4wLjAwMDAiLCJQIjoiV2luMzIiLCJBTiI6Ik1haWwiLCJXVCI6Mn0%3D%7C3000%7C%7C%7C&amp;sdata=jdGf0RbQ2lZehd0L4wdXZsiIRiDCXaEFXUjQmxcMgFQ%3D&amp;reserved=0" TargetMode="External"/><Relationship Id="rId7" Type="http://schemas.openxmlformats.org/officeDocument/2006/relationships/hyperlink" Target="https://www.cdc.gov/overdose-prevention/about/understanding-the-opioid-overdose-epidemic.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cdc.gov/opioids/basics/fentanyl.html" TargetMode="External"/><Relationship Id="rId5" Type="http://schemas.openxmlformats.org/officeDocument/2006/relationships/hyperlink" Target="https://www.cdc.gov/opioids/basics/heroin.html" TargetMode="External"/><Relationship Id="rId4" Type="http://schemas.openxmlformats.org/officeDocument/2006/relationships/hyperlink" Target="https://www.cdc.gov/opioids/basics/prescribed.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opioids/basics/index.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cdc.gov/overdose-prevention/about/index.html" TargetMode="External"/><Relationship Id="rId5" Type="http://schemas.openxmlformats.org/officeDocument/2006/relationships/hyperlink" Target="https://www.cdc.gov/overdose-prevention/communication-resources/overdose-graphics.html" TargetMode="External"/><Relationship Id="rId4" Type="http://schemas.openxmlformats.org/officeDocument/2006/relationships/hyperlink" Target="https://www.samhsa.gov/data/sites/default/files/NSDUH-FFR1-2016/NSDUH-FFR1-2016.pdf"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amhsa.gov/mental-health/what-is-mental-health/conditions/co-occurring-disorder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heal.nih.gov/research/new-strategies/optimizing-ca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C650FB-8FBE-47F7-88B5-B5363044F0A5}" type="slidenum">
              <a:rPr lang="en-US" smtClean="0"/>
              <a:t>1</a:t>
            </a:fld>
            <a:endParaRPr lang="en-US"/>
          </a:p>
        </p:txBody>
      </p:sp>
    </p:spTree>
    <p:extLst>
      <p:ext uri="{BB962C8B-B14F-4D97-AF65-F5344CB8AC3E}">
        <p14:creationId xmlns:p14="http://schemas.microsoft.com/office/powerpoint/2010/main" val="1968123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13418-426D-A95E-E196-458856532A12}"/>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CF3B873-0CBA-1CDF-F372-B30EFB4987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03C5E54-3E58-98C7-B224-BA028791FC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(2025, May 7). </a:t>
            </a:r>
            <a:r>
              <a:rPr lang="en-US" i="1" dirty="0">
                <a:effectLst/>
              </a:rPr>
              <a:t>About Opioid Use During Pregnancy</a:t>
            </a:r>
            <a:r>
              <a:rPr lang="en-US" dirty="0">
                <a:effectLst/>
              </a:rPr>
              <a:t>. Centers for Disease Control and Prevention. </a:t>
            </a:r>
            <a:r>
              <a:rPr lang="en-US" dirty="0">
                <a:effectLst/>
                <a:hlinkClick r:id="rId3"/>
              </a:rPr>
              <a:t>https://www.cdc.gov/opioid-use-during-pregnancy/about/index.html</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Miller, A. N., Daniels, D. E. N., &amp; Heavey, S. C. (2025). Postpartum Opioid Use in the United States and the Implications to Maternal and Public Health: A Scoping Review. </a:t>
            </a:r>
            <a:r>
              <a:rPr lang="en-US" i="1" dirty="0">
                <a:effectLst/>
              </a:rPr>
              <a:t>Maternal and Child Health Journal</a:t>
            </a:r>
            <a:r>
              <a:rPr lang="en-US" dirty="0">
                <a:effectLst/>
              </a:rPr>
              <a:t>, </a:t>
            </a:r>
            <a:r>
              <a:rPr lang="en-US" i="1" dirty="0">
                <a:effectLst/>
              </a:rPr>
              <a:t>29</a:t>
            </a:r>
            <a:r>
              <a:rPr lang="en-US" dirty="0">
                <a:effectLst/>
              </a:rPr>
              <a:t>(11), 1541–1555. </a:t>
            </a:r>
            <a:r>
              <a:rPr lang="en-US" dirty="0">
                <a:effectLst/>
                <a:hlinkClick r:id="rId4"/>
              </a:rPr>
              <a:t>https://doi.org/10.1007/s10995-025-04163-x</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Stewart, A., Ko, J., Salvesen von Essen, B., Levecke, M., D’Angelo, D. V., Romero, L., Cox, S., Warner, L., &amp; Barfield, W. (2023). Association of Mental Health Conditions, Recent Stressful Life Events, and Adverse Childhood Experiences with Postpartum Substance Use ― Seven States, 2019–2020. </a:t>
            </a:r>
            <a:r>
              <a:rPr lang="en-US" i="1" dirty="0">
                <a:effectLst/>
              </a:rPr>
              <a:t>Morbidity and Mortality Weekly Report</a:t>
            </a:r>
            <a:r>
              <a:rPr lang="en-US" dirty="0">
                <a:effectLst/>
              </a:rPr>
              <a:t>, </a:t>
            </a:r>
            <a:r>
              <a:rPr lang="en-US" i="1" dirty="0">
                <a:effectLst/>
              </a:rPr>
              <a:t>72</a:t>
            </a:r>
            <a:r>
              <a:rPr lang="en-US" dirty="0">
                <a:effectLst/>
              </a:rPr>
              <a:t>(16), 416–420. </a:t>
            </a:r>
            <a:r>
              <a:rPr lang="en-US" dirty="0">
                <a:effectLst/>
                <a:hlinkClick r:id="rId5"/>
              </a:rPr>
              <a:t>https://doi.org/10.15585/mmwr.mm7216a1</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a:extLst>
              <a:ext uri="{FF2B5EF4-FFF2-40B4-BE49-F238E27FC236}">
                <a16:creationId xmlns:a16="http://schemas.microsoft.com/office/drawing/2014/main" id="{2DF24C7D-7A06-743F-CC7B-298C8B0B9341}"/>
              </a:ext>
            </a:extLst>
          </p:cNvPr>
          <p:cNvSpPr>
            <a:spLocks noGrp="1"/>
          </p:cNvSpPr>
          <p:nvPr>
            <p:ph type="sldNum" sz="quarter" idx="5"/>
          </p:nvPr>
        </p:nvSpPr>
        <p:spPr/>
        <p:txBody>
          <a:bodyPr/>
          <a:lstStyle/>
          <a:p>
            <a:pPr>
              <a:defRPr/>
            </a:pPr>
            <a:fld id="{CD5D8E0E-EACA-4F9A-8889-01CBC29A6031}" type="slidenum">
              <a:rPr lang="en-US" smtClean="0"/>
              <a:pPr>
                <a:defRPr/>
              </a:pPr>
              <a:t>10</a:t>
            </a:fld>
            <a:endParaRPr lang="en-US" dirty="0"/>
          </a:p>
        </p:txBody>
      </p:sp>
    </p:spTree>
    <p:extLst>
      <p:ext uri="{BB962C8B-B14F-4D97-AF65-F5344CB8AC3E}">
        <p14:creationId xmlns:p14="http://schemas.microsoft.com/office/powerpoint/2010/main" val="451314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9DAD9-C3FC-812C-D53A-D77F76EF9C1A}"/>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14BD5C5-1EB9-6119-58DB-D3CE5D3DFD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CB7491D3-9BC8-C66A-5A59-1EED555F6E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co occurrence of mental health conditions and opioid use is particularly important for pregnant and post partum women. According to the CDC, substance use and mental health conditions account for 1 in 4 maternal deaths. According to the CDCs report on findings from Maternal Mortality and Morbidity Review Committees, substance use disorders contributed to 23.6% of maternal deaths. Mental health conditions also contributed to 22.5% of maternal deaths. In 2021, of pregnancy related deaths with mental health conditions as the underlying cause 64.7 % were determined to be unintentional or unknown intent poisoning/overdose. </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(2025, August 28). </a:t>
            </a:r>
            <a:r>
              <a:rPr lang="en-US" i="1" dirty="0">
                <a:effectLst/>
              </a:rPr>
              <a:t>Pregnancy-Related Deaths: Data from Maternal Mortality Review Committees</a:t>
            </a:r>
            <a:r>
              <a:rPr lang="en-US" dirty="0">
                <a:effectLst/>
              </a:rPr>
              <a:t>. Maternal Mortality Prevention. </a:t>
            </a:r>
            <a:r>
              <a:rPr lang="en-US" dirty="0">
                <a:effectLst/>
                <a:hlinkClick r:id="rId3"/>
              </a:rPr>
              <a:t>https://www.cdc.gov/maternal-mortality/php/data-research/mmrc/index.html</a:t>
            </a:r>
            <a:endParaRPr lang="en-US" dirty="0">
              <a:effectLst/>
            </a:endParaRPr>
          </a:p>
          <a:p>
            <a:pPr eaLnBrk="1" hangingPunct="1"/>
            <a:endParaRPr lang="en-US" altLang="en-US" dirty="0"/>
          </a:p>
        </p:txBody>
      </p:sp>
      <p:sp>
        <p:nvSpPr>
          <p:cNvPr id="4" name="Slide Number Placeholder 3">
            <a:extLst>
              <a:ext uri="{FF2B5EF4-FFF2-40B4-BE49-F238E27FC236}">
                <a16:creationId xmlns:a16="http://schemas.microsoft.com/office/drawing/2014/main" id="{7EB58E08-F9E5-0710-7F7E-D4B25F6832C9}"/>
              </a:ext>
            </a:extLst>
          </p:cNvPr>
          <p:cNvSpPr>
            <a:spLocks noGrp="1"/>
          </p:cNvSpPr>
          <p:nvPr>
            <p:ph type="sldNum" sz="quarter" idx="5"/>
          </p:nvPr>
        </p:nvSpPr>
        <p:spPr/>
        <p:txBody>
          <a:bodyPr/>
          <a:lstStyle/>
          <a:p>
            <a:pPr>
              <a:defRPr/>
            </a:pPr>
            <a:fld id="{CD5D8E0E-EACA-4F9A-8889-01CBC29A6031}" type="slidenum">
              <a:rPr lang="en-US" smtClean="0"/>
              <a:pPr>
                <a:defRPr/>
              </a:pPr>
              <a:t>11</a:t>
            </a:fld>
            <a:endParaRPr lang="en-US" dirty="0"/>
          </a:p>
        </p:txBody>
      </p:sp>
    </p:spTree>
    <p:extLst>
      <p:ext uri="{BB962C8B-B14F-4D97-AF65-F5344CB8AC3E}">
        <p14:creationId xmlns:p14="http://schemas.microsoft.com/office/powerpoint/2010/main" val="2004140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8317F-A2D5-DD78-5AAC-CF11183563FC}"/>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E0BB42C-791A-F0DB-D06B-72DB7DA77F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A6098D54-23EA-242F-DA0B-A868F8D55D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But, what does this mean for Texas Mothers? In Texas drug poisoning or overdose is the second leading cause of maternal deaths. Mental health conditions, specifically suicide, are the fourth leading cause of maternal deaths. </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(2025, August 28). </a:t>
            </a:r>
            <a:r>
              <a:rPr lang="en-US" i="1" dirty="0">
                <a:effectLst/>
              </a:rPr>
              <a:t>Pregnancy-Related Deaths: Data from Maternal Mortality Review Committees</a:t>
            </a:r>
            <a:r>
              <a:rPr lang="en-US" dirty="0">
                <a:effectLst/>
              </a:rPr>
              <a:t>. Maternal Mortality Prevention. </a:t>
            </a:r>
            <a:r>
              <a:rPr lang="en-US" dirty="0">
                <a:effectLst/>
                <a:hlinkClick r:id="rId3"/>
              </a:rPr>
              <a:t>https://www.cdc.gov/maternal-mortality/php/data-research/mmrc/index.html</a:t>
            </a:r>
            <a:endParaRPr lang="en-US" dirty="0">
              <a:effectLst/>
            </a:endParaRPr>
          </a:p>
          <a:p>
            <a:pPr eaLnBrk="1" hangingPunct="1"/>
            <a:endParaRPr lang="en-US" altLang="en-US" dirty="0"/>
          </a:p>
        </p:txBody>
      </p:sp>
      <p:sp>
        <p:nvSpPr>
          <p:cNvPr id="4" name="Slide Number Placeholder 3">
            <a:extLst>
              <a:ext uri="{FF2B5EF4-FFF2-40B4-BE49-F238E27FC236}">
                <a16:creationId xmlns:a16="http://schemas.microsoft.com/office/drawing/2014/main" id="{190F8415-B2BC-161C-87D0-7EAD207C9220}"/>
              </a:ext>
            </a:extLst>
          </p:cNvPr>
          <p:cNvSpPr>
            <a:spLocks noGrp="1"/>
          </p:cNvSpPr>
          <p:nvPr>
            <p:ph type="sldNum" sz="quarter" idx="5"/>
          </p:nvPr>
        </p:nvSpPr>
        <p:spPr/>
        <p:txBody>
          <a:bodyPr/>
          <a:lstStyle/>
          <a:p>
            <a:pPr>
              <a:defRPr/>
            </a:pPr>
            <a:fld id="{CD5D8E0E-EACA-4F9A-8889-01CBC29A6031}" type="slidenum">
              <a:rPr lang="en-US" smtClean="0"/>
              <a:pPr>
                <a:defRPr/>
              </a:pPr>
              <a:t>12</a:t>
            </a:fld>
            <a:endParaRPr lang="en-US" dirty="0"/>
          </a:p>
        </p:txBody>
      </p:sp>
    </p:spTree>
    <p:extLst>
      <p:ext uri="{BB962C8B-B14F-4D97-AF65-F5344CB8AC3E}">
        <p14:creationId xmlns:p14="http://schemas.microsoft.com/office/powerpoint/2010/main" val="1506644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930B879-C1CD-46F0-9EE4-4ABB0CB563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91C5707-265F-4DB8-83CF-87633E851E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5000"/>
                  </a:schemeClr>
                </a:solidFill>
              </a:rPr>
              <a:t>Centers for Disease Control and Prevention. (2022, May 23). </a:t>
            </a:r>
            <a:r>
              <a:rPr lang="en-US" i="1" dirty="0">
                <a:solidFill>
                  <a:schemeClr val="tx1">
                    <a:lumMod val="95000"/>
                  </a:schemeClr>
                </a:solidFill>
              </a:rPr>
              <a:t>Opioid basics</a:t>
            </a:r>
            <a:r>
              <a:rPr lang="en-US" dirty="0">
                <a:solidFill>
                  <a:schemeClr val="tx1">
                    <a:lumMod val="95000"/>
                  </a:schemeClr>
                </a:solidFill>
              </a:rPr>
              <a:t>. Centers for Disease Control and Prevention. </a:t>
            </a:r>
            <a:r>
              <a:rPr lang="en-US" dirty="0">
                <a:solidFill>
                  <a:schemeClr val="tx1">
                    <a:lumMod val="95000"/>
                  </a:schemeClr>
                </a:solidFill>
                <a:hlinkClick r:id="rId3"/>
              </a:rPr>
              <a:t>https://www.cdc.gov/opioids/basics/index.html</a:t>
            </a:r>
            <a:r>
              <a:rPr lang="en-US" dirty="0">
                <a:solidFill>
                  <a:schemeClr val="tx1">
                    <a:lumMod val="95000"/>
                  </a:schemeClr>
                </a:solidFill>
              </a:rPr>
              <a:t>   </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(2025, June 9). </a:t>
            </a:r>
            <a:r>
              <a:rPr lang="en-US" i="1" dirty="0">
                <a:effectLst/>
              </a:rPr>
              <a:t>Fentanyl</a:t>
            </a:r>
            <a:r>
              <a:rPr lang="en-US" dirty="0">
                <a:effectLst/>
              </a:rPr>
              <a:t>. Overdose Prevention. </a:t>
            </a:r>
            <a:r>
              <a:rPr lang="en-US" dirty="0">
                <a:effectLst/>
                <a:hlinkClick r:id="rId4"/>
              </a:rPr>
              <a:t>https://www.cdc.gov/overdose-prevention/about/fentanyl.html</a:t>
            </a:r>
            <a:endParaRPr lang="en-US" dirty="0">
              <a:effectLst/>
            </a:endParaRPr>
          </a:p>
          <a:p>
            <a:pPr eaLnBrk="1" hangingPunct="1"/>
            <a:endParaRPr lang="en-US" altLang="en-US" dirty="0"/>
          </a:p>
        </p:txBody>
      </p:sp>
      <p:sp>
        <p:nvSpPr>
          <p:cNvPr id="4" name="Slide Number Placeholder 3">
            <a:extLst>
              <a:ext uri="{FF2B5EF4-FFF2-40B4-BE49-F238E27FC236}">
                <a16:creationId xmlns:a16="http://schemas.microsoft.com/office/drawing/2014/main" id="{99C336CB-B0CE-4386-8A4E-3434B6825D52}"/>
              </a:ext>
            </a:extLst>
          </p:cNvPr>
          <p:cNvSpPr>
            <a:spLocks noGrp="1"/>
          </p:cNvSpPr>
          <p:nvPr>
            <p:ph type="sldNum" sz="quarter" idx="5"/>
          </p:nvPr>
        </p:nvSpPr>
        <p:spPr/>
        <p:txBody>
          <a:bodyPr/>
          <a:lstStyle/>
          <a:p>
            <a:pPr>
              <a:defRPr/>
            </a:pPr>
            <a:fld id="{CD5D8E0E-EACA-4F9A-8889-01CBC29A6031}" type="slidenum">
              <a:rPr lang="en-US" smtClean="0"/>
              <a:pPr>
                <a:defRPr/>
              </a:pPr>
              <a:t>13</a:t>
            </a:fld>
            <a:endParaRPr lang="en-US" dirty="0"/>
          </a:p>
        </p:txBody>
      </p:sp>
    </p:spTree>
    <p:extLst>
      <p:ext uri="{BB962C8B-B14F-4D97-AF65-F5344CB8AC3E}">
        <p14:creationId xmlns:p14="http://schemas.microsoft.com/office/powerpoint/2010/main" val="569636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242424"/>
                </a:solidFill>
                <a:effectLst/>
                <a:latin typeface="Verdana" panose="020B0604030504040204" pitchFamily="34" charset="0"/>
              </a:rPr>
              <a:t>Texas Targeted Opioid Response. It’s available at: </a:t>
            </a:r>
            <a:r>
              <a:rPr lang="en-US" dirty="0"/>
              <a:t>https://</a:t>
            </a:r>
            <a:r>
              <a:rPr lang="en-US" dirty="0" err="1"/>
              <a:t>youtu.be</a:t>
            </a:r>
            <a:r>
              <a:rPr lang="en-US" dirty="0"/>
              <a:t>/AR7NuBetJJg?si=rwEz_qDfHweZqwA5</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650FB-8FBE-47F7-88B5-B5363044F0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4433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242424"/>
                </a:solidFill>
                <a:effectLst/>
                <a:latin typeface="Verdana" panose="020B0604030504040204" pitchFamily="34" charset="0"/>
              </a:rPr>
              <a:t>Opioid overdose deaths by age. Conveys that the issue impacts people of all age groups. The data is available at https://healthdata.dshs.texas.gov/dashboard/drugs-and-alcohol/all-drugs/drug-related-deaths </a:t>
            </a:r>
            <a:endParaRPr lang="en-US" dirty="0"/>
          </a:p>
        </p:txBody>
      </p:sp>
      <p:sp>
        <p:nvSpPr>
          <p:cNvPr id="4" name="Slide Number Placeholder 3"/>
          <p:cNvSpPr>
            <a:spLocks noGrp="1"/>
          </p:cNvSpPr>
          <p:nvPr>
            <p:ph type="sldNum" sz="quarter" idx="5"/>
          </p:nvPr>
        </p:nvSpPr>
        <p:spPr/>
        <p:txBody>
          <a:bodyPr/>
          <a:lstStyle/>
          <a:p>
            <a:fld id="{02C650FB-8FBE-47F7-88B5-B5363044F0A5}" type="slidenum">
              <a:rPr lang="en-US" smtClean="0"/>
              <a:t>15</a:t>
            </a:fld>
            <a:endParaRPr lang="en-US"/>
          </a:p>
        </p:txBody>
      </p:sp>
    </p:spTree>
    <p:extLst>
      <p:ext uri="{BB962C8B-B14F-4D97-AF65-F5344CB8AC3E}">
        <p14:creationId xmlns:p14="http://schemas.microsoft.com/office/powerpoint/2010/main" val="2204612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 https://</a:t>
            </a:r>
            <a:r>
              <a:rPr lang="en-US" dirty="0" err="1"/>
              <a:t>www.dea.gov</a:t>
            </a:r>
            <a:r>
              <a:rPr lang="en-US" dirty="0"/>
              <a:t>/</a:t>
            </a:r>
            <a:r>
              <a:rPr lang="en-US" dirty="0" err="1"/>
              <a:t>onepill</a:t>
            </a:r>
            <a:endParaRPr lang="en-US" dirty="0"/>
          </a:p>
          <a:p>
            <a:endParaRPr lang="en-US" dirty="0"/>
          </a:p>
        </p:txBody>
      </p:sp>
      <p:sp>
        <p:nvSpPr>
          <p:cNvPr id="4" name="Slide Number Placeholder 3"/>
          <p:cNvSpPr>
            <a:spLocks noGrp="1"/>
          </p:cNvSpPr>
          <p:nvPr>
            <p:ph type="sldNum" sz="quarter" idx="5"/>
          </p:nvPr>
        </p:nvSpPr>
        <p:spPr/>
        <p:txBody>
          <a:bodyPr/>
          <a:lstStyle/>
          <a:p>
            <a:fld id="{02C650FB-8FBE-47F7-88B5-B5363044F0A5}" type="slidenum">
              <a:rPr lang="en-US" smtClean="0"/>
              <a:t>16</a:t>
            </a:fld>
            <a:endParaRPr lang="en-US"/>
          </a:p>
        </p:txBody>
      </p:sp>
    </p:spTree>
    <p:extLst>
      <p:ext uri="{BB962C8B-B14F-4D97-AF65-F5344CB8AC3E}">
        <p14:creationId xmlns:p14="http://schemas.microsoft.com/office/powerpoint/2010/main" val="1088735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 https://</a:t>
            </a:r>
            <a:r>
              <a:rPr lang="en-US" dirty="0" err="1"/>
              <a:t>www.cdc.gov</a:t>
            </a:r>
            <a:r>
              <a:rPr lang="en-US" dirty="0"/>
              <a:t>/opioids/</a:t>
            </a:r>
            <a:r>
              <a:rPr lang="en-US" dirty="0" err="1"/>
              <a:t>overdoseprevention</a:t>
            </a:r>
            <a:r>
              <a:rPr lang="en-US" dirty="0"/>
              <a:t>/</a:t>
            </a:r>
            <a:r>
              <a:rPr lang="en-US" dirty="0" err="1"/>
              <a:t>index.html</a:t>
            </a:r>
            <a:endParaRPr lang="en-US" dirty="0"/>
          </a:p>
        </p:txBody>
      </p:sp>
      <p:sp>
        <p:nvSpPr>
          <p:cNvPr id="4" name="Slide Number Placeholder 3"/>
          <p:cNvSpPr>
            <a:spLocks noGrp="1"/>
          </p:cNvSpPr>
          <p:nvPr>
            <p:ph type="sldNum" sz="quarter" idx="5"/>
          </p:nvPr>
        </p:nvSpPr>
        <p:spPr/>
        <p:txBody>
          <a:bodyPr/>
          <a:lstStyle/>
          <a:p>
            <a:fld id="{02C650FB-8FBE-47F7-88B5-B5363044F0A5}" type="slidenum">
              <a:rPr lang="en-US" smtClean="0"/>
              <a:t>17</a:t>
            </a:fld>
            <a:endParaRPr lang="en-US"/>
          </a:p>
        </p:txBody>
      </p:sp>
    </p:spTree>
    <p:extLst>
      <p:ext uri="{BB962C8B-B14F-4D97-AF65-F5344CB8AC3E}">
        <p14:creationId xmlns:p14="http://schemas.microsoft.com/office/powerpoint/2010/main" val="133541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5000"/>
                  </a:schemeClr>
                </a:solidFill>
              </a:rPr>
              <a:t>Mayo Foundation for Medical Education and Research. (2023, May 1). </a:t>
            </a:r>
            <a:r>
              <a:rPr lang="en-US" i="1" dirty="0">
                <a:solidFill>
                  <a:schemeClr val="tx1">
                    <a:lumMod val="95000"/>
                  </a:schemeClr>
                </a:solidFill>
              </a:rPr>
              <a:t>Naloxone (nasal route) proper use</a:t>
            </a:r>
            <a:r>
              <a:rPr lang="en-US" dirty="0">
                <a:solidFill>
                  <a:schemeClr val="tx1">
                    <a:lumMod val="95000"/>
                  </a:schemeClr>
                </a:solidFill>
              </a:rPr>
              <a:t>. Mayo Clinic. </a:t>
            </a:r>
            <a:r>
              <a:rPr lang="en-US" dirty="0">
                <a:solidFill>
                  <a:schemeClr val="tx1">
                    <a:lumMod val="95000"/>
                  </a:schemeClr>
                </a:solidFill>
                <a:hlinkClick r:id="rId3"/>
              </a:rPr>
              <a:t>https://www.mayoclinic.org/drugs-supplements/naloxone-nasal-route/proper-use/drg-20165181</a:t>
            </a:r>
            <a:r>
              <a:rPr lang="en-US" dirty="0">
                <a:solidFill>
                  <a:schemeClr val="tx1">
                    <a:lumMod val="95000"/>
                  </a:schemeClr>
                </a:solidFill>
              </a:rPr>
              <a:t> </a:t>
            </a:r>
          </a:p>
          <a:p>
            <a:endParaRPr lang="en-US" dirty="0"/>
          </a:p>
        </p:txBody>
      </p:sp>
      <p:sp>
        <p:nvSpPr>
          <p:cNvPr id="4" name="Slide Number Placeholder 3"/>
          <p:cNvSpPr>
            <a:spLocks noGrp="1"/>
          </p:cNvSpPr>
          <p:nvPr>
            <p:ph type="sldNum" sz="quarter" idx="5"/>
          </p:nvPr>
        </p:nvSpPr>
        <p:spPr/>
        <p:txBody>
          <a:bodyPr/>
          <a:lstStyle/>
          <a:p>
            <a:fld id="{02C650FB-8FBE-47F7-88B5-B5363044F0A5}" type="slidenum">
              <a:rPr lang="en-US" smtClean="0"/>
              <a:t>18</a:t>
            </a:fld>
            <a:endParaRPr lang="en-US"/>
          </a:p>
        </p:txBody>
      </p:sp>
    </p:spTree>
    <p:extLst>
      <p:ext uri="{BB962C8B-B14F-4D97-AF65-F5344CB8AC3E}">
        <p14:creationId xmlns:p14="http://schemas.microsoft.com/office/powerpoint/2010/main" val="3844456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F18BBE1-AC4E-4AEA-9718-456DCD8A5B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DA5B95B2-BB94-4F74-9DBA-D8A3C9B9E6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5000"/>
                  </a:schemeClr>
                </a:solidFill>
              </a:rPr>
              <a:t>Mayo Foundation for Medical Education and Research. (2023, May 1). </a:t>
            </a:r>
            <a:r>
              <a:rPr lang="en-US" i="1" dirty="0">
                <a:solidFill>
                  <a:schemeClr val="tx1">
                    <a:lumMod val="95000"/>
                  </a:schemeClr>
                </a:solidFill>
              </a:rPr>
              <a:t>Naloxone (nasal route) proper use</a:t>
            </a:r>
            <a:r>
              <a:rPr lang="en-US" dirty="0">
                <a:solidFill>
                  <a:schemeClr val="tx1">
                    <a:lumMod val="95000"/>
                  </a:schemeClr>
                </a:solidFill>
              </a:rPr>
              <a:t>. Mayo Clinic. </a:t>
            </a:r>
            <a:r>
              <a:rPr lang="en-US" dirty="0">
                <a:solidFill>
                  <a:schemeClr val="tx1">
                    <a:lumMod val="95000"/>
                  </a:schemeClr>
                </a:solidFill>
                <a:hlinkClick r:id="rId3"/>
              </a:rPr>
              <a:t>https://www.mayoclinic.org/drugs-supplements/naloxone-nasal-route/proper-use/drg-20165181</a:t>
            </a:r>
            <a:r>
              <a:rPr lang="en-US" dirty="0">
                <a:solidFill>
                  <a:schemeClr val="tx1">
                    <a:lumMod val="95000"/>
                  </a:schemeClr>
                </a:solidFill>
              </a:rPr>
              <a:t> </a:t>
            </a:r>
          </a:p>
          <a:p>
            <a:pPr eaLnBrk="1" hangingPunct="1"/>
            <a:endParaRPr lang="en-US" altLang="en-US" dirty="0"/>
          </a:p>
        </p:txBody>
      </p:sp>
      <p:sp>
        <p:nvSpPr>
          <p:cNvPr id="4" name="Slide Number Placeholder 3">
            <a:extLst>
              <a:ext uri="{FF2B5EF4-FFF2-40B4-BE49-F238E27FC236}">
                <a16:creationId xmlns:a16="http://schemas.microsoft.com/office/drawing/2014/main" id="{7B3447FA-3935-4E41-B1F1-3F40FAA76262}"/>
              </a:ext>
            </a:extLst>
          </p:cNvPr>
          <p:cNvSpPr>
            <a:spLocks noGrp="1"/>
          </p:cNvSpPr>
          <p:nvPr>
            <p:ph type="sldNum" sz="quarter" idx="5"/>
          </p:nvPr>
        </p:nvSpPr>
        <p:spPr/>
        <p:txBody>
          <a:bodyPr/>
          <a:lstStyle/>
          <a:p>
            <a:pPr>
              <a:defRPr/>
            </a:pPr>
            <a:fld id="{AE2B35E7-9596-49D5-AEA4-4BD822C036D8}"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C650FB-8FBE-47F7-88B5-B5363044F0A5}" type="slidenum">
              <a:rPr lang="en-US" smtClean="0"/>
              <a:t>2</a:t>
            </a:fld>
            <a:endParaRPr lang="en-US"/>
          </a:p>
        </p:txBody>
      </p:sp>
    </p:spTree>
    <p:extLst>
      <p:ext uri="{BB962C8B-B14F-4D97-AF65-F5344CB8AC3E}">
        <p14:creationId xmlns:p14="http://schemas.microsoft.com/office/powerpoint/2010/main" val="3204269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5000"/>
                  </a:schemeClr>
                </a:solidFill>
              </a:rPr>
              <a:t>Centers for Disease Control and Prevention. (2022, February 8). Naloxone. Centers for Disease Control and Prevention. </a:t>
            </a:r>
            <a:r>
              <a:rPr lang="en-US" dirty="0">
                <a:solidFill>
                  <a:schemeClr val="tx1">
                    <a:lumMod val="95000"/>
                  </a:schemeClr>
                </a:solidFill>
                <a:hlinkClick r:id="rId3"/>
              </a:rPr>
              <a:t>https://www.cdc.gov/opioids/naloxone/index.html</a:t>
            </a:r>
            <a:r>
              <a:rPr lang="en-US" dirty="0">
                <a:solidFill>
                  <a:schemeClr val="tx1">
                    <a:lumMod val="95000"/>
                  </a:schemeClr>
                </a:solidFill>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650FB-8FBE-47F7-88B5-B5363044F0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720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Houston: </a:t>
            </a:r>
            <a:r>
              <a:rPr lang="en-US" sz="1800" b="0" i="0" dirty="0">
                <a:solidFill>
                  <a:srgbClr val="242424"/>
                </a:solidFill>
                <a:effectLst/>
                <a:latin typeface="Verdana" panose="020B0604030504040204" pitchFamily="34" charset="0"/>
              </a:rPr>
              <a:t>For awareness, safe disposal materials are available for pick up at community locations throughout Texas. Learn more at </a:t>
            </a:r>
            <a:r>
              <a:rPr lang="en-US" sz="1800" b="0" i="0" dirty="0">
                <a:solidFill>
                  <a:srgbClr val="242424"/>
                </a:solidFill>
                <a:effectLst/>
                <a:latin typeface="Verdana" panose="020B0604030504040204" pitchFamily="34" charset="0"/>
                <a:hlinkClick r:id="rId3" tooltip="Original URL: https://uh.edu/pharmacy/research/centers-and-institutes/the-premier-center/community-outreach/. Click or tap if you trust this link."/>
              </a:rPr>
              <a:t>https://uh.edu/pharmacy/research/centers-and-institutes/the-premier-center/community-outreach/</a:t>
            </a:r>
            <a:r>
              <a:rPr lang="en-US" sz="1800" b="0" i="0" dirty="0">
                <a:solidFill>
                  <a:srgbClr val="242424"/>
                </a:solidFill>
                <a:effectLst/>
                <a:latin typeface="Verdana" panose="020B060403050404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650FB-8FBE-47F7-88B5-B5363044F0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769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C650FB-8FBE-47F7-88B5-B5363044F0A5}" type="slidenum">
              <a:rPr lang="en-US" smtClean="0"/>
              <a:t>22</a:t>
            </a:fld>
            <a:endParaRPr lang="en-US"/>
          </a:p>
        </p:txBody>
      </p:sp>
    </p:spTree>
    <p:extLst>
      <p:ext uri="{BB962C8B-B14F-4D97-AF65-F5344CB8AC3E}">
        <p14:creationId xmlns:p14="http://schemas.microsoft.com/office/powerpoint/2010/main" val="471870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930B879-C1CD-46F0-9EE4-4ABB0CB563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91C5707-265F-4DB8-83CF-87633E851E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https://</a:t>
            </a:r>
            <a:r>
              <a:rPr lang="en-US" altLang="en-US" dirty="0" err="1"/>
              <a:t>www.unthsc.edu</a:t>
            </a:r>
            <a:r>
              <a:rPr lang="en-US" altLang="en-US" dirty="0"/>
              <a:t>/one-pill-kills/ </a:t>
            </a:r>
          </a:p>
          <a:p>
            <a:pPr eaLnBrk="1" hangingPunct="1"/>
            <a:endParaRPr lang="en-US" altLang="en-US" dirty="0"/>
          </a:p>
        </p:txBody>
      </p:sp>
      <p:sp>
        <p:nvSpPr>
          <p:cNvPr id="4" name="Slide Number Placeholder 3">
            <a:extLst>
              <a:ext uri="{FF2B5EF4-FFF2-40B4-BE49-F238E27FC236}">
                <a16:creationId xmlns:a16="http://schemas.microsoft.com/office/drawing/2014/main" id="{99C336CB-B0CE-4386-8A4E-3434B6825D5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5D8E0E-EACA-4F9A-8889-01CBC29A60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1804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C650FB-8FBE-47F7-88B5-B5363044F0A5}" type="slidenum">
              <a:rPr lang="en-US" smtClean="0"/>
              <a:t>24</a:t>
            </a:fld>
            <a:endParaRPr lang="en-US"/>
          </a:p>
        </p:txBody>
      </p:sp>
    </p:spTree>
    <p:extLst>
      <p:ext uri="{BB962C8B-B14F-4D97-AF65-F5344CB8AC3E}">
        <p14:creationId xmlns:p14="http://schemas.microsoft.com/office/powerpoint/2010/main" val="210425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BFB6-05C2-D088-EFAF-180DB94FE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E30A7-AF33-B1FA-EAA8-2627DD7E2E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77717-6394-2514-0B93-CE3C88ECBB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8CD487-3457-5E67-0E69-44027BAA272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650FB-8FBE-47F7-88B5-B5363044F0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6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youtu.be</a:t>
            </a:r>
            <a:r>
              <a:rPr lang="en-US" dirty="0"/>
              <a:t>/chTuAMh26mg?si=is3FznlDxmo45eKW</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C650FB-8FBE-47F7-88B5-B5363044F0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339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5000"/>
                  </a:schemeClr>
                </a:solidFill>
              </a:rPr>
              <a:t>Centers for Disease Control and Prevention. (2022, February 8). Naloxone. Centers for Disease Control and Prevention. </a:t>
            </a:r>
            <a:r>
              <a:rPr lang="en-US" dirty="0">
                <a:solidFill>
                  <a:schemeClr val="tx1">
                    <a:lumMod val="95000"/>
                  </a:schemeClr>
                </a:solidFill>
                <a:hlinkClick r:id="rId3"/>
              </a:rPr>
              <a:t>https://www.cdc.gov/opioids/naloxone/index.html</a:t>
            </a:r>
            <a:r>
              <a:rPr lang="en-US" dirty="0">
                <a:solidFill>
                  <a:schemeClr val="tx1">
                    <a:lumMod val="95000"/>
                  </a:schemeClr>
                </a:solidFill>
              </a:rPr>
              <a:t>  </a:t>
            </a:r>
          </a:p>
          <a:p>
            <a:endParaRPr lang="en-US" dirty="0"/>
          </a:p>
          <a:p>
            <a:r>
              <a:rPr lang="en-US" dirty="0"/>
              <a:t>CDC https://</a:t>
            </a:r>
            <a:r>
              <a:rPr lang="en-US" dirty="0" err="1"/>
              <a:t>www.cdc.gov</a:t>
            </a:r>
            <a:r>
              <a:rPr lang="en-US" dirty="0"/>
              <a:t>/opioids/</a:t>
            </a:r>
            <a:r>
              <a:rPr lang="en-US" dirty="0" err="1"/>
              <a:t>overdoseprevention</a:t>
            </a:r>
            <a:r>
              <a:rPr lang="en-US" dirty="0"/>
              <a:t>/reverse-</a:t>
            </a:r>
            <a:r>
              <a:rPr lang="en-US" dirty="0" err="1"/>
              <a:t>od.html</a:t>
            </a:r>
            <a:endParaRPr lang="en-US" dirty="0"/>
          </a:p>
        </p:txBody>
      </p:sp>
      <p:sp>
        <p:nvSpPr>
          <p:cNvPr id="4" name="Slide Number Placeholder 3"/>
          <p:cNvSpPr>
            <a:spLocks noGrp="1"/>
          </p:cNvSpPr>
          <p:nvPr>
            <p:ph type="sldNum" sz="quarter" idx="5"/>
          </p:nvPr>
        </p:nvSpPr>
        <p:spPr/>
        <p:txBody>
          <a:bodyPr/>
          <a:lstStyle/>
          <a:p>
            <a:fld id="{02C650FB-8FBE-47F7-88B5-B5363044F0A5}" type="slidenum">
              <a:rPr lang="en-US" smtClean="0"/>
              <a:t>5</a:t>
            </a:fld>
            <a:endParaRPr lang="en-US"/>
          </a:p>
        </p:txBody>
      </p:sp>
    </p:spTree>
    <p:extLst>
      <p:ext uri="{BB962C8B-B14F-4D97-AF65-F5344CB8AC3E}">
        <p14:creationId xmlns:p14="http://schemas.microsoft.com/office/powerpoint/2010/main" val="2773900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930B879-C1CD-46F0-9EE4-4ABB0CB563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91C5707-265F-4DB8-83CF-87633E851E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a:p>
            <a:pPr eaLnBrk="1" hangingPunct="1"/>
            <a:r>
              <a:rPr lang="en-US" altLang="en-US" dirty="0"/>
              <a:t>In 2023 approximately 105,000 people died from a drug overdose. 76% of these deaths involved opioids. From 2022 to 2023 the opioid overdose death rate declined by 4%. Deaths from synthetic opioids excluding methadone decreased by 2%. The rate of overdose deaths linked to heroin decreased by 33%, and the rate of overdose deaths linked to prescription opioids decreased by 12%. Yet, the number of overdose deaths remain nearly 10 times higher than in in 1999. </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(2025, July 12). </a:t>
            </a:r>
            <a:r>
              <a:rPr lang="en-US" i="1" dirty="0">
                <a:effectLst/>
              </a:rPr>
              <a:t>Understanding the Opioid Overdose Epidemic</a:t>
            </a:r>
            <a:r>
              <a:rPr lang="en-US" dirty="0">
                <a:effectLst/>
              </a:rPr>
              <a:t>. Overdose Prevention. </a:t>
            </a:r>
            <a:r>
              <a:rPr lang="en-US" dirty="0">
                <a:effectLst/>
                <a:hlinkClick r:id="rId3"/>
              </a:rPr>
              <a:t>https://www.cdc.gov/overdose-prevention/about/understanding-the-opioid-overdose-epidemic.html</a:t>
            </a:r>
            <a:endParaRPr lang="en-US" dirty="0">
              <a:effectLst/>
            </a:endParaRPr>
          </a:p>
          <a:p>
            <a:pPr eaLnBrk="1" hangingPunct="1"/>
            <a:endParaRPr lang="en-US" altLang="en-US" dirty="0"/>
          </a:p>
        </p:txBody>
      </p:sp>
      <p:sp>
        <p:nvSpPr>
          <p:cNvPr id="4" name="Slide Number Placeholder 3">
            <a:extLst>
              <a:ext uri="{FF2B5EF4-FFF2-40B4-BE49-F238E27FC236}">
                <a16:creationId xmlns:a16="http://schemas.microsoft.com/office/drawing/2014/main" id="{99C336CB-B0CE-4386-8A4E-3434B6825D52}"/>
              </a:ext>
            </a:extLst>
          </p:cNvPr>
          <p:cNvSpPr>
            <a:spLocks noGrp="1"/>
          </p:cNvSpPr>
          <p:nvPr>
            <p:ph type="sldNum" sz="quarter" idx="5"/>
          </p:nvPr>
        </p:nvSpPr>
        <p:spPr/>
        <p:txBody>
          <a:bodyPr/>
          <a:lstStyle/>
          <a:p>
            <a:pPr>
              <a:defRPr/>
            </a:pPr>
            <a:fld id="{CD5D8E0E-EACA-4F9A-8889-01CBC29A603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930B879-C1CD-46F0-9EE4-4ABB0CB563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91C5707-265F-4DB8-83CF-87633E851E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b="1" i="0" dirty="0">
                <a:solidFill>
                  <a:srgbClr val="242424"/>
                </a:solidFill>
                <a:effectLst/>
                <a:latin typeface="inherit"/>
              </a:rPr>
              <a:t>CDC</a:t>
            </a:r>
            <a:r>
              <a:rPr lang="en-US" sz="1800" b="0" i="0" dirty="0">
                <a:solidFill>
                  <a:srgbClr val="242424"/>
                </a:solidFill>
                <a:effectLst/>
                <a:latin typeface="Verdana" panose="020B0604030504040204" pitchFamily="34" charset="0"/>
              </a:rPr>
              <a:t> graph at </a:t>
            </a:r>
            <a:r>
              <a:rPr lang="en-US" sz="1800" b="0" i="0" dirty="0">
                <a:solidFill>
                  <a:srgbClr val="242424"/>
                </a:solidFill>
                <a:effectLst/>
                <a:latin typeface="Verdana" panose="020B0604030504040204" pitchFamily="34" charset="0"/>
                <a:hlinkClick r:id="rId3" tooltip="Original URL: https://www.cdc.gov/opioids/basics/epidemic.html. Click or tap if you trust this link."/>
              </a:rPr>
              <a:t>https://www.cdc.gov/opioids/basics/epidemic.html</a:t>
            </a:r>
            <a:endParaRPr lang="en-US" sz="1800" b="0" i="0" dirty="0">
              <a:solidFill>
                <a:srgbClr val="242424"/>
              </a:solidFill>
              <a:effectLst/>
              <a:latin typeface="Verdana" panose="020B0604030504040204" pitchFamily="34" charset="0"/>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rise in opioid overdose deaths can be outlined in three distinct waves.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 The first wave began with increased prescribing of opioids in the 1990s, with overdose deaths involving </a:t>
            </a:r>
            <a:r>
              <a:rPr lang="en-US" sz="1200" b="0" i="0" u="sng" kern="1200" dirty="0">
                <a:solidFill>
                  <a:schemeClr val="tx1"/>
                </a:solidFill>
                <a:effectLst/>
                <a:latin typeface="+mn-lt"/>
                <a:ea typeface="+mn-ea"/>
                <a:cs typeface="+mn-cs"/>
                <a:hlinkClick r:id="rId4"/>
              </a:rPr>
              <a:t>prescription opioids</a:t>
            </a:r>
            <a:r>
              <a:rPr lang="en-US" sz="1200" b="0" i="0" kern="1200" dirty="0">
                <a:solidFill>
                  <a:schemeClr val="tx1"/>
                </a:solidFill>
                <a:effectLst/>
                <a:latin typeface="+mn-lt"/>
                <a:ea typeface="+mn-ea"/>
                <a:cs typeface="+mn-cs"/>
              </a:rPr>
              <a:t> (natural and semi-synthetic opioids and methadone) increasing since at least </a:t>
            </a:r>
            <a:r>
              <a:rPr lang="en-US" dirty="0"/>
              <a:t>1999</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cs typeface="Calibri"/>
            </a:endParaRPr>
          </a:p>
          <a:p>
            <a:r>
              <a:rPr lang="en-US" sz="1200" b="0" i="0" kern="1200" dirty="0">
                <a:solidFill>
                  <a:schemeClr val="tx1"/>
                </a:solidFill>
                <a:effectLst/>
                <a:latin typeface="+mn-lt"/>
                <a:ea typeface="+mn-ea"/>
                <a:cs typeface="+mn-cs"/>
              </a:rPr>
              <a:t>2. The second wave began in 2010, with rapid increases in overdose deaths involving </a:t>
            </a:r>
            <a:r>
              <a:rPr lang="en-US" sz="1200" b="0" i="0" u="sng" kern="1200" dirty="0">
                <a:solidFill>
                  <a:schemeClr val="tx1"/>
                </a:solidFill>
                <a:effectLst/>
                <a:latin typeface="+mn-lt"/>
                <a:ea typeface="+mn-ea"/>
                <a:cs typeface="+mn-cs"/>
                <a:hlinkClick r:id="rId5"/>
              </a:rPr>
              <a:t>heroin</a:t>
            </a:r>
            <a:r>
              <a:rPr lang="en-US" sz="1200" b="0" i="0" kern="1200" dirty="0">
                <a:solidFill>
                  <a:schemeClr val="tx1"/>
                </a:solidFill>
                <a:effectLst/>
                <a:latin typeface="+mn-lt"/>
                <a:ea typeface="+mn-ea"/>
                <a:cs typeface="+mn-cs"/>
              </a:rPr>
              <a:t>. Increases in Mexican production ensured a reliable supply of low-cost heroin. As prices declined and availability increased, heroin-related overdose deaths began to rise. From 2010 to 2016, the rate of heroin-involved deaths increased from 1 to 4.9 per 100,000</a:t>
            </a:r>
          </a:p>
          <a:p>
            <a:r>
              <a:rPr lang="en-US" sz="1200" b="0" i="0" kern="1200" dirty="0">
                <a:solidFill>
                  <a:schemeClr val="tx1"/>
                </a:solidFill>
                <a:effectLst/>
                <a:latin typeface="+mn-lt"/>
                <a:ea typeface="+mn-ea"/>
                <a:cs typeface="+mn-cs"/>
              </a:rPr>
              <a:t>3. The third wave began in 2013, with significant increases in overdose deaths involving synthetic opioids, particularly those involving illicitly manufactured </a:t>
            </a:r>
            <a:r>
              <a:rPr lang="en-US" sz="1200" b="0" i="0" u="sng" kern="1200" dirty="0">
                <a:solidFill>
                  <a:schemeClr val="tx1"/>
                </a:solidFill>
                <a:effectLst/>
                <a:latin typeface="+mn-lt"/>
                <a:ea typeface="+mn-ea"/>
                <a:cs typeface="+mn-cs"/>
                <a:hlinkClick r:id="rId6"/>
              </a:rPr>
              <a:t>fentanyl</a:t>
            </a:r>
            <a:r>
              <a:rPr lang="en-US" sz="1200" b="0" i="0" kern="1200" dirty="0">
                <a:solidFill>
                  <a:schemeClr val="tx1"/>
                </a:solidFill>
                <a:effectLst/>
                <a:latin typeface="+mn-lt"/>
                <a:ea typeface="+mn-ea"/>
                <a:cs typeface="+mn-cs"/>
              </a:rPr>
              <a:t>. The market for illicitly manufactured fentanyl continues to change, and it can be found in combination with heroin, counterfeit pills, and cocaine.</a:t>
            </a:r>
            <a:endParaRPr lang="en-US" sz="1200" b="0" i="0" u="none" strike="noStrike" kern="1200" baseline="3000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4. N-</a:t>
            </a:r>
            <a:r>
              <a:rPr lang="en-US" sz="1200" b="0" i="0" u="none" strike="noStrike" kern="1200" baseline="0" dirty="0" err="1">
                <a:solidFill>
                  <a:schemeClr val="tx1"/>
                </a:solidFill>
                <a:effectLst/>
                <a:latin typeface="+mn-lt"/>
                <a:ea typeface="+mn-ea"/>
                <a:cs typeface="+mn-cs"/>
              </a:rPr>
              <a:t>desethyl</a:t>
            </a:r>
            <a:r>
              <a:rPr lang="en-US" sz="1200" b="0" i="0" u="none" strike="noStrike" kern="1200" baseline="0" dirty="0">
                <a:solidFill>
                  <a:schemeClr val="tx1"/>
                </a:solidFill>
                <a:effectLst/>
                <a:latin typeface="+mn-lt"/>
                <a:ea typeface="+mn-ea"/>
                <a:cs typeface="+mn-cs"/>
              </a:rPr>
              <a:t> </a:t>
            </a:r>
            <a:r>
              <a:rPr lang="en-US" sz="1200" b="0" i="0" u="none" strike="noStrike" kern="1200" baseline="0" dirty="0" err="1">
                <a:solidFill>
                  <a:schemeClr val="tx1"/>
                </a:solidFill>
                <a:effectLst/>
                <a:latin typeface="+mn-lt"/>
                <a:ea typeface="+mn-ea"/>
                <a:cs typeface="+mn-cs"/>
              </a:rPr>
              <a:t>isotonitazene</a:t>
            </a:r>
            <a:r>
              <a:rPr lang="en-US" sz="1200" b="0" i="0" u="none" strike="noStrike" kern="1200" baseline="0" dirty="0">
                <a:solidFill>
                  <a:schemeClr val="tx1"/>
                </a:solidFill>
                <a:effectLst/>
                <a:latin typeface="+mn-lt"/>
                <a:ea typeface="+mn-ea"/>
                <a:cs typeface="+mn-cs"/>
              </a:rPr>
              <a:t> (NDI) is an active opioid agonist and is approximately 20x more potent than fentanyl. </a:t>
            </a:r>
          </a:p>
          <a:p>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(2025, July 12). </a:t>
            </a:r>
            <a:r>
              <a:rPr lang="en-US" i="1" dirty="0">
                <a:effectLst/>
              </a:rPr>
              <a:t>Understanding the Opioid Overdose Epidemic</a:t>
            </a:r>
            <a:r>
              <a:rPr lang="en-US" dirty="0">
                <a:effectLst/>
              </a:rPr>
              <a:t>. Overdose Prevention. </a:t>
            </a:r>
            <a:r>
              <a:rPr lang="en-US" dirty="0">
                <a:effectLst/>
                <a:hlinkClick r:id="rId7"/>
              </a:rPr>
              <a:t>https://www.cdc.gov/overdose-prevention/about/understanding-the-opioid-overdose-epidemic.html</a:t>
            </a:r>
            <a:endParaRPr lang="en-US" dirty="0">
              <a:effectLst/>
            </a:endParaRPr>
          </a:p>
          <a:p>
            <a:endParaRPr lang="en-US" sz="1200" b="0" i="0" kern="1200" baseline="0" dirty="0">
              <a:solidFill>
                <a:schemeClr val="tx1"/>
              </a:solidFill>
              <a:effectLst/>
              <a:latin typeface="+mn-lt"/>
              <a:ea typeface="+mn-ea"/>
              <a:cs typeface="+mn-cs"/>
            </a:endParaRPr>
          </a:p>
          <a:p>
            <a:r>
              <a:rPr lang="en-US" dirty="0"/>
              <a:t>Duff, J., Lampe, J., Rosen, L., &amp; Shen, W. (2025). The Opioid Crisis in the United States: A Brief History. Congress.gov. </a:t>
            </a:r>
            <a:r>
              <a:rPr lang="en-US" dirty="0">
                <a:hlinkClick r:id="rId8"/>
              </a:rPr>
              <a:t>https://www.congress.gov/crs-product/IF12260</a:t>
            </a:r>
            <a:r>
              <a:rPr lang="en-US" dirty="0"/>
              <a:t> </a:t>
            </a:r>
            <a:endParaRPr lang="en-US" dirty="0">
              <a:ea typeface="Calibri"/>
              <a:cs typeface="Calibri"/>
            </a:endParaRPr>
          </a:p>
        </p:txBody>
      </p:sp>
      <p:sp>
        <p:nvSpPr>
          <p:cNvPr id="4" name="Slide Number Placeholder 3">
            <a:extLst>
              <a:ext uri="{FF2B5EF4-FFF2-40B4-BE49-F238E27FC236}">
                <a16:creationId xmlns:a16="http://schemas.microsoft.com/office/drawing/2014/main" id="{99C336CB-B0CE-4386-8A4E-3434B6825D52}"/>
              </a:ext>
            </a:extLst>
          </p:cNvPr>
          <p:cNvSpPr>
            <a:spLocks noGrp="1"/>
          </p:cNvSpPr>
          <p:nvPr>
            <p:ph type="sldNum" sz="quarter" idx="5"/>
          </p:nvPr>
        </p:nvSpPr>
        <p:spPr/>
        <p:txBody>
          <a:bodyPr/>
          <a:lstStyle/>
          <a:p>
            <a:pPr>
              <a:defRPr/>
            </a:pPr>
            <a:fld id="{CD5D8E0E-EACA-4F9A-8889-01CBC29A6031}" type="slidenum">
              <a:rPr lang="en-US" smtClean="0"/>
              <a:pPr>
                <a:defRPr/>
              </a:pPr>
              <a:t>7</a:t>
            </a:fld>
            <a:endParaRPr lang="en-US" dirty="0"/>
          </a:p>
        </p:txBody>
      </p:sp>
    </p:spTree>
    <p:extLst>
      <p:ext uri="{BB962C8B-B14F-4D97-AF65-F5344CB8AC3E}">
        <p14:creationId xmlns:p14="http://schemas.microsoft.com/office/powerpoint/2010/main" val="3650080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930B879-C1CD-46F0-9EE4-4ABB0CB563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91C5707-265F-4DB8-83CF-87633E851E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95000"/>
                  </a:schemeClr>
                </a:solidFill>
              </a:rPr>
              <a:t>Centers for Disease Control and Prevention. (2022, May 23). </a:t>
            </a:r>
            <a:r>
              <a:rPr lang="en-US" i="1" dirty="0">
                <a:solidFill>
                  <a:schemeClr val="tx1">
                    <a:lumMod val="95000"/>
                  </a:schemeClr>
                </a:solidFill>
              </a:rPr>
              <a:t>Opioid basics</a:t>
            </a:r>
            <a:r>
              <a:rPr lang="en-US" dirty="0">
                <a:solidFill>
                  <a:schemeClr val="tx1">
                    <a:lumMod val="95000"/>
                  </a:schemeClr>
                </a:solidFill>
              </a:rPr>
              <a:t>. Centers for Disease Control and Prevention. </a:t>
            </a:r>
            <a:r>
              <a:rPr lang="en-US" dirty="0">
                <a:solidFill>
                  <a:schemeClr val="tx1">
                    <a:lumMod val="95000"/>
                  </a:schemeClr>
                </a:solidFill>
                <a:hlinkClick r:id="rId3"/>
              </a:rPr>
              <a:t>https://www.cdc.gov/opioids/basics/index.html</a:t>
            </a:r>
            <a:r>
              <a:rPr lang="en-US" dirty="0">
                <a:solidFill>
                  <a:schemeClr val="tx1">
                    <a:lumMod val="95000"/>
                  </a:schemeClr>
                </a:solidFill>
              </a:rPr>
              <a:t>   </a:t>
            </a:r>
          </a:p>
          <a:p>
            <a:r>
              <a:rPr lang="en-US"/>
              <a:t>Substance Abuse and Mental Health Services Administration. (2017). Key substance use and mental health indicators in the United States: Results from the 2016 National Survey on Drug Use and Health (HHS Publication No. SMA-17-5044, NSDUH Series H-52). U.S. Department of Health and Human Services. </a:t>
            </a:r>
            <a:r>
              <a:rPr lang="en-US" dirty="0">
                <a:hlinkClick r:id="rId4"/>
              </a:rPr>
              <a:t>https://www.samhsa.gov/data/sites/default/files/NSDUH-FFR1-2016/NSDUH-FFR1-2016.pdf</a:t>
            </a:r>
            <a:r>
              <a:rPr lang="en-US" dirty="0"/>
              <a:t> </a:t>
            </a: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(2024, November 7). </a:t>
            </a:r>
            <a:r>
              <a:rPr lang="en-US" i="1" dirty="0">
                <a:effectLst/>
              </a:rPr>
              <a:t>Overdose Graphics</a:t>
            </a:r>
            <a:r>
              <a:rPr lang="en-US" dirty="0">
                <a:effectLst/>
              </a:rPr>
              <a:t>. Overdose Prevention. </a:t>
            </a:r>
            <a:r>
              <a:rPr lang="en-US" dirty="0">
                <a:effectLst/>
                <a:hlinkClick r:id="rId5"/>
              </a:rPr>
              <a:t>https://www.cdc.gov/overdose-prevention/communication-resources/overdose-graphics.html</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Centers for Disease Control and Prevention. (2025, September 18). </a:t>
            </a:r>
            <a:r>
              <a:rPr lang="en-US" i="1" dirty="0">
                <a:effectLst/>
              </a:rPr>
              <a:t>About Overdose Prevention</a:t>
            </a:r>
            <a:r>
              <a:rPr lang="en-US" dirty="0">
                <a:effectLst/>
              </a:rPr>
              <a:t>. Overdose Prevention. </a:t>
            </a:r>
            <a:r>
              <a:rPr lang="en-US" dirty="0">
                <a:effectLst/>
                <a:hlinkClick r:id="rId6"/>
              </a:rPr>
              <a:t>https://www.cdc.gov/overdose-prevention/about/index.html</a:t>
            </a:r>
            <a:endParaRPr lang="en-US" dirty="0">
              <a:effectLst/>
            </a:endParaRPr>
          </a:p>
          <a:p>
            <a:endParaRPr lang="en-US" dirty="0">
              <a:ea typeface="Calibri" panose="020F0502020204030204"/>
              <a:cs typeface="Calibri" panose="020F0502020204030204"/>
            </a:endParaRPr>
          </a:p>
          <a:p>
            <a:endParaRPr lang="en-US" alt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99C336CB-B0CE-4386-8A4E-3434B6825D52}"/>
              </a:ext>
            </a:extLst>
          </p:cNvPr>
          <p:cNvSpPr>
            <a:spLocks noGrp="1"/>
          </p:cNvSpPr>
          <p:nvPr>
            <p:ph type="sldNum" sz="quarter" idx="5"/>
          </p:nvPr>
        </p:nvSpPr>
        <p:spPr/>
        <p:txBody>
          <a:bodyPr/>
          <a:lstStyle/>
          <a:p>
            <a:pPr>
              <a:defRPr/>
            </a:pPr>
            <a:fld id="{CD5D8E0E-EACA-4F9A-8889-01CBC29A6031}" type="slidenum">
              <a:rPr lang="en-US" smtClean="0"/>
              <a:pPr>
                <a:defRPr/>
              </a:pPr>
              <a:t>8</a:t>
            </a:fld>
            <a:endParaRPr lang="en-US" dirty="0"/>
          </a:p>
        </p:txBody>
      </p:sp>
    </p:spTree>
    <p:extLst>
      <p:ext uri="{BB962C8B-B14F-4D97-AF65-F5344CB8AC3E}">
        <p14:creationId xmlns:p14="http://schemas.microsoft.com/office/powerpoint/2010/main" val="2236507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369C6-C466-2DD1-1734-B0F27EA9BD6E}"/>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C967C2B8-3B8E-8B12-0A06-6D5CEE7983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5B02F5C5-56EC-DACC-A2DC-26D842042EE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Mental health problems and substance use disorder can occur together because some substances cause people to experience symptoms of a mental health problem or substances may be misused as a form of self-medication. 1 in 4 individuals living with a mental health condition also have a substance use disorder. In 2023, 20.4 million adults in the US had a substance use disorder and any mental illness. Data from 2020 reveals that among individuals with an opioid use disorder ~36% experienced depression, ~30% experienced anxiety, ~21% had ADHD, ~18% had PTSD, and ~9% had bipolar disorder.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SAMHSA. (2023, February 7). </a:t>
            </a:r>
            <a:r>
              <a:rPr lang="en-US" i="1" dirty="0">
                <a:effectLst/>
              </a:rPr>
              <a:t>What are Co-Occurring Disorders?</a:t>
            </a:r>
            <a:r>
              <a:rPr lang="en-US" dirty="0">
                <a:effectLst/>
              </a:rPr>
              <a:t> </a:t>
            </a:r>
            <a:r>
              <a:rPr lang="en-US" dirty="0">
                <a:effectLst/>
                <a:hlinkClick r:id="rId3"/>
              </a:rPr>
              <a:t>https://www.samhsa.gov/mental-health/what-is-mental-health/conditions/co-occurring-disorders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National Health Institute. (2025, February 21). </a:t>
            </a:r>
            <a:r>
              <a:rPr lang="en-US" i="1" dirty="0">
                <a:effectLst/>
              </a:rPr>
              <a:t>Optimizing Collaborative Care for People with Opioid Use Disorder and Mental Health Conditions | NIH HEAL Initiative</a:t>
            </a:r>
            <a:r>
              <a:rPr lang="en-US" dirty="0">
                <a:effectLst/>
              </a:rPr>
              <a:t>. </a:t>
            </a:r>
            <a:r>
              <a:rPr lang="en-US" dirty="0">
                <a:effectLst/>
                <a:hlinkClick r:id="rId4"/>
              </a:rPr>
              <a:t>https://heal.nih.gov/research/new-strategies/optimizing-care</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a:extLst>
              <a:ext uri="{FF2B5EF4-FFF2-40B4-BE49-F238E27FC236}">
                <a16:creationId xmlns:a16="http://schemas.microsoft.com/office/drawing/2014/main" id="{4830F358-FBE6-BA6D-334B-D38F03D2654E}"/>
              </a:ext>
            </a:extLst>
          </p:cNvPr>
          <p:cNvSpPr>
            <a:spLocks noGrp="1"/>
          </p:cNvSpPr>
          <p:nvPr>
            <p:ph type="sldNum" sz="quarter" idx="5"/>
          </p:nvPr>
        </p:nvSpPr>
        <p:spPr/>
        <p:txBody>
          <a:bodyPr/>
          <a:lstStyle/>
          <a:p>
            <a:pPr>
              <a:defRPr/>
            </a:pPr>
            <a:fld id="{CD5D8E0E-EACA-4F9A-8889-01CBC29A6031}" type="slidenum">
              <a:rPr lang="en-US" smtClean="0"/>
              <a:pPr>
                <a:defRPr/>
              </a:pPr>
              <a:t>9</a:t>
            </a:fld>
            <a:endParaRPr lang="en-US" dirty="0"/>
          </a:p>
        </p:txBody>
      </p:sp>
    </p:spTree>
    <p:extLst>
      <p:ext uri="{BB962C8B-B14F-4D97-AF65-F5344CB8AC3E}">
        <p14:creationId xmlns:p14="http://schemas.microsoft.com/office/powerpoint/2010/main" val="3933967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3C74AB-80AF-4D9D-9055-4AABB0ADBDA6}"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689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CF3C74AB-80AF-4D9D-9055-4AABB0ADBDA6}"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350058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3C74AB-80AF-4D9D-9055-4AABB0ADBDA6}"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303674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3C74AB-80AF-4D9D-9055-4AABB0ADBDA6}"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27501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3C74AB-80AF-4D9D-9055-4AABB0ADBDA6}"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404247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3C74AB-80AF-4D9D-9055-4AABB0ADBDA6}"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93833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3C74AB-80AF-4D9D-9055-4AABB0ADBDA6}"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3093762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3C74AB-80AF-4D9D-9055-4AABB0ADBDA6}"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476760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3C74AB-80AF-4D9D-9055-4AABB0ADBDA6}"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151921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3C74AB-80AF-4D9D-9055-4AABB0ADBDA6}"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366339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F3C74AB-80AF-4D9D-9055-4AABB0ADBDA6}" type="datetimeFigureOut">
              <a:rPr lang="en-US" smtClean="0"/>
              <a:t>3/16/2026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1067616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3C74AB-80AF-4D9D-9055-4AABB0ADBDA6}"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1954393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3C74AB-80AF-4D9D-9055-4AABB0ADBDA6}" type="datetimeFigureOut">
              <a:rPr lang="en-US" smtClean="0"/>
              <a:t>3/16/2026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1674704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3C74AB-80AF-4D9D-9055-4AABB0ADBDA6}" type="datetimeFigureOut">
              <a:rPr lang="en-US" smtClean="0"/>
              <a:t>3/16/2026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143423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3C74AB-80AF-4D9D-9055-4AABB0ADBDA6}" type="datetimeFigureOut">
              <a:rPr lang="en-US" smtClean="0"/>
              <a:t>3/16/2026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71855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3C74AB-80AF-4D9D-9055-4AABB0ADBDA6}"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41754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F3C74AB-80AF-4D9D-9055-4AABB0ADBDA6}" type="datetimeFigureOut">
              <a:rPr lang="en-US" smtClean="0"/>
              <a:t>3/16/2026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4C6BB-E40F-4D48-87D5-B29AE11FE1B7}" type="slidenum">
              <a:rPr lang="en-US" smtClean="0"/>
              <a:t>‹#›</a:t>
            </a:fld>
            <a:endParaRPr lang="en-US"/>
          </a:p>
        </p:txBody>
      </p:sp>
    </p:spTree>
    <p:extLst>
      <p:ext uri="{BB962C8B-B14F-4D97-AF65-F5344CB8AC3E}">
        <p14:creationId xmlns:p14="http://schemas.microsoft.com/office/powerpoint/2010/main" val="145603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F3C74AB-80AF-4D9D-9055-4AABB0ADBDA6}" type="datetimeFigureOut">
              <a:rPr lang="en-US" smtClean="0"/>
              <a:t>3/16/2026</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404C6BB-E40F-4D48-87D5-B29AE11FE1B7}" type="slidenum">
              <a:rPr lang="en-US" smtClean="0"/>
              <a:t>‹#›</a:t>
            </a:fld>
            <a:endParaRPr lang="en-US"/>
          </a:p>
        </p:txBody>
      </p:sp>
    </p:spTree>
    <p:extLst>
      <p:ext uri="{BB962C8B-B14F-4D97-AF65-F5344CB8AC3E}">
        <p14:creationId xmlns:p14="http://schemas.microsoft.com/office/powerpoint/2010/main" val="364385447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AR7NuBetJJg?feature=oembed"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h.edu/pharmacy/research/centers-and-institutes/the-premier-center/community-outreach/"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unthsc.edu/one-pill-kill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NunH7q0K5XU?feature=oembed"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chTuAMh26mg?feature=oembed"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11981E7E-464F-4CF0-987D-9130AD24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113BF68-9EB0-4BD2-8259-C671CEDE8518}"/>
              </a:ext>
            </a:extLst>
          </p:cNvPr>
          <p:cNvSpPr>
            <a:spLocks noGrp="1"/>
          </p:cNvSpPr>
          <p:nvPr>
            <p:ph type="ctrTitle"/>
          </p:nvPr>
        </p:nvSpPr>
        <p:spPr>
          <a:xfrm>
            <a:off x="4529541" y="912200"/>
            <a:ext cx="6980025" cy="3028983"/>
          </a:xfrm>
        </p:spPr>
        <p:txBody>
          <a:bodyPr>
            <a:normAutofit/>
          </a:bodyPr>
          <a:lstStyle/>
          <a:p>
            <a:r>
              <a:rPr lang="en-US" dirty="0">
                <a:solidFill>
                  <a:schemeClr val="bg1"/>
                </a:solidFill>
                <a:effectLst>
                  <a:outerShdw blurRad="38100" dist="38100" dir="2700000" algn="tl">
                    <a:srgbClr val="000000">
                      <a:alpha val="43137"/>
                    </a:srgbClr>
                  </a:outerShdw>
                </a:effectLst>
              </a:rPr>
              <a:t>Naloxone training</a:t>
            </a:r>
            <a:br>
              <a:rPr lang="en-US" dirty="0">
                <a:solidFill>
                  <a:schemeClr val="bg1"/>
                </a:solidFill>
                <a:effectLst>
                  <a:outerShdw blurRad="38100" dist="38100" dir="2700000" algn="tl">
                    <a:srgbClr val="000000">
                      <a:alpha val="43137"/>
                    </a:srgbClr>
                  </a:outerShdw>
                </a:effectLst>
              </a:rPr>
            </a:br>
            <a:r>
              <a:rPr lang="en-US" sz="4000" dirty="0">
                <a:solidFill>
                  <a:schemeClr val="bg1"/>
                </a:solidFill>
                <a:effectLst>
                  <a:outerShdw blurRad="38100" dist="38100" dir="2700000" algn="tl">
                    <a:srgbClr val="000000">
                      <a:alpha val="43137"/>
                    </a:srgbClr>
                  </a:outerShdw>
                </a:effectLst>
              </a:rPr>
              <a:t>(brand name Narcan)</a:t>
            </a:r>
          </a:p>
        </p:txBody>
      </p:sp>
      <p:sp>
        <p:nvSpPr>
          <p:cNvPr id="22" name="Snip Diagonal Corner Rectangle 6">
            <a:extLst>
              <a:ext uri="{FF2B5EF4-FFF2-40B4-BE49-F238E27FC236}">
                <a16:creationId xmlns:a16="http://schemas.microsoft.com/office/drawing/2014/main" id="{8697C4C9-55F8-41D9-B1D9-8974A126E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16FBD05-EBFA-4124-9C07-4B8570C9C6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961CA7CC-F94D-40AE-B0AC-75A2CE0D85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7780E43-B479-44DA-A268-861947E236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54A8C10-97ED-4582-BBFA-6C6AC7AE6F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6A2E77F-8777-4049-B003-1313818707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18">
              <a:extLst>
                <a:ext uri="{FF2B5EF4-FFF2-40B4-BE49-F238E27FC236}">
                  <a16:creationId xmlns:a16="http://schemas.microsoft.com/office/drawing/2014/main" id="{D7EBF57B-B2AC-4D26-AF4F-0C35F94AD5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0FF5F781-BADD-1B98-C03E-F1D554D53D40}"/>
              </a:ext>
            </a:extLst>
          </p:cNvPr>
          <p:cNvSpPr txBox="1"/>
          <p:nvPr/>
        </p:nvSpPr>
        <p:spPr>
          <a:xfrm>
            <a:off x="799666" y="5175680"/>
            <a:ext cx="3425938" cy="584775"/>
          </a:xfrm>
          <a:prstGeom prst="rect">
            <a:avLst/>
          </a:prstGeom>
          <a:noFill/>
        </p:spPr>
        <p:txBody>
          <a:bodyPr wrap="none" rtlCol="0">
            <a:spAutoFit/>
          </a:bodyPr>
          <a:lstStyle/>
          <a:p>
            <a:r>
              <a:rPr lang="en-US" sz="1600" b="1" dirty="0">
                <a:solidFill>
                  <a:schemeClr val="bg1"/>
                </a:solidFill>
                <a:latin typeface="Helvetica" pitchFamily="2" charset="0"/>
              </a:rPr>
              <a:t>Please complete the Pre-training </a:t>
            </a:r>
          </a:p>
          <a:p>
            <a:r>
              <a:rPr lang="en-US" sz="1600" b="1" dirty="0">
                <a:solidFill>
                  <a:schemeClr val="bg1"/>
                </a:solidFill>
                <a:latin typeface="Helvetica" pitchFamily="2" charset="0"/>
              </a:rPr>
              <a:t>registration and survey</a:t>
            </a:r>
          </a:p>
        </p:txBody>
      </p:sp>
      <p:pic>
        <p:nvPicPr>
          <p:cNvPr id="9" name="Picture 8" descr="A blue and green logo: UNT Health Fort Worth">
            <a:extLst>
              <a:ext uri="{FF2B5EF4-FFF2-40B4-BE49-F238E27FC236}">
                <a16:creationId xmlns:a16="http://schemas.microsoft.com/office/drawing/2014/main" id="{67CB8508-6785-450A-2DA7-35AEAD537F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3865" y="345989"/>
            <a:ext cx="3038475" cy="600075"/>
          </a:xfrm>
          <a:prstGeom prst="rect">
            <a:avLst/>
          </a:prstGeom>
        </p:spPr>
      </p:pic>
      <p:pic>
        <p:nvPicPr>
          <p:cNvPr id="5" name="Picture 4" descr="A qr code on a white background">
            <a:extLst>
              <a:ext uri="{FF2B5EF4-FFF2-40B4-BE49-F238E27FC236}">
                <a16:creationId xmlns:a16="http://schemas.microsoft.com/office/drawing/2014/main" id="{82F729A8-E871-20FD-8E89-EC6DDD813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310" y="1765163"/>
            <a:ext cx="3026317" cy="2943024"/>
          </a:xfrm>
          <a:prstGeom prst="rect">
            <a:avLst/>
          </a:prstGeom>
        </p:spPr>
      </p:pic>
    </p:spTree>
    <p:extLst>
      <p:ext uri="{BB962C8B-B14F-4D97-AF65-F5344CB8AC3E}">
        <p14:creationId xmlns:p14="http://schemas.microsoft.com/office/powerpoint/2010/main" val="665569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F180E-8690-370F-3B25-81387CDF918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680C484-C403-F914-3A89-817381ED39B2}"/>
              </a:ext>
            </a:extLst>
          </p:cNvPr>
          <p:cNvSpPr txBox="1">
            <a:spLocks noGrp="1"/>
          </p:cNvSpPr>
          <p:nvPr>
            <p:ph type="title"/>
          </p:nvPr>
        </p:nvSpPr>
        <p:spPr>
          <a:xfrm>
            <a:off x="378719" y="866059"/>
            <a:ext cx="10976161" cy="1702881"/>
          </a:xfrm>
        </p:spPr>
        <p:txBody>
          <a:bodyPr tIns="12700" rtlCol="0">
            <a:noAutofit/>
          </a:bodyPr>
          <a:lstStyle/>
          <a:p>
            <a:pPr marL="12700">
              <a:spcBef>
                <a:spcPts val="100"/>
              </a:spcBef>
              <a:defRPr/>
            </a:pPr>
            <a:r>
              <a:rPr lang="en-US" sz="4000" spc="-10" dirty="0">
                <a:solidFill>
                  <a:schemeClr val="tx1">
                    <a:lumMod val="95000"/>
                  </a:schemeClr>
                </a:solidFill>
                <a:latin typeface="Arial Black"/>
              </a:rPr>
              <a:t>Opioid use and Maternal</a:t>
            </a:r>
            <a:r>
              <a:rPr lang="en-US" sz="4000" b="0" spc="-10" dirty="0">
                <a:solidFill>
                  <a:schemeClr val="tx1">
                    <a:lumMod val="95000"/>
                  </a:schemeClr>
                </a:solidFill>
                <a:latin typeface="Arial Black"/>
              </a:rPr>
              <a:t> Health </a:t>
            </a:r>
            <a:endParaRPr sz="4000" b="0" spc="-10" dirty="0">
              <a:solidFill>
                <a:schemeClr val="tx1">
                  <a:lumMod val="95000"/>
                </a:schemeClr>
              </a:solidFill>
              <a:latin typeface="Arial Black"/>
            </a:endParaRPr>
          </a:p>
        </p:txBody>
      </p:sp>
      <p:graphicFrame>
        <p:nvGraphicFramePr>
          <p:cNvPr id="10" name="object 8" descr="Statistics on the rate of opioid use related to maternal health risks.&#10;In a 2019 survey, 7% of women reported using prescription opioids during pregnancy, and 1 in 5 of these women reported misusing a prescription opioid.&#10;Opioid related diagnoses at delivery increased by 131% between 2010 and 2017.&#10;Overprescribing and leftover medications after delivery results in approximately 20 million opioid tablets available for misuse.&#10;In 2019, 25.6% of Pregnancy Risk Assessment Monitoring System (PRAMs) respondents reported postpartum substance use, 5.9% reported polysubstance use. &#10;Higher substance use prevalence was associated with depression, anxiety, ACEs, and stressful life events. ">
            <a:extLst>
              <a:ext uri="{FF2B5EF4-FFF2-40B4-BE49-F238E27FC236}">
                <a16:creationId xmlns:a16="http://schemas.microsoft.com/office/drawing/2014/main" id="{7FDC2BAE-39CE-02FB-2C08-49B1C1B82618}"/>
              </a:ext>
            </a:extLst>
          </p:cNvPr>
          <p:cNvGraphicFramePr/>
          <p:nvPr>
            <p:extLst>
              <p:ext uri="{D42A27DB-BD31-4B8C-83A1-F6EECF244321}">
                <p14:modId xmlns:p14="http://schemas.microsoft.com/office/powerpoint/2010/main" val="1635978060"/>
              </p:ext>
            </p:extLst>
          </p:nvPr>
        </p:nvGraphicFramePr>
        <p:xfrm>
          <a:off x="347742" y="2253985"/>
          <a:ext cx="11496516" cy="4128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63189A8-E964-2DE1-889C-1C3046F0314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742" y="389733"/>
            <a:ext cx="3038475" cy="600075"/>
          </a:xfrm>
          <a:prstGeom prst="rect">
            <a:avLst/>
          </a:prstGeom>
        </p:spPr>
      </p:pic>
    </p:spTree>
    <p:extLst>
      <p:ext uri="{BB962C8B-B14F-4D97-AF65-F5344CB8AC3E}">
        <p14:creationId xmlns:p14="http://schemas.microsoft.com/office/powerpoint/2010/main" val="1772489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752A1-ED4C-64CD-A984-D0A85DAE82C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E41A2D2-B1D0-3237-2C65-357157B6ACC9}"/>
              </a:ext>
            </a:extLst>
          </p:cNvPr>
          <p:cNvSpPr txBox="1">
            <a:spLocks noGrp="1"/>
          </p:cNvSpPr>
          <p:nvPr>
            <p:ph type="title"/>
          </p:nvPr>
        </p:nvSpPr>
        <p:spPr>
          <a:xfrm>
            <a:off x="311580" y="761462"/>
            <a:ext cx="12579821" cy="1702881"/>
          </a:xfrm>
        </p:spPr>
        <p:txBody>
          <a:bodyPr tIns="12700" rtlCol="0">
            <a:noAutofit/>
          </a:bodyPr>
          <a:lstStyle/>
          <a:p>
            <a:pPr marL="12700" eaLnBrk="1" fontAlgn="auto" hangingPunct="1">
              <a:spcBef>
                <a:spcPts val="100"/>
              </a:spcBef>
              <a:spcAft>
                <a:spcPts val="0"/>
              </a:spcAft>
              <a:defRPr/>
            </a:pPr>
            <a:r>
              <a:rPr lang="en-US" b="0" spc="-10" dirty="0">
                <a:solidFill>
                  <a:schemeClr val="tx1">
                    <a:lumMod val="95000"/>
                  </a:schemeClr>
                </a:solidFill>
                <a:latin typeface="Arial Black"/>
              </a:rPr>
              <a:t>Opioid Overdose and Maternal Health</a:t>
            </a:r>
            <a:r>
              <a:rPr lang="en-US" sz="4000" b="0" spc="-10" dirty="0">
                <a:solidFill>
                  <a:schemeClr val="tx1">
                    <a:lumMod val="95000"/>
                  </a:schemeClr>
                </a:solidFill>
                <a:latin typeface="Arial Black"/>
              </a:rPr>
              <a:t> </a:t>
            </a:r>
            <a:endParaRPr sz="4000" b="0" spc="-10" dirty="0">
              <a:solidFill>
                <a:schemeClr val="tx1">
                  <a:lumMod val="95000"/>
                </a:schemeClr>
              </a:solidFill>
              <a:latin typeface="Arial Black"/>
            </a:endParaRPr>
          </a:p>
        </p:txBody>
      </p:sp>
      <p:sp>
        <p:nvSpPr>
          <p:cNvPr id="8" name="object 8">
            <a:extLst>
              <a:ext uri="{FF2B5EF4-FFF2-40B4-BE49-F238E27FC236}">
                <a16:creationId xmlns:a16="http://schemas.microsoft.com/office/drawing/2014/main" id="{48538CA5-5088-9A69-F739-D71FDAF11B10}"/>
              </a:ext>
            </a:extLst>
          </p:cNvPr>
          <p:cNvSpPr txBox="1">
            <a:spLocks noGrp="1"/>
          </p:cNvSpPr>
          <p:nvPr>
            <p:ph type="body" idx="1"/>
          </p:nvPr>
        </p:nvSpPr>
        <p:spPr>
          <a:xfrm>
            <a:off x="308553" y="2419955"/>
            <a:ext cx="4812087" cy="3392492"/>
          </a:xfrm>
        </p:spPr>
        <p:txBody>
          <a:bodyPr tIns="153542" rtlCol="0">
            <a:normAutofit lnSpcReduction="10000"/>
          </a:bodyPr>
          <a:lstStyle/>
          <a:p>
            <a:pPr>
              <a:lnSpc>
                <a:spcPct val="120000"/>
              </a:lnSpc>
              <a:spcBef>
                <a:spcPts val="95"/>
              </a:spcBef>
              <a:spcAft>
                <a:spcPts val="0"/>
              </a:spcAft>
              <a:defRPr/>
            </a:pPr>
            <a:r>
              <a:rPr lang="en-US" b="1" dirty="0">
                <a:solidFill>
                  <a:schemeClr val="tx1">
                    <a:lumMod val="95000"/>
                  </a:schemeClr>
                </a:solidFill>
              </a:rPr>
              <a:t>According to the CDC, substance use disorders contributed to 23.6% of maternal deaths, and mental heath conditions contributed to 22.5% of maternal deaths. </a:t>
            </a:r>
          </a:p>
          <a:p>
            <a:pPr>
              <a:lnSpc>
                <a:spcPct val="120000"/>
              </a:lnSpc>
              <a:spcBef>
                <a:spcPts val="95"/>
              </a:spcBef>
              <a:spcAft>
                <a:spcPts val="0"/>
              </a:spcAft>
              <a:buClr>
                <a:srgbClr val="FFFFFF"/>
              </a:buClr>
              <a:defRPr/>
            </a:pPr>
            <a:endParaRPr lang="en-US" b="1" dirty="0">
              <a:solidFill>
                <a:schemeClr val="tx1">
                  <a:lumMod val="95000"/>
                </a:schemeClr>
              </a:solidFill>
            </a:endParaRPr>
          </a:p>
          <a:p>
            <a:pPr>
              <a:lnSpc>
                <a:spcPct val="120000"/>
              </a:lnSpc>
              <a:spcBef>
                <a:spcPts val="95"/>
              </a:spcBef>
              <a:spcAft>
                <a:spcPts val="0"/>
              </a:spcAft>
              <a:defRPr/>
            </a:pPr>
            <a:r>
              <a:rPr lang="en-US" b="1" dirty="0">
                <a:solidFill>
                  <a:schemeClr val="tx1">
                    <a:lumMod val="95000"/>
                  </a:schemeClr>
                </a:solidFill>
              </a:rPr>
              <a:t>64% of pregnancy related deaths associated with mental health are due to poisoning/overdose.</a:t>
            </a:r>
          </a:p>
          <a:p>
            <a:pPr marL="0" indent="0" eaLnBrk="1" fontAlgn="auto" hangingPunct="1">
              <a:lnSpc>
                <a:spcPct val="120000"/>
              </a:lnSpc>
              <a:spcBef>
                <a:spcPts val="95"/>
              </a:spcBef>
              <a:spcAft>
                <a:spcPts val="0"/>
              </a:spcAft>
              <a:buNone/>
              <a:defRPr/>
            </a:pPr>
            <a:endParaRPr lang="en-US" b="1" dirty="0">
              <a:solidFill>
                <a:schemeClr val="tx1">
                  <a:lumMod val="95000"/>
                </a:schemeClr>
              </a:solidFill>
            </a:endParaRPr>
          </a:p>
        </p:txBody>
      </p:sp>
      <p:pic>
        <p:nvPicPr>
          <p:cNvPr id="6" name="Picture 5" descr="Graphic showing that in 2021, of pregnancy related deaths with mental health conditions as the underlying cause 64.7 % were determined to be unintentional or unknown intent poisoning/overdose. ">
            <a:extLst>
              <a:ext uri="{FF2B5EF4-FFF2-40B4-BE49-F238E27FC236}">
                <a16:creationId xmlns:a16="http://schemas.microsoft.com/office/drawing/2014/main" id="{F0F796BC-52C0-3BE1-AF44-EAF9246923FD}"/>
              </a:ext>
            </a:extLst>
          </p:cNvPr>
          <p:cNvPicPr>
            <a:picLocks noChangeAspect="1"/>
          </p:cNvPicPr>
          <p:nvPr/>
        </p:nvPicPr>
        <p:blipFill>
          <a:blip r:embed="rId3"/>
          <a:stretch>
            <a:fillRect/>
          </a:stretch>
        </p:blipFill>
        <p:spPr>
          <a:xfrm>
            <a:off x="5266945" y="2163139"/>
            <a:ext cx="6416755" cy="3911182"/>
          </a:xfrm>
          <a:prstGeom prst="rect">
            <a:avLst/>
          </a:prstGeom>
        </p:spPr>
      </p:pic>
      <p:pic>
        <p:nvPicPr>
          <p:cNvPr id="5" name="Picture 4">
            <a:extLst>
              <a:ext uri="{FF2B5EF4-FFF2-40B4-BE49-F238E27FC236}">
                <a16:creationId xmlns:a16="http://schemas.microsoft.com/office/drawing/2014/main" id="{C0CD9C7F-AA1A-C7B3-411A-2B02785BB10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37" y="464708"/>
            <a:ext cx="3038475" cy="600075"/>
          </a:xfrm>
          <a:prstGeom prst="rect">
            <a:avLst/>
          </a:prstGeom>
        </p:spPr>
      </p:pic>
    </p:spTree>
    <p:extLst>
      <p:ext uri="{BB962C8B-B14F-4D97-AF65-F5344CB8AC3E}">
        <p14:creationId xmlns:p14="http://schemas.microsoft.com/office/powerpoint/2010/main" val="3472482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127C2-33A1-3AC6-D125-AA31224741C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8705709-03E3-6ED2-99C2-384F47809FA8}"/>
              </a:ext>
            </a:extLst>
          </p:cNvPr>
          <p:cNvSpPr txBox="1">
            <a:spLocks noGrp="1"/>
          </p:cNvSpPr>
          <p:nvPr>
            <p:ph type="title"/>
          </p:nvPr>
        </p:nvSpPr>
        <p:spPr>
          <a:xfrm>
            <a:off x="458943" y="749208"/>
            <a:ext cx="10891494" cy="1710577"/>
          </a:xfrm>
        </p:spPr>
        <p:txBody>
          <a:bodyPr tIns="12700" rtlCol="0">
            <a:noAutofit/>
          </a:bodyPr>
          <a:lstStyle/>
          <a:p>
            <a:pPr marL="12700">
              <a:spcBef>
                <a:spcPts val="100"/>
              </a:spcBef>
              <a:defRPr/>
            </a:pPr>
            <a:r>
              <a:rPr lang="en-US" sz="4000" spc="-10" dirty="0">
                <a:solidFill>
                  <a:schemeClr val="tx1">
                    <a:lumMod val="95000"/>
                  </a:schemeClr>
                </a:solidFill>
                <a:latin typeface="Arial Black"/>
              </a:rPr>
              <a:t>Texas Maternal</a:t>
            </a:r>
            <a:r>
              <a:rPr lang="en-US" sz="4000" b="0" spc="-10" dirty="0">
                <a:solidFill>
                  <a:schemeClr val="tx1">
                    <a:lumMod val="95000"/>
                  </a:schemeClr>
                </a:solidFill>
                <a:latin typeface="Arial Black"/>
              </a:rPr>
              <a:t> </a:t>
            </a:r>
            <a:r>
              <a:rPr lang="en-US" sz="4000" spc="-10" dirty="0">
                <a:solidFill>
                  <a:schemeClr val="tx1">
                    <a:lumMod val="95000"/>
                  </a:schemeClr>
                </a:solidFill>
                <a:latin typeface="Arial Black"/>
              </a:rPr>
              <a:t>Deaths 2016-2019</a:t>
            </a:r>
            <a:endParaRPr sz="4000" b="0" spc="-10" dirty="0">
              <a:solidFill>
                <a:schemeClr val="tx1">
                  <a:lumMod val="95000"/>
                </a:schemeClr>
              </a:solidFill>
              <a:latin typeface="Arial Black"/>
            </a:endParaRPr>
          </a:p>
        </p:txBody>
      </p:sp>
      <p:sp>
        <p:nvSpPr>
          <p:cNvPr id="8" name="object 8">
            <a:extLst>
              <a:ext uri="{FF2B5EF4-FFF2-40B4-BE49-F238E27FC236}">
                <a16:creationId xmlns:a16="http://schemas.microsoft.com/office/drawing/2014/main" id="{9509EC3E-FE29-3931-63A5-8B9094D23F61}"/>
              </a:ext>
            </a:extLst>
          </p:cNvPr>
          <p:cNvSpPr txBox="1">
            <a:spLocks noGrp="1"/>
          </p:cNvSpPr>
          <p:nvPr>
            <p:ph type="body" idx="1"/>
          </p:nvPr>
        </p:nvSpPr>
        <p:spPr>
          <a:xfrm>
            <a:off x="277765" y="2213482"/>
            <a:ext cx="4812087" cy="3392492"/>
          </a:xfrm>
        </p:spPr>
        <p:txBody>
          <a:bodyPr tIns="153542" rtlCol="0">
            <a:normAutofit/>
          </a:bodyPr>
          <a:lstStyle/>
          <a:p>
            <a:pPr>
              <a:lnSpc>
                <a:spcPct val="120000"/>
              </a:lnSpc>
              <a:spcBef>
                <a:spcPts val="95"/>
              </a:spcBef>
              <a:spcAft>
                <a:spcPts val="0"/>
              </a:spcAft>
              <a:defRPr/>
            </a:pPr>
            <a:r>
              <a:rPr lang="en-US" b="1" dirty="0">
                <a:solidFill>
                  <a:schemeClr val="tx1">
                    <a:lumMod val="95000"/>
                  </a:schemeClr>
                </a:solidFill>
              </a:rPr>
              <a:t>Drug poisoning was the second leading cause of maternal deaths </a:t>
            </a:r>
          </a:p>
          <a:p>
            <a:pPr>
              <a:lnSpc>
                <a:spcPct val="120000"/>
              </a:lnSpc>
              <a:spcBef>
                <a:spcPts val="95"/>
              </a:spcBef>
              <a:spcAft>
                <a:spcPts val="0"/>
              </a:spcAft>
              <a:defRPr/>
            </a:pPr>
            <a:endParaRPr lang="en-US" b="1" dirty="0">
              <a:solidFill>
                <a:schemeClr val="tx1">
                  <a:lumMod val="95000"/>
                </a:schemeClr>
              </a:solidFill>
            </a:endParaRPr>
          </a:p>
          <a:p>
            <a:pPr marL="0" indent="0">
              <a:lnSpc>
                <a:spcPct val="120000"/>
              </a:lnSpc>
              <a:spcBef>
                <a:spcPts val="95"/>
              </a:spcBef>
              <a:spcAft>
                <a:spcPts val="0"/>
              </a:spcAft>
              <a:buNone/>
              <a:defRPr/>
            </a:pPr>
            <a:endParaRPr lang="en-US" b="1" dirty="0">
              <a:solidFill>
                <a:schemeClr val="tx1">
                  <a:lumMod val="95000"/>
                </a:schemeClr>
              </a:solidFill>
            </a:endParaRPr>
          </a:p>
          <a:p>
            <a:pPr>
              <a:lnSpc>
                <a:spcPct val="120000"/>
              </a:lnSpc>
              <a:spcBef>
                <a:spcPts val="95"/>
              </a:spcBef>
              <a:spcAft>
                <a:spcPts val="0"/>
              </a:spcAft>
              <a:defRPr/>
            </a:pPr>
            <a:r>
              <a:rPr lang="en-US" b="1" dirty="0">
                <a:solidFill>
                  <a:schemeClr val="tx1">
                    <a:lumMod val="95000"/>
                  </a:schemeClr>
                </a:solidFill>
              </a:rPr>
              <a:t>Suicide was the fourth leading cause of maternal deaths </a:t>
            </a:r>
          </a:p>
        </p:txBody>
      </p:sp>
      <p:pic>
        <p:nvPicPr>
          <p:cNvPr id="5" name="Picture 4" descr="Graphic showing that in Texas drug poisoning or overdose is the second leading cause of maternal deaths. Mental health conditions, specifically suicide, are the fourth leading cause of maternal deaths. &#10;">
            <a:extLst>
              <a:ext uri="{FF2B5EF4-FFF2-40B4-BE49-F238E27FC236}">
                <a16:creationId xmlns:a16="http://schemas.microsoft.com/office/drawing/2014/main" id="{1AB4F5FC-FBDC-2F39-67B8-14F5A9A361C7}"/>
              </a:ext>
            </a:extLst>
          </p:cNvPr>
          <p:cNvPicPr>
            <a:picLocks noChangeAspect="1"/>
          </p:cNvPicPr>
          <p:nvPr/>
        </p:nvPicPr>
        <p:blipFill>
          <a:blip r:embed="rId3"/>
          <a:stretch>
            <a:fillRect/>
          </a:stretch>
        </p:blipFill>
        <p:spPr>
          <a:xfrm>
            <a:off x="5233263" y="2106596"/>
            <a:ext cx="6465457" cy="4375963"/>
          </a:xfrm>
          <a:prstGeom prst="rect">
            <a:avLst/>
          </a:prstGeom>
        </p:spPr>
      </p:pic>
      <p:pic>
        <p:nvPicPr>
          <p:cNvPr id="6" name="Picture 5">
            <a:extLst>
              <a:ext uri="{FF2B5EF4-FFF2-40B4-BE49-F238E27FC236}">
                <a16:creationId xmlns:a16="http://schemas.microsoft.com/office/drawing/2014/main" id="{CC5258D6-CCBB-D202-C9B5-5671C40945E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337" y="446466"/>
            <a:ext cx="3038475" cy="600075"/>
          </a:xfrm>
          <a:prstGeom prst="rect">
            <a:avLst/>
          </a:prstGeom>
        </p:spPr>
      </p:pic>
    </p:spTree>
    <p:extLst>
      <p:ext uri="{BB962C8B-B14F-4D97-AF65-F5344CB8AC3E}">
        <p14:creationId xmlns:p14="http://schemas.microsoft.com/office/powerpoint/2010/main" val="3168824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FD71499D-EA65-4B17-A2DB-30BCA5822087}"/>
              </a:ext>
            </a:extLst>
          </p:cNvPr>
          <p:cNvSpPr>
            <a:spLocks noGrp="1"/>
          </p:cNvSpPr>
          <p:nvPr>
            <p:ph type="title" idx="4294967295"/>
          </p:nvPr>
        </p:nvSpPr>
        <p:spPr>
          <a:xfrm>
            <a:off x="258763" y="1292225"/>
            <a:ext cx="11712575" cy="5392738"/>
          </a:xfrm>
          <a:prstGeom prst="rect">
            <a:avLst/>
          </a:prstGeom>
          <a:solidFill>
            <a:schemeClr val="accent1">
              <a:lumMod val="75000"/>
            </a:schemeClr>
          </a:solidFill>
          <a:ln>
            <a:noFill/>
            <a:prstDash/>
          </a:ln>
          <a:effectLst>
            <a:softEdge rad="6350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457200" rtl="0" eaLnBrk="1" fontAlgn="auto" latinLnBrk="0" hangingPunct="1">
              <a:lnSpc>
                <a:spcPct val="100000"/>
              </a:lnSpc>
              <a:spcBef>
                <a:spcPct val="20000"/>
              </a:spcBef>
              <a:spcAft>
                <a:spcPts val="0"/>
              </a:spcAft>
              <a:buClr>
                <a:schemeClr val="tx1"/>
              </a:buClr>
              <a:buSzPct val="80000"/>
              <a:buFont typeface="Wingdings 2" panose="05020102010507070707" pitchFamily="18" charset="2"/>
              <a:buNone/>
              <a:tabLst/>
              <a:defRPr/>
            </a:pPr>
            <a:r>
              <a:rPr kumimoji="0" lang="en-US" sz="2600" b="1" i="0" u="none" strike="noStrike" kern="1200" cap="none" spc="0" normalizeH="0" baseline="0" noProof="0" dirty="0">
                <a:ln>
                  <a:noFill/>
                </a:ln>
                <a:solidFill>
                  <a:schemeClr val="tx1">
                    <a:lumMod val="95000"/>
                  </a:schemeClr>
                </a:solidFill>
                <a:effectLst/>
                <a:uLnTx/>
                <a:uFillTx/>
                <a:latin typeface="+mn-lt"/>
                <a:ea typeface="+mn-ea"/>
                <a:cs typeface="+mn-cs"/>
              </a:rPr>
              <a:t>What is Fentanyl?</a:t>
            </a:r>
          </a:p>
          <a:p>
            <a:pPr marL="502920" marR="0" lvl="0" indent="-457200" algn="l" defTabSz="457200" rtl="0" eaLnBrk="1" fontAlgn="auto" latinLnBrk="0" hangingPunct="1">
              <a:lnSpc>
                <a:spcPct val="120000"/>
              </a:lnSpc>
              <a:spcBef>
                <a:spcPct val="20000"/>
              </a:spcBef>
              <a:spcAft>
                <a:spcPts val="600"/>
              </a:spcAft>
              <a:buClr>
                <a:schemeClr val="tx1"/>
              </a:buClr>
              <a:buSzPct val="80000"/>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95000"/>
                  </a:schemeClr>
                </a:solidFill>
                <a:effectLst/>
                <a:uLnTx/>
                <a:uFillTx/>
                <a:latin typeface="+mn-lt"/>
                <a:ea typeface="+mn-ea"/>
                <a:cs typeface="+mn-cs"/>
              </a:rPr>
              <a:t>Pharmaceutical Fentanyl is a synthetic opioid, approved for treating severe pain. </a:t>
            </a:r>
          </a:p>
          <a:p>
            <a:pPr marL="502920" marR="0" lvl="0" indent="-457200" algn="l" defTabSz="457200" rtl="0" eaLnBrk="1" fontAlgn="auto" latinLnBrk="0" hangingPunct="1">
              <a:lnSpc>
                <a:spcPct val="120000"/>
              </a:lnSpc>
              <a:spcBef>
                <a:spcPct val="20000"/>
              </a:spcBef>
              <a:spcAft>
                <a:spcPts val="600"/>
              </a:spcAft>
              <a:buClr>
                <a:schemeClr val="tx1"/>
              </a:buClr>
              <a:buSzPct val="80000"/>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95000"/>
                  </a:schemeClr>
                </a:solidFill>
                <a:effectLst/>
                <a:uLnTx/>
                <a:uFillTx/>
                <a:latin typeface="+mn-lt"/>
                <a:ea typeface="+mn-ea"/>
                <a:cs typeface="+mn-cs"/>
              </a:rPr>
              <a:t>It is prescribed in the form of transdermal patches (placed on the skin) or lozenges and can be diverted for misuse and abuse in the United States. </a:t>
            </a:r>
          </a:p>
          <a:p>
            <a:pPr marL="502920" marR="0" lvl="0" indent="-457200" algn="l" defTabSz="457200" rtl="0" eaLnBrk="1" fontAlgn="auto" latinLnBrk="0" hangingPunct="1">
              <a:lnSpc>
                <a:spcPct val="120000"/>
              </a:lnSpc>
              <a:spcBef>
                <a:spcPct val="20000"/>
              </a:spcBef>
              <a:spcAft>
                <a:spcPts val="600"/>
              </a:spcAft>
              <a:buClr>
                <a:schemeClr val="tx1"/>
              </a:buClr>
              <a:buSzPct val="80000"/>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95000"/>
                  </a:schemeClr>
                </a:solidFill>
                <a:effectLst/>
                <a:uLnTx/>
                <a:uFillTx/>
                <a:latin typeface="+mn-lt"/>
                <a:ea typeface="+mn-ea"/>
                <a:cs typeface="+mn-cs"/>
              </a:rPr>
              <a:t>It is 50 to 100 times more potent than morphine. </a:t>
            </a:r>
          </a:p>
          <a:p>
            <a:pPr marL="502920" marR="0" lvl="0" indent="-457200" algn="l" defTabSz="457200" rtl="0" eaLnBrk="1" fontAlgn="auto" latinLnBrk="0" hangingPunct="1">
              <a:lnSpc>
                <a:spcPct val="120000"/>
              </a:lnSpc>
              <a:spcBef>
                <a:spcPct val="20000"/>
              </a:spcBef>
              <a:spcAft>
                <a:spcPts val="600"/>
              </a:spcAft>
              <a:buClr>
                <a:schemeClr val="tx1"/>
              </a:buClr>
              <a:buSzPct val="80000"/>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95000"/>
                  </a:schemeClr>
                </a:solidFill>
                <a:effectLst/>
                <a:uLnTx/>
                <a:uFillTx/>
                <a:latin typeface="+mn-lt"/>
                <a:ea typeface="+mn-ea"/>
                <a:cs typeface="+mn-cs"/>
              </a:rPr>
              <a:t>It can also be used for sale on the streets and disguised using counterfeit or other drugs.</a:t>
            </a:r>
          </a:p>
          <a:p>
            <a:pPr marL="502920" marR="0" lvl="0" indent="-457200" algn="l" defTabSz="457200" rtl="0" eaLnBrk="1" fontAlgn="auto" latinLnBrk="0" hangingPunct="1">
              <a:lnSpc>
                <a:spcPct val="120000"/>
              </a:lnSpc>
              <a:spcBef>
                <a:spcPct val="20000"/>
              </a:spcBef>
              <a:spcAft>
                <a:spcPts val="600"/>
              </a:spcAft>
              <a:buClr>
                <a:schemeClr val="tx1"/>
              </a:buClr>
              <a:buSzPct val="80000"/>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95000"/>
                  </a:schemeClr>
                </a:solidFill>
                <a:effectLst/>
                <a:uLnTx/>
                <a:uFillTx/>
                <a:latin typeface="+mn-lt"/>
                <a:ea typeface="+mn-ea"/>
                <a:cs typeface="+mn-cs"/>
              </a:rPr>
              <a:t>It can additionally be manufactured illegally for sale on the streets.</a:t>
            </a:r>
          </a:p>
        </p:txBody>
      </p:sp>
      <p:pic>
        <p:nvPicPr>
          <p:cNvPr id="4" name="Picture 3">
            <a:extLst>
              <a:ext uri="{FF2B5EF4-FFF2-40B4-BE49-F238E27FC236}">
                <a16:creationId xmlns:a16="http://schemas.microsoft.com/office/drawing/2014/main" id="{CCFC1F16-B8C5-7B00-C4A7-ED595D052B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337" y="446466"/>
            <a:ext cx="3038475" cy="600075"/>
          </a:xfrm>
          <a:prstGeom prst="rect">
            <a:avLst/>
          </a:prstGeom>
        </p:spPr>
      </p:pic>
    </p:spTree>
    <p:extLst>
      <p:ext uri="{BB962C8B-B14F-4D97-AF65-F5344CB8AC3E}">
        <p14:creationId xmlns:p14="http://schemas.microsoft.com/office/powerpoint/2010/main" val="368892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500"/>
                                        <p:tgtEl>
                                          <p:spTgt spid="14">
                                            <p:txEl>
                                              <p:pRg st="0" end="0"/>
                                            </p:txEl>
                                          </p:spTgt>
                                        </p:tgtEl>
                                      </p:cBhvr>
                                    </p:animEffect>
                                    <p:anim calcmode="lin" valueType="num">
                                      <p:cBhvr>
                                        <p:cTn id="8" dur="1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500"/>
                                        <p:tgtEl>
                                          <p:spTgt spid="14">
                                            <p:txEl>
                                              <p:pRg st="1" end="1"/>
                                            </p:txEl>
                                          </p:spTgt>
                                        </p:tgtEl>
                                      </p:cBhvr>
                                    </p:animEffect>
                                    <p:anim calcmode="lin" valueType="num">
                                      <p:cBhvr>
                                        <p:cTn id="15" dur="15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5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500"/>
                                        <p:tgtEl>
                                          <p:spTgt spid="14">
                                            <p:txEl>
                                              <p:pRg st="2" end="2"/>
                                            </p:txEl>
                                          </p:spTgt>
                                        </p:tgtEl>
                                      </p:cBhvr>
                                    </p:animEffect>
                                    <p:anim calcmode="lin" valueType="num">
                                      <p:cBhvr>
                                        <p:cTn id="22" dur="1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500"/>
                                        <p:tgtEl>
                                          <p:spTgt spid="14">
                                            <p:txEl>
                                              <p:pRg st="3" end="3"/>
                                            </p:txEl>
                                          </p:spTgt>
                                        </p:tgtEl>
                                      </p:cBhvr>
                                    </p:animEffect>
                                    <p:anim calcmode="lin" valueType="num">
                                      <p:cBhvr>
                                        <p:cTn id="29" dur="1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500"/>
                                        <p:tgtEl>
                                          <p:spTgt spid="14">
                                            <p:txEl>
                                              <p:pRg st="4" end="4"/>
                                            </p:txEl>
                                          </p:spTgt>
                                        </p:tgtEl>
                                      </p:cBhvr>
                                    </p:animEffect>
                                    <p:anim calcmode="lin" valueType="num">
                                      <p:cBhvr>
                                        <p:cTn id="36" dur="15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5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5" end="5"/>
                                            </p:txEl>
                                          </p:spTgt>
                                        </p:tgtEl>
                                        <p:attrNameLst>
                                          <p:attrName>style.visibility</p:attrName>
                                        </p:attrNameLst>
                                      </p:cBhvr>
                                      <p:to>
                                        <p:strVal val="visible"/>
                                      </p:to>
                                    </p:set>
                                    <p:animEffect transition="in" filter="fade">
                                      <p:cBhvr>
                                        <p:cTn id="42" dur="1500"/>
                                        <p:tgtEl>
                                          <p:spTgt spid="14">
                                            <p:txEl>
                                              <p:pRg st="5" end="5"/>
                                            </p:txEl>
                                          </p:spTgt>
                                        </p:tgtEl>
                                      </p:cBhvr>
                                    </p:animEffect>
                                    <p:anim calcmode="lin" valueType="num">
                                      <p:cBhvr>
                                        <p:cTn id="43" dur="1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44" dur="1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F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34AF32-A3CB-A687-A8CF-D82FC045B56F}"/>
              </a:ext>
            </a:extLst>
          </p:cNvPr>
          <p:cNvSpPr>
            <a:spLocks noGrp="1"/>
          </p:cNvSpPr>
          <p:nvPr>
            <p:ph type="title"/>
          </p:nvPr>
        </p:nvSpPr>
        <p:spPr>
          <a:xfrm>
            <a:off x="1828799" y="129964"/>
            <a:ext cx="8534400" cy="1507067"/>
          </a:xfrm>
        </p:spPr>
        <p:txBody>
          <a:bodyPr/>
          <a:lstStyle/>
          <a:p>
            <a:pPr algn="ctr"/>
            <a:r>
              <a:rPr lang="en-US" b="1" dirty="0">
                <a:solidFill>
                  <a:sysClr val="windowText" lastClr="000000"/>
                </a:solidFill>
              </a:rPr>
              <a:t>Texas Opioid Response</a:t>
            </a:r>
          </a:p>
        </p:txBody>
      </p:sp>
      <p:pic>
        <p:nvPicPr>
          <p:cNvPr id="4" name="Online Media 3" descr="Together, Texans are Tackling the Fentanyl Crisis. Video describing the issues and actions needed to abate the opioid crisis in Texas.">
            <a:hlinkClick r:id="" action="ppaction://media"/>
            <a:extLst>
              <a:ext uri="{FF2B5EF4-FFF2-40B4-BE49-F238E27FC236}">
                <a16:creationId xmlns:a16="http://schemas.microsoft.com/office/drawing/2014/main" id="{07E8774F-F03C-01DA-6ADC-6781B08FF1F4}"/>
              </a:ext>
            </a:extLst>
          </p:cNvPr>
          <p:cNvPicPr>
            <a:picLocks noGrp="1" noRot="1" noChangeAspect="1"/>
          </p:cNvPicPr>
          <p:nvPr>
            <p:ph idx="1"/>
            <a:videoFile r:link="rId1"/>
          </p:nvPr>
        </p:nvPicPr>
        <p:blipFill>
          <a:blip r:embed="rId4"/>
          <a:stretch>
            <a:fillRect/>
          </a:stretch>
        </p:blipFill>
        <p:spPr>
          <a:xfrm>
            <a:off x="1165853" y="1286934"/>
            <a:ext cx="9860293" cy="5571066"/>
          </a:xfrm>
          <a:prstGeom prst="rect">
            <a:avLst/>
          </a:prstGeom>
        </p:spPr>
      </p:pic>
    </p:spTree>
    <p:extLst>
      <p:ext uri="{BB962C8B-B14F-4D97-AF65-F5344CB8AC3E}">
        <p14:creationId xmlns:p14="http://schemas.microsoft.com/office/powerpoint/2010/main" val="375688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4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E9A611-2316-9CA8-C855-7E36041319BC}"/>
              </a:ext>
            </a:extLst>
          </p:cNvPr>
          <p:cNvSpPr>
            <a:spLocks noGrp="1"/>
          </p:cNvSpPr>
          <p:nvPr>
            <p:ph type="title"/>
          </p:nvPr>
        </p:nvSpPr>
        <p:spPr>
          <a:xfrm>
            <a:off x="1435283" y="53340"/>
            <a:ext cx="9321434" cy="1507067"/>
          </a:xfrm>
        </p:spPr>
        <p:txBody>
          <a:bodyPr/>
          <a:lstStyle/>
          <a:p>
            <a:pPr algn="ctr"/>
            <a:r>
              <a:rPr lang="en-US" b="1" dirty="0">
                <a:solidFill>
                  <a:sysClr val="windowText" lastClr="000000"/>
                </a:solidFill>
              </a:rPr>
              <a:t>Accidental Drug Poisoning Deaths</a:t>
            </a:r>
          </a:p>
        </p:txBody>
      </p:sp>
      <p:pic>
        <p:nvPicPr>
          <p:cNvPr id="14" name="Picture 13" descr="Graphic showing the rise of unintentional drug poisoning related deaths in Texas between 2011-2023. The only age declining is 25-34 possibly due to education and Naloxone distribution efforts.">
            <a:extLst>
              <a:ext uri="{FF2B5EF4-FFF2-40B4-BE49-F238E27FC236}">
                <a16:creationId xmlns:a16="http://schemas.microsoft.com/office/drawing/2014/main" id="{3724B4AD-ADBA-C5A4-F411-E3015D28AEA9}"/>
              </a:ext>
            </a:extLst>
          </p:cNvPr>
          <p:cNvPicPr>
            <a:picLocks noChangeAspect="1"/>
          </p:cNvPicPr>
          <p:nvPr/>
        </p:nvPicPr>
        <p:blipFill>
          <a:blip r:embed="rId3"/>
          <a:stretch>
            <a:fillRect/>
          </a:stretch>
        </p:blipFill>
        <p:spPr>
          <a:xfrm>
            <a:off x="2378916" y="1304121"/>
            <a:ext cx="7434167" cy="5073819"/>
          </a:xfrm>
          <a:prstGeom prst="rect">
            <a:avLst/>
          </a:prstGeom>
        </p:spPr>
      </p:pic>
    </p:spTree>
    <p:extLst>
      <p:ext uri="{BB962C8B-B14F-4D97-AF65-F5344CB8AC3E}">
        <p14:creationId xmlns:p14="http://schemas.microsoft.com/office/powerpoint/2010/main" val="2163977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559BFC44-1FE6-4358-9B59-F5248F7A0A1C}"/>
              </a:ext>
            </a:extLst>
          </p:cNvPr>
          <p:cNvSpPr txBox="1">
            <a:spLocks/>
          </p:cNvSpPr>
          <p:nvPr/>
        </p:nvSpPr>
        <p:spPr>
          <a:xfrm>
            <a:off x="350977" y="1122343"/>
            <a:ext cx="11191491" cy="1185645"/>
          </a:xfrm>
          <a:prstGeom prst="rect">
            <a:avLst/>
          </a:prstGeom>
          <a:effectLst/>
        </p:spPr>
        <p:txBody>
          <a:bodyPr vert="horz" lIns="91440" tIns="1270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lgn="ctr">
              <a:spcBef>
                <a:spcPts val="100"/>
              </a:spcBef>
              <a:defRPr/>
            </a:pPr>
            <a:r>
              <a:rPr lang="en-US" u="sng" spc="-10" dirty="0">
                <a:solidFill>
                  <a:schemeClr val="tx1">
                    <a:lumMod val="95000"/>
                  </a:schemeClr>
                </a:solidFill>
                <a:latin typeface="Arial Black" panose="020B0A04020102020204" pitchFamily="34" charset="0"/>
              </a:rPr>
              <a:t>Fentanyl disguised as medicine </a:t>
            </a:r>
          </a:p>
        </p:txBody>
      </p:sp>
      <p:sp>
        <p:nvSpPr>
          <p:cNvPr id="2" name="Title 1">
            <a:extLst>
              <a:ext uri="{FF2B5EF4-FFF2-40B4-BE49-F238E27FC236}">
                <a16:creationId xmlns:a16="http://schemas.microsoft.com/office/drawing/2014/main" id="{D534421E-E9D5-59D3-64A6-BDBC2D474C1C}"/>
              </a:ext>
            </a:extLst>
          </p:cNvPr>
          <p:cNvSpPr>
            <a:spLocks noGrp="1"/>
          </p:cNvSpPr>
          <p:nvPr>
            <p:ph type="title"/>
          </p:nvPr>
        </p:nvSpPr>
        <p:spPr>
          <a:xfrm>
            <a:off x="824182" y="2636575"/>
            <a:ext cx="4755824" cy="461665"/>
          </a:xfrm>
        </p:spPr>
        <p:txBody>
          <a:bodyPr vert="horz" lIns="91440" tIns="45720" rIns="91440" bIns="45720" rtlCol="0" anchor="t">
            <a:noAutofit/>
          </a:bodyPr>
          <a:lstStyle/>
          <a:p>
            <a:pPr algn="ctr"/>
            <a:r>
              <a:rPr lang="en-US" sz="2400" b="1" dirty="0">
                <a:solidFill>
                  <a:schemeClr val="tx1">
                    <a:lumMod val="95000"/>
                  </a:schemeClr>
                </a:solidFill>
                <a:latin typeface="Arial Black" panose="020B0A04020102020204" pitchFamily="34" charset="0"/>
              </a:rPr>
              <a:t>Real Adderall tablets</a:t>
            </a:r>
            <a:endParaRPr lang="en-US" sz="2400" b="1" i="0" kern="1200" cap="all" baseline="0" dirty="0">
              <a:solidFill>
                <a:schemeClr val="tx1">
                  <a:lumMod val="95000"/>
                </a:schemeClr>
              </a:solidFill>
              <a:latin typeface="Arial Black" panose="020B0A04020102020204" pitchFamily="34" charset="0"/>
            </a:endParaRPr>
          </a:p>
        </p:txBody>
      </p:sp>
      <p:pic>
        <p:nvPicPr>
          <p:cNvPr id="8" name="Content Placeholder 7" descr="A close-up of some real adderall pills.&#10;&#10;">
            <a:extLst>
              <a:ext uri="{FF2B5EF4-FFF2-40B4-BE49-F238E27FC236}">
                <a16:creationId xmlns:a16="http://schemas.microsoft.com/office/drawing/2014/main" id="{72A112ED-484C-B010-3F5C-BA5AB28196D0}"/>
              </a:ext>
            </a:extLst>
          </p:cNvPr>
          <p:cNvPicPr>
            <a:picLocks noGrp="1" noChangeAspect="1"/>
          </p:cNvPicPr>
          <p:nvPr>
            <p:ph idx="1"/>
          </p:nvPr>
        </p:nvPicPr>
        <p:blipFill>
          <a:blip r:embed="rId3"/>
          <a:stretch>
            <a:fillRect/>
          </a:stretch>
        </p:blipFill>
        <p:spPr>
          <a:xfrm>
            <a:off x="1265618" y="3256672"/>
            <a:ext cx="3988770" cy="3207899"/>
          </a:xfrm>
          <a:prstGeom prst="rect">
            <a:avLst/>
          </a:prstGeom>
          <a:effectLst>
            <a:outerShdw blurRad="50800" dist="38100" dir="13500000" algn="br" rotWithShape="0">
              <a:prstClr val="black">
                <a:alpha val="40000"/>
              </a:prstClr>
            </a:outerShdw>
          </a:effectLst>
        </p:spPr>
      </p:pic>
      <p:sp>
        <p:nvSpPr>
          <p:cNvPr id="3" name="TextBox 2">
            <a:extLst>
              <a:ext uri="{FF2B5EF4-FFF2-40B4-BE49-F238E27FC236}">
                <a16:creationId xmlns:a16="http://schemas.microsoft.com/office/drawing/2014/main" id="{3AED6BF9-124D-4339-964F-0C6C7A3B705E}"/>
              </a:ext>
            </a:extLst>
          </p:cNvPr>
          <p:cNvSpPr txBox="1"/>
          <p:nvPr/>
        </p:nvSpPr>
        <p:spPr>
          <a:xfrm>
            <a:off x="6439929" y="2642710"/>
            <a:ext cx="4664867" cy="461665"/>
          </a:xfrm>
          <a:prstGeom prst="rect">
            <a:avLst/>
          </a:prstGeom>
          <a:noFill/>
        </p:spPr>
        <p:txBody>
          <a:bodyPr wrap="none" rtlCol="0">
            <a:spAutoFit/>
          </a:bodyPr>
          <a:lstStyle/>
          <a:p>
            <a:pPr algn="ctr"/>
            <a:r>
              <a:rPr lang="en-US" sz="2400" b="1" cap="all" dirty="0">
                <a:solidFill>
                  <a:schemeClr val="tx1">
                    <a:lumMod val="95000"/>
                  </a:schemeClr>
                </a:solidFill>
                <a:latin typeface="Arial Black" panose="020B0A04020102020204" pitchFamily="34" charset="0"/>
              </a:rPr>
              <a:t>Fake Adderall tablets</a:t>
            </a:r>
            <a:endParaRPr lang="en-US" sz="2400" dirty="0">
              <a:solidFill>
                <a:schemeClr val="tx1">
                  <a:lumMod val="95000"/>
                </a:schemeClr>
              </a:solidFill>
              <a:latin typeface="Arial Black" panose="020B0A04020102020204" pitchFamily="34" charset="0"/>
            </a:endParaRPr>
          </a:p>
        </p:txBody>
      </p:sp>
      <p:pic>
        <p:nvPicPr>
          <p:cNvPr id="12" name="Content Placeholder 7" descr="A picture containing fake adderall pills laced with Fentanyl that look very similar to real pills which could poison people who don’t know they are laced.">
            <a:extLst>
              <a:ext uri="{FF2B5EF4-FFF2-40B4-BE49-F238E27FC236}">
                <a16:creationId xmlns:a16="http://schemas.microsoft.com/office/drawing/2014/main" id="{031505C0-106B-4AE7-A40F-7F05772FFB1C}"/>
              </a:ext>
            </a:extLst>
          </p:cNvPr>
          <p:cNvPicPr>
            <a:picLocks noChangeAspect="1"/>
          </p:cNvPicPr>
          <p:nvPr/>
        </p:nvPicPr>
        <p:blipFill>
          <a:blip r:embed="rId4"/>
          <a:stretch>
            <a:fillRect/>
          </a:stretch>
        </p:blipFill>
        <p:spPr>
          <a:xfrm>
            <a:off x="6634815" y="3447003"/>
            <a:ext cx="4291567" cy="2571660"/>
          </a:xfrm>
          <a:prstGeom prst="rect">
            <a:avLst/>
          </a:prstGeom>
          <a:effectLst>
            <a:outerShdw blurRad="50800" dist="38100" dir="18900000" algn="bl" rotWithShape="0">
              <a:prstClr val="black">
                <a:alpha val="40000"/>
              </a:prstClr>
            </a:outerShdw>
          </a:effectLst>
        </p:spPr>
      </p:pic>
      <p:pic>
        <p:nvPicPr>
          <p:cNvPr id="6" name="Picture 5">
            <a:extLst>
              <a:ext uri="{FF2B5EF4-FFF2-40B4-BE49-F238E27FC236}">
                <a16:creationId xmlns:a16="http://schemas.microsoft.com/office/drawing/2014/main" id="{B3D19FA5-973D-A731-9C23-E0FF3D0E78F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77" y="393429"/>
            <a:ext cx="3038475" cy="600075"/>
          </a:xfrm>
          <a:prstGeom prst="rect">
            <a:avLst/>
          </a:prstGeom>
        </p:spPr>
      </p:pic>
    </p:spTree>
    <p:extLst>
      <p:ext uri="{BB962C8B-B14F-4D97-AF65-F5344CB8AC3E}">
        <p14:creationId xmlns:p14="http://schemas.microsoft.com/office/powerpoint/2010/main" val="173747425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6ADA-4CC1-1CC0-EAF0-938289934F90}"/>
              </a:ext>
            </a:extLst>
          </p:cNvPr>
          <p:cNvSpPr>
            <a:spLocks noGrp="1"/>
          </p:cNvSpPr>
          <p:nvPr>
            <p:ph type="title"/>
          </p:nvPr>
        </p:nvSpPr>
        <p:spPr>
          <a:xfrm>
            <a:off x="2301997" y="-152049"/>
            <a:ext cx="8534400" cy="1507067"/>
          </a:xfrm>
        </p:spPr>
        <p:txBody>
          <a:bodyPr/>
          <a:lstStyle/>
          <a:p>
            <a:pPr algn="ctr"/>
            <a:r>
              <a:rPr lang="en-US" b="1" dirty="0">
                <a:solidFill>
                  <a:schemeClr val="bg1"/>
                </a:solidFill>
              </a:rPr>
              <a:t>Overdose Signs</a:t>
            </a:r>
          </a:p>
        </p:txBody>
      </p:sp>
      <p:sp>
        <p:nvSpPr>
          <p:cNvPr id="3" name="Content Placeholder 2">
            <a:extLst>
              <a:ext uri="{FF2B5EF4-FFF2-40B4-BE49-F238E27FC236}">
                <a16:creationId xmlns:a16="http://schemas.microsoft.com/office/drawing/2014/main" id="{AAD09BED-551E-4D19-892E-058082B99DB7}"/>
              </a:ext>
            </a:extLst>
          </p:cNvPr>
          <p:cNvSpPr>
            <a:spLocks noGrp="1"/>
          </p:cNvSpPr>
          <p:nvPr>
            <p:ph idx="1"/>
          </p:nvPr>
        </p:nvSpPr>
        <p:spPr>
          <a:xfrm>
            <a:off x="359279" y="1355018"/>
            <a:ext cx="6787755" cy="5061593"/>
          </a:xfrm>
          <a:solidFill>
            <a:schemeClr val="accent1"/>
          </a:solidFill>
          <a:effectLst>
            <a:glow rad="228600">
              <a:schemeClr val="accent4">
                <a:satMod val="175000"/>
                <a:alpha val="40000"/>
              </a:schemeClr>
            </a:glow>
            <a:softEdge rad="63500"/>
          </a:effectLst>
        </p:spPr>
        <p:txBody>
          <a:bodyPr/>
          <a:lstStyle/>
          <a:p>
            <a:pPr marL="0" lvl="0" indent="0">
              <a:spcAft>
                <a:spcPts val="0"/>
              </a:spcAft>
              <a:buClr>
                <a:prstClr val="white"/>
              </a:buClr>
              <a:buNone/>
              <a:defRPr/>
            </a:pPr>
            <a:r>
              <a:rPr lang="en-US" sz="2400" b="1" u="sng" dirty="0">
                <a:solidFill>
                  <a:schemeClr val="tx1">
                    <a:lumMod val="95000"/>
                  </a:schemeClr>
                </a:solidFill>
                <a:effectLst>
                  <a:outerShdw blurRad="38100" dist="38100" dir="2700000" algn="tl">
                    <a:srgbClr val="000000">
                      <a:alpha val="43137"/>
                    </a:srgbClr>
                  </a:outerShdw>
                </a:effectLst>
                <a:latin typeface="+mj-lt"/>
              </a:rPr>
              <a:t>Signs of an opioid overdose:</a:t>
            </a:r>
          </a:p>
          <a:p>
            <a:pPr marL="0" lvl="0" indent="0">
              <a:spcAft>
                <a:spcPts val="0"/>
              </a:spcAft>
              <a:buClr>
                <a:prstClr val="white"/>
              </a:buClr>
              <a:buNone/>
              <a:defRPr/>
            </a:pPr>
            <a:endParaRPr lang="en-US" sz="1000" dirty="0">
              <a:solidFill>
                <a:schemeClr val="tx1">
                  <a:lumMod val="95000"/>
                </a:schemeClr>
              </a:solidFill>
              <a:latin typeface="Arial Black" panose="020B0A04020102020204" pitchFamily="34" charset="0"/>
            </a:endParaRPr>
          </a:p>
          <a:p>
            <a:pPr lvl="0">
              <a:spcAft>
                <a:spcPts val="0"/>
              </a:spcAft>
              <a:buClrTx/>
              <a:buFont typeface="Wingdings" panose="05000000000000000000" pitchFamily="2" charset="2"/>
              <a:buChar char="§"/>
              <a:defRPr/>
            </a:pPr>
            <a:r>
              <a:rPr lang="en-US" sz="2400" b="1" dirty="0">
                <a:solidFill>
                  <a:schemeClr val="tx1">
                    <a:lumMod val="95000"/>
                  </a:schemeClr>
                </a:solidFill>
              </a:rPr>
              <a:t>Small, constricted “pinpoint pupils”</a:t>
            </a:r>
          </a:p>
          <a:p>
            <a:pPr lvl="0">
              <a:spcAft>
                <a:spcPts val="0"/>
              </a:spcAft>
              <a:buClrTx/>
              <a:buFont typeface="Wingdings" panose="05000000000000000000" pitchFamily="2" charset="2"/>
              <a:buChar char="§"/>
              <a:defRPr/>
            </a:pPr>
            <a:r>
              <a:rPr lang="en-US" sz="2400" b="1" dirty="0">
                <a:solidFill>
                  <a:schemeClr val="tx1">
                    <a:lumMod val="95000"/>
                  </a:schemeClr>
                </a:solidFill>
              </a:rPr>
              <a:t>Face is extremely pale and/or feels cold or clammy to the touch</a:t>
            </a:r>
          </a:p>
          <a:p>
            <a:pPr lvl="0">
              <a:spcAft>
                <a:spcPts val="0"/>
              </a:spcAft>
              <a:buClrTx/>
              <a:buFont typeface="Wingdings" panose="05000000000000000000" pitchFamily="2" charset="2"/>
              <a:buChar char="§"/>
              <a:defRPr/>
            </a:pPr>
            <a:r>
              <a:rPr lang="en-US" sz="2400" b="1" dirty="0">
                <a:solidFill>
                  <a:schemeClr val="tx1">
                    <a:lumMod val="95000"/>
                  </a:schemeClr>
                </a:solidFill>
              </a:rPr>
              <a:t>Body goes limp</a:t>
            </a:r>
          </a:p>
          <a:p>
            <a:pPr lvl="0">
              <a:spcAft>
                <a:spcPts val="0"/>
              </a:spcAft>
              <a:buClrTx/>
              <a:buFont typeface="Wingdings" panose="05000000000000000000" pitchFamily="2" charset="2"/>
              <a:buChar char="§"/>
              <a:defRPr/>
            </a:pPr>
            <a:r>
              <a:rPr lang="en-US" sz="2400" b="1" dirty="0">
                <a:solidFill>
                  <a:schemeClr val="tx1">
                    <a:lumMod val="95000"/>
                  </a:schemeClr>
                </a:solidFill>
              </a:rPr>
              <a:t>Fingernails or lips have a purple or blue color</a:t>
            </a:r>
          </a:p>
          <a:p>
            <a:pPr lvl="0">
              <a:spcAft>
                <a:spcPts val="0"/>
              </a:spcAft>
              <a:buClrTx/>
              <a:buFont typeface="Wingdings" panose="05000000000000000000" pitchFamily="2" charset="2"/>
              <a:buChar char="§"/>
              <a:defRPr/>
            </a:pPr>
            <a:r>
              <a:rPr lang="en-US" sz="2400" b="1" dirty="0">
                <a:solidFill>
                  <a:schemeClr val="tx1">
                    <a:lumMod val="95000"/>
                  </a:schemeClr>
                </a:solidFill>
              </a:rPr>
              <a:t>Vomiting or making gurgling noises</a:t>
            </a:r>
          </a:p>
          <a:p>
            <a:pPr lvl="0">
              <a:spcAft>
                <a:spcPts val="0"/>
              </a:spcAft>
              <a:buClrTx/>
              <a:buFont typeface="Wingdings" panose="05000000000000000000" pitchFamily="2" charset="2"/>
              <a:buChar char="§"/>
              <a:defRPr/>
            </a:pPr>
            <a:r>
              <a:rPr lang="en-US" sz="2400" b="1" dirty="0">
                <a:solidFill>
                  <a:schemeClr val="tx1">
                    <a:lumMod val="95000"/>
                  </a:schemeClr>
                </a:solidFill>
              </a:rPr>
              <a:t>Cannot be awakened or unable to speak</a:t>
            </a:r>
          </a:p>
          <a:p>
            <a:pPr lvl="0">
              <a:spcAft>
                <a:spcPts val="0"/>
              </a:spcAft>
              <a:buClrTx/>
              <a:buFont typeface="Wingdings" panose="05000000000000000000" pitchFamily="2" charset="2"/>
              <a:buChar char="§"/>
              <a:defRPr/>
            </a:pPr>
            <a:r>
              <a:rPr lang="en-US" sz="2400" b="1" dirty="0">
                <a:solidFill>
                  <a:schemeClr val="tx1">
                    <a:lumMod val="95000"/>
                  </a:schemeClr>
                </a:solidFill>
              </a:rPr>
              <a:t>Breathing or heartbeat slows or stops                                                     </a:t>
            </a:r>
          </a:p>
          <a:p>
            <a:endParaRPr lang="en-US" dirty="0"/>
          </a:p>
        </p:txBody>
      </p:sp>
      <p:pic>
        <p:nvPicPr>
          <p:cNvPr id="5" name="Picture 4" descr="Graphic showing the small amounts of Heroin and Fentanyl that are needed to cause an opioid overdose with Fentanyl being far more lethal.">
            <a:extLst>
              <a:ext uri="{FF2B5EF4-FFF2-40B4-BE49-F238E27FC236}">
                <a16:creationId xmlns:a16="http://schemas.microsoft.com/office/drawing/2014/main" id="{CA093B60-B12E-48CF-B503-BA8D1E838D99}"/>
              </a:ext>
            </a:extLst>
          </p:cNvPr>
          <p:cNvPicPr>
            <a:picLocks noChangeAspect="1"/>
          </p:cNvPicPr>
          <p:nvPr/>
        </p:nvPicPr>
        <p:blipFill>
          <a:blip r:embed="rId3"/>
          <a:stretch>
            <a:fillRect/>
          </a:stretch>
        </p:blipFill>
        <p:spPr>
          <a:xfrm>
            <a:off x="7398103" y="1228562"/>
            <a:ext cx="4496696" cy="5318235"/>
          </a:xfrm>
          <a:prstGeom prst="rect">
            <a:avLst/>
          </a:prstGeom>
          <a:effectLst>
            <a:glow rad="228600">
              <a:schemeClr val="accent2">
                <a:satMod val="175000"/>
                <a:alpha val="40000"/>
              </a:schemeClr>
            </a:glow>
          </a:effectLst>
          <a:scene3d>
            <a:camera prst="orthographicFront"/>
            <a:lightRig rig="threePt" dir="t"/>
          </a:scene3d>
          <a:sp3d>
            <a:bevelT w="165100" prst="coolSlant"/>
          </a:sp3d>
        </p:spPr>
      </p:pic>
      <p:pic>
        <p:nvPicPr>
          <p:cNvPr id="6" name="Picture 5">
            <a:extLst>
              <a:ext uri="{FF2B5EF4-FFF2-40B4-BE49-F238E27FC236}">
                <a16:creationId xmlns:a16="http://schemas.microsoft.com/office/drawing/2014/main" id="{F1A9CB25-9A33-90FD-AA8E-4B4CA56029C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79" y="378078"/>
            <a:ext cx="3038475" cy="600075"/>
          </a:xfrm>
          <a:prstGeom prst="rect">
            <a:avLst/>
          </a:prstGeom>
        </p:spPr>
      </p:pic>
    </p:spTree>
    <p:extLst>
      <p:ext uri="{BB962C8B-B14F-4D97-AF65-F5344CB8AC3E}">
        <p14:creationId xmlns:p14="http://schemas.microsoft.com/office/powerpoint/2010/main" val="1090935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object 6">
            <a:extLst>
              <a:ext uri="{FF2B5EF4-FFF2-40B4-BE49-F238E27FC236}">
                <a16:creationId xmlns:a16="http://schemas.microsoft.com/office/drawing/2014/main" id="{A153CC80-95C4-4DB7-BDDE-41AD447C5E82}"/>
              </a:ext>
            </a:extLst>
          </p:cNvPr>
          <p:cNvSpPr>
            <a:spLocks noGrp="1" noChangeArrowheads="1"/>
          </p:cNvSpPr>
          <p:nvPr>
            <p:ph type="title"/>
          </p:nvPr>
        </p:nvSpPr>
        <p:spPr>
          <a:xfrm>
            <a:off x="629191" y="1247397"/>
            <a:ext cx="5148263" cy="803275"/>
          </a:xfrm>
        </p:spPr>
        <p:txBody>
          <a:bodyPr tIns="109855">
            <a:noAutofit/>
          </a:bodyPr>
          <a:lstStyle/>
          <a:p>
            <a:pPr marL="12700" eaLnBrk="1" hangingPunct="1">
              <a:lnSpc>
                <a:spcPts val="6050"/>
              </a:lnSpc>
              <a:spcBef>
                <a:spcPts val="863"/>
              </a:spcBef>
            </a:pPr>
            <a:r>
              <a:rPr lang="en-US" altLang="en-US" b="1" u="sng" dirty="0">
                <a:solidFill>
                  <a:schemeClr val="tx1">
                    <a:lumMod val="95000"/>
                  </a:schemeClr>
                </a:solidFill>
                <a:effectLst>
                  <a:outerShdw blurRad="38100" dist="38100" dir="2700000" algn="tl">
                    <a:srgbClr val="000000">
                      <a:alpha val="43137"/>
                    </a:srgbClr>
                  </a:outerShdw>
                </a:effectLst>
                <a:latin typeface="Arial Black" panose="020B0A04020102020204" pitchFamily="34" charset="0"/>
                <a:ea typeface="Impact" panose="020B0806030902050204" pitchFamily="34" charset="0"/>
                <a:cs typeface="Impact" panose="020B0806030902050204" pitchFamily="34" charset="0"/>
              </a:rPr>
              <a:t>Giving Naloxone</a:t>
            </a:r>
            <a:endParaRPr lang="en-US" altLang="en-US" b="1" u="sng" dirty="0">
              <a:solidFill>
                <a:schemeClr val="tx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sp>
        <p:nvSpPr>
          <p:cNvPr id="6" name="object 6">
            <a:extLst>
              <a:ext uri="{FF2B5EF4-FFF2-40B4-BE49-F238E27FC236}">
                <a16:creationId xmlns:a16="http://schemas.microsoft.com/office/drawing/2014/main" id="{05BAF192-AA9C-427D-8A0E-0B06C076C542}"/>
              </a:ext>
            </a:extLst>
          </p:cNvPr>
          <p:cNvSpPr txBox="1"/>
          <p:nvPr/>
        </p:nvSpPr>
        <p:spPr>
          <a:xfrm>
            <a:off x="719138" y="2243499"/>
            <a:ext cx="6254868" cy="3800464"/>
          </a:xfrm>
          <a:prstGeom prst="rect">
            <a:avLst/>
          </a:prstGeom>
        </p:spPr>
        <p:txBody>
          <a:bodyPr wrap="square" lIns="0" tIns="0" rIns="0" bIns="0">
            <a:spAutoFit/>
          </a:bodyPr>
          <a:lstStyle/>
          <a:p>
            <a:pPr marL="355600" indent="-342900" defTabSz="914400" eaLnBrk="1" fontAlgn="auto" hangingPunct="1">
              <a:lnSpc>
                <a:spcPts val="3185"/>
              </a:lnSpc>
              <a:spcBef>
                <a:spcPts val="0"/>
              </a:spcBef>
              <a:spcAft>
                <a:spcPts val="0"/>
              </a:spcAft>
              <a:buSzPct val="160416"/>
              <a:buFont typeface="Wingdings" panose="05000000000000000000" pitchFamily="2" charset="2"/>
              <a:buChar char="§"/>
              <a:tabLst>
                <a:tab pos="241300" algn="l"/>
              </a:tabLst>
              <a:defRPr/>
            </a:pPr>
            <a:r>
              <a:rPr lang="en-US" sz="2400" b="1" kern="0" dirty="0">
                <a:solidFill>
                  <a:schemeClr val="tx1">
                    <a:lumMod val="95000"/>
                  </a:schemeClr>
                </a:solidFill>
                <a:latin typeface="Rockwell" panose="02060603020205020403" pitchFamily="18" charset="77"/>
                <a:cs typeface="Impact"/>
              </a:rPr>
              <a:t>Check for Responsiveness</a:t>
            </a:r>
            <a:endParaRPr sz="2400" kern="0" dirty="0">
              <a:solidFill>
                <a:schemeClr val="tx1">
                  <a:lumMod val="95000"/>
                </a:schemeClr>
              </a:solidFill>
              <a:latin typeface="Rockwell" panose="02060603020205020403" pitchFamily="18" charset="77"/>
              <a:cs typeface="Impact"/>
            </a:endParaRPr>
          </a:p>
          <a:p>
            <a:pPr marL="355600" indent="-342900" defTabSz="914400" eaLnBrk="1" fontAlgn="auto" hangingPunct="1">
              <a:lnSpc>
                <a:spcPts val="4460"/>
              </a:lnSpc>
              <a:spcBef>
                <a:spcPts val="0"/>
              </a:spcBef>
              <a:spcAft>
                <a:spcPts val="0"/>
              </a:spcAft>
              <a:buSzPct val="160416"/>
              <a:buFont typeface="Wingdings" panose="05000000000000000000" pitchFamily="2" charset="2"/>
              <a:buChar char="§"/>
              <a:tabLst>
                <a:tab pos="241300" algn="l"/>
              </a:tabLst>
              <a:defRPr/>
            </a:pPr>
            <a:r>
              <a:rPr sz="2400" b="1" kern="0" dirty="0">
                <a:solidFill>
                  <a:schemeClr val="tx1">
                    <a:lumMod val="95000"/>
                  </a:schemeClr>
                </a:solidFill>
                <a:latin typeface="Rockwell" panose="02060603020205020403" pitchFamily="18" charset="77"/>
                <a:cs typeface="Impact"/>
              </a:rPr>
              <a:t>C</a:t>
            </a:r>
            <a:r>
              <a:rPr lang="en-US" sz="2400" b="1" kern="0" dirty="0">
                <a:solidFill>
                  <a:schemeClr val="tx1">
                    <a:lumMod val="95000"/>
                  </a:schemeClr>
                </a:solidFill>
                <a:latin typeface="Rockwell" panose="02060603020205020403" pitchFamily="18" charset="77"/>
                <a:cs typeface="Impact"/>
              </a:rPr>
              <a:t>all</a:t>
            </a:r>
            <a:r>
              <a:rPr sz="2400" b="1" kern="0" spc="-15" dirty="0">
                <a:solidFill>
                  <a:schemeClr val="tx1">
                    <a:lumMod val="95000"/>
                  </a:schemeClr>
                </a:solidFill>
                <a:latin typeface="Rockwell" panose="02060603020205020403" pitchFamily="18" charset="77"/>
                <a:cs typeface="Impact"/>
              </a:rPr>
              <a:t> </a:t>
            </a:r>
            <a:r>
              <a:rPr sz="2400" b="1" kern="0" spc="-25" dirty="0">
                <a:solidFill>
                  <a:schemeClr val="tx1">
                    <a:lumMod val="95000"/>
                  </a:schemeClr>
                </a:solidFill>
                <a:latin typeface="Rockwell" panose="02060603020205020403" pitchFamily="18" charset="77"/>
                <a:cs typeface="Impact"/>
              </a:rPr>
              <a:t>911</a:t>
            </a:r>
            <a:endParaRPr sz="2400" kern="0" dirty="0">
              <a:solidFill>
                <a:schemeClr val="tx1">
                  <a:lumMod val="95000"/>
                </a:schemeClr>
              </a:solidFill>
              <a:latin typeface="Rockwell" panose="02060603020205020403" pitchFamily="18" charset="77"/>
              <a:cs typeface="Impact"/>
            </a:endParaRPr>
          </a:p>
          <a:p>
            <a:pPr marL="355600" indent="-342900" defTabSz="914400" eaLnBrk="1" fontAlgn="auto" hangingPunct="1">
              <a:lnSpc>
                <a:spcPts val="4460"/>
              </a:lnSpc>
              <a:spcBef>
                <a:spcPts val="0"/>
              </a:spcBef>
              <a:spcAft>
                <a:spcPts val="0"/>
              </a:spcAft>
              <a:buSzPct val="160416"/>
              <a:buFont typeface="Wingdings" panose="05000000000000000000" pitchFamily="2" charset="2"/>
              <a:buChar char="§"/>
              <a:tabLst>
                <a:tab pos="241300" algn="l"/>
              </a:tabLst>
              <a:defRPr/>
            </a:pPr>
            <a:r>
              <a:rPr lang="en-US" sz="2400" b="1" kern="0" dirty="0">
                <a:solidFill>
                  <a:schemeClr val="tx1">
                    <a:lumMod val="95000"/>
                  </a:schemeClr>
                </a:solidFill>
                <a:latin typeface="Rockwell" panose="02060603020205020403" pitchFamily="18" charset="77"/>
                <a:cs typeface="Impact"/>
              </a:rPr>
              <a:t>Roll onto back </a:t>
            </a:r>
          </a:p>
          <a:p>
            <a:pPr marL="355600" indent="-342900" defTabSz="914400">
              <a:lnSpc>
                <a:spcPts val="4460"/>
              </a:lnSpc>
              <a:buSzPct val="160416"/>
              <a:buFont typeface="Wingdings" panose="05000000000000000000" pitchFamily="2" charset="2"/>
              <a:buChar char="§"/>
              <a:tabLst>
                <a:tab pos="241300" algn="l"/>
              </a:tabLst>
              <a:defRPr/>
            </a:pPr>
            <a:r>
              <a:rPr lang="en-US" sz="2400" b="1" kern="0" dirty="0">
                <a:solidFill>
                  <a:schemeClr val="tx1">
                    <a:lumMod val="95000"/>
                  </a:schemeClr>
                </a:solidFill>
                <a:latin typeface="Rockwell" panose="02060603020205020403" pitchFamily="18" charset="77"/>
                <a:cs typeface="Impact"/>
              </a:rPr>
              <a:t>Open Narcan package</a:t>
            </a:r>
          </a:p>
          <a:p>
            <a:pPr marL="355600" indent="-342900" defTabSz="914400" eaLnBrk="1" fontAlgn="auto" hangingPunct="1">
              <a:lnSpc>
                <a:spcPts val="4460"/>
              </a:lnSpc>
              <a:spcBef>
                <a:spcPts val="0"/>
              </a:spcBef>
              <a:spcAft>
                <a:spcPts val="0"/>
              </a:spcAft>
              <a:buSzPct val="160416"/>
              <a:buFont typeface="Wingdings" panose="05000000000000000000" pitchFamily="2" charset="2"/>
              <a:buChar char="§"/>
              <a:tabLst>
                <a:tab pos="241300" algn="l"/>
              </a:tabLst>
              <a:defRPr/>
            </a:pPr>
            <a:r>
              <a:rPr lang="en-US" sz="2400" b="1" kern="0" dirty="0">
                <a:solidFill>
                  <a:schemeClr val="tx1">
                    <a:lumMod val="95000"/>
                  </a:schemeClr>
                </a:solidFill>
                <a:latin typeface="Rockwell" panose="02060603020205020403" pitchFamily="18" charset="77"/>
                <a:cs typeface="Impact"/>
              </a:rPr>
              <a:t>Head tilt – Chin Lift</a:t>
            </a:r>
            <a:endParaRPr sz="2400" kern="0" dirty="0">
              <a:solidFill>
                <a:schemeClr val="tx1">
                  <a:lumMod val="95000"/>
                </a:schemeClr>
              </a:solidFill>
              <a:latin typeface="Rockwell" panose="02060603020205020403" pitchFamily="18" charset="77"/>
              <a:cs typeface="Impact"/>
            </a:endParaRPr>
          </a:p>
          <a:p>
            <a:pPr marL="355600" indent="-342900" defTabSz="914400" eaLnBrk="1" fontAlgn="auto" hangingPunct="1">
              <a:lnSpc>
                <a:spcPts val="4460"/>
              </a:lnSpc>
              <a:spcBef>
                <a:spcPts val="0"/>
              </a:spcBef>
              <a:spcAft>
                <a:spcPts val="0"/>
              </a:spcAft>
              <a:buSzPct val="160416"/>
              <a:buFont typeface="Wingdings" panose="05000000000000000000" pitchFamily="2" charset="2"/>
              <a:buChar char="§"/>
              <a:tabLst>
                <a:tab pos="241300" algn="l"/>
              </a:tabLst>
              <a:defRPr/>
            </a:pPr>
            <a:r>
              <a:rPr lang="en-US" sz="2400" b="1" kern="0" dirty="0">
                <a:solidFill>
                  <a:schemeClr val="tx1">
                    <a:lumMod val="95000"/>
                  </a:schemeClr>
                </a:solidFill>
                <a:latin typeface="Rockwell" panose="02060603020205020403" pitchFamily="18" charset="77"/>
                <a:cs typeface="Impact"/>
              </a:rPr>
              <a:t>Insert fully into 1 nostril</a:t>
            </a:r>
            <a:endParaRPr sz="2400" kern="0" dirty="0">
              <a:solidFill>
                <a:schemeClr val="tx1">
                  <a:lumMod val="95000"/>
                </a:schemeClr>
              </a:solidFill>
              <a:latin typeface="Rockwell" panose="02060603020205020403" pitchFamily="18" charset="77"/>
              <a:cs typeface="Impact"/>
            </a:endParaRPr>
          </a:p>
          <a:p>
            <a:pPr marL="355600" indent="-342900" defTabSz="914400" eaLnBrk="1" fontAlgn="auto" hangingPunct="1">
              <a:lnSpc>
                <a:spcPts val="4545"/>
              </a:lnSpc>
              <a:spcBef>
                <a:spcPts val="0"/>
              </a:spcBef>
              <a:spcAft>
                <a:spcPts val="0"/>
              </a:spcAft>
              <a:buSzPct val="160416"/>
              <a:buFont typeface="Wingdings" panose="05000000000000000000" pitchFamily="2" charset="2"/>
              <a:buChar char="§"/>
              <a:tabLst>
                <a:tab pos="241300" algn="l"/>
              </a:tabLst>
              <a:defRPr/>
            </a:pPr>
            <a:r>
              <a:rPr lang="en-US" sz="2400" b="1" kern="0" dirty="0">
                <a:solidFill>
                  <a:schemeClr val="tx1">
                    <a:lumMod val="95000"/>
                  </a:schemeClr>
                </a:solidFill>
                <a:latin typeface="Rockwell" panose="02060603020205020403" pitchFamily="18" charset="77"/>
                <a:cs typeface="Impact"/>
              </a:rPr>
              <a:t>Depress plunger</a:t>
            </a:r>
            <a:endParaRPr sz="2400" kern="0" dirty="0">
              <a:solidFill>
                <a:schemeClr val="tx1">
                  <a:lumMod val="95000"/>
                </a:schemeClr>
              </a:solidFill>
              <a:latin typeface="Rockwell" panose="02060603020205020403" pitchFamily="18" charset="77"/>
              <a:cs typeface="Impact"/>
            </a:endParaRPr>
          </a:p>
        </p:txBody>
      </p:sp>
      <p:pic>
        <p:nvPicPr>
          <p:cNvPr id="38916" name="object 7" descr="Graphic showing how to tilt the head and lift the chin of an opioid overdose victim before giving naloxone to help save their life.">
            <a:extLst>
              <a:ext uri="{FF2B5EF4-FFF2-40B4-BE49-F238E27FC236}">
                <a16:creationId xmlns:a16="http://schemas.microsoft.com/office/drawing/2014/main" id="{952BD0FB-00B9-40A3-8DF5-8A125B9F7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511" y="267943"/>
            <a:ext cx="5279087" cy="2770778"/>
          </a:xfrm>
          <a:prstGeom prst="rect">
            <a:avLst/>
          </a:prstGeom>
          <a:noFill/>
          <a:ln>
            <a:noFill/>
          </a:ln>
          <a:effectLst>
            <a:glow rad="228600">
              <a:schemeClr val="accent1">
                <a:satMod val="175000"/>
                <a:alpha val="40000"/>
              </a:schemeClr>
            </a:glow>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object 8" descr="Graphic showing how to open the naloxone package, how to hold it between the thumb and first two fingers, place it in one nostril and depress the plunger to give the dose to help stop an opioid overdose.">
            <a:extLst>
              <a:ext uri="{FF2B5EF4-FFF2-40B4-BE49-F238E27FC236}">
                <a16:creationId xmlns:a16="http://schemas.microsoft.com/office/drawing/2014/main" id="{FEEB12B9-C97C-4935-85FC-024EA57D1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511" y="3429000"/>
            <a:ext cx="5251351" cy="3019161"/>
          </a:xfrm>
          <a:prstGeom prst="rect">
            <a:avLst/>
          </a:prstGeom>
          <a:noFill/>
          <a:ln>
            <a:noFill/>
          </a:ln>
          <a:effectLst>
            <a:glow rad="228600">
              <a:schemeClr val="accent6">
                <a:satMod val="175000"/>
                <a:alpha val="40000"/>
              </a:schemeClr>
            </a:glow>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A0273B8A-9702-9D91-497F-F0AB456E0E9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849" y="454495"/>
            <a:ext cx="3038475" cy="6000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object 6">
            <a:extLst>
              <a:ext uri="{FF2B5EF4-FFF2-40B4-BE49-F238E27FC236}">
                <a16:creationId xmlns:a16="http://schemas.microsoft.com/office/drawing/2014/main" id="{A94D0759-BC41-4F60-8690-82380EB8E10D}"/>
              </a:ext>
            </a:extLst>
          </p:cNvPr>
          <p:cNvSpPr>
            <a:spLocks noGrp="1" noChangeArrowheads="1"/>
          </p:cNvSpPr>
          <p:nvPr>
            <p:ph type="title"/>
          </p:nvPr>
        </p:nvSpPr>
        <p:spPr>
          <a:xfrm>
            <a:off x="2689517" y="913855"/>
            <a:ext cx="7200719" cy="804862"/>
          </a:xfrm>
        </p:spPr>
        <p:txBody>
          <a:bodyPr tIns="109855">
            <a:noAutofit/>
          </a:bodyPr>
          <a:lstStyle/>
          <a:p>
            <a:pPr marL="12700" eaLnBrk="1" hangingPunct="1">
              <a:lnSpc>
                <a:spcPts val="6050"/>
              </a:lnSpc>
              <a:spcBef>
                <a:spcPts val="863"/>
              </a:spcBef>
            </a:pPr>
            <a:r>
              <a:rPr lang="en-US" altLang="en-US" sz="4000" b="1" u="sng" dirty="0">
                <a:solidFill>
                  <a:schemeClr val="tx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Recovery  Position</a:t>
            </a:r>
          </a:p>
        </p:txBody>
      </p:sp>
      <p:pic>
        <p:nvPicPr>
          <p:cNvPr id="3" name="Picture 2" descr="Graphic showing to lay the person on their left side after giving naloxone to help them recover. This helps keep them from aspirating if they awaken and begin vomiting.">
            <a:extLst>
              <a:ext uri="{FF2B5EF4-FFF2-40B4-BE49-F238E27FC236}">
                <a16:creationId xmlns:a16="http://schemas.microsoft.com/office/drawing/2014/main" id="{A1E6468C-01D8-48B2-946E-531DCEF7B3CE}"/>
              </a:ext>
            </a:extLst>
          </p:cNvPr>
          <p:cNvPicPr>
            <a:picLocks noChangeAspect="1"/>
          </p:cNvPicPr>
          <p:nvPr/>
        </p:nvPicPr>
        <p:blipFill>
          <a:blip r:embed="rId3"/>
          <a:stretch>
            <a:fillRect/>
          </a:stretch>
        </p:blipFill>
        <p:spPr>
          <a:xfrm>
            <a:off x="150667" y="1833959"/>
            <a:ext cx="6032734" cy="4832092"/>
          </a:xfrm>
          <a:prstGeom prst="rect">
            <a:avLst/>
          </a:prstGeom>
        </p:spPr>
      </p:pic>
      <p:sp>
        <p:nvSpPr>
          <p:cNvPr id="2" name="TextBox 1">
            <a:extLst>
              <a:ext uri="{FF2B5EF4-FFF2-40B4-BE49-F238E27FC236}">
                <a16:creationId xmlns:a16="http://schemas.microsoft.com/office/drawing/2014/main" id="{5690A33C-8976-4947-A60C-A37F0B74F32A}"/>
              </a:ext>
            </a:extLst>
          </p:cNvPr>
          <p:cNvSpPr txBox="1"/>
          <p:nvPr/>
        </p:nvSpPr>
        <p:spPr>
          <a:xfrm>
            <a:off x="6447220" y="2172513"/>
            <a:ext cx="5465379" cy="4154984"/>
          </a:xfrm>
          <a:prstGeom prst="rect">
            <a:avLst/>
          </a:prstGeom>
          <a:solidFill>
            <a:schemeClr val="accent3">
              <a:lumMod val="50000"/>
            </a:schemeClr>
          </a:solidFill>
          <a:ln w="76200">
            <a:solidFill>
              <a:schemeClr val="accent4">
                <a:lumMod val="60000"/>
                <a:lumOff val="40000"/>
              </a:schemeClr>
            </a:solidFill>
          </a:ln>
          <a:effectLst>
            <a:glow rad="228600">
              <a:schemeClr val="accent4">
                <a:satMod val="175000"/>
                <a:alpha val="40000"/>
              </a:schemeClr>
            </a:glow>
          </a:effectLst>
        </p:spPr>
        <p:txBody>
          <a:bodyPr wrap="square" rtlCol="0">
            <a:spAutoFit/>
          </a:bodyPr>
          <a:lstStyle/>
          <a:p>
            <a:pPr marL="331787" indent="-285750">
              <a:buClr>
                <a:schemeClr val="tx1"/>
              </a:buClr>
              <a:buFont typeface="Arial" panose="020B0604020202020204" pitchFamily="34" charset="0"/>
              <a:buChar char="•"/>
              <a:defRPr/>
            </a:pPr>
            <a:r>
              <a:rPr lang="en-US" sz="2200" dirty="0"/>
              <a:t>Move the patient to their left side </a:t>
            </a:r>
            <a:r>
              <a:rPr lang="en-US" sz="2200" dirty="0">
                <a:highlight>
                  <a:srgbClr val="0000FF"/>
                </a:highlight>
              </a:rPr>
              <a:t>(recovery position) </a:t>
            </a:r>
            <a:r>
              <a:rPr lang="en-US" sz="2200" dirty="0"/>
              <a:t>after giving Narcan. </a:t>
            </a:r>
          </a:p>
          <a:p>
            <a:pPr marL="331787" indent="-285750">
              <a:buClr>
                <a:schemeClr val="tx1"/>
              </a:buClr>
              <a:buFont typeface="Arial" panose="020B0604020202020204" pitchFamily="34" charset="0"/>
              <a:buChar char="•"/>
              <a:defRPr/>
            </a:pPr>
            <a:r>
              <a:rPr lang="en-US" sz="2200" dirty="0"/>
              <a:t>Watch the patient closely.</a:t>
            </a:r>
          </a:p>
          <a:p>
            <a:pPr marL="331787" indent="-285750">
              <a:buClr>
                <a:schemeClr val="tx1"/>
              </a:buClr>
              <a:buFont typeface="Arial" panose="020B0604020202020204" pitchFamily="34" charset="0"/>
              <a:buChar char="•"/>
              <a:defRPr/>
            </a:pPr>
            <a:r>
              <a:rPr lang="en-US" sz="2200" dirty="0"/>
              <a:t>Additional doses may need to be given every 2 to 3 minutes until the patient responds or emergency medical assistance arrives.</a:t>
            </a:r>
          </a:p>
          <a:p>
            <a:pPr marL="331787" indent="-285750">
              <a:buClr>
                <a:schemeClr val="tx1"/>
              </a:buClr>
              <a:buFont typeface="Arial" panose="020B0604020202020204" pitchFamily="34" charset="0"/>
              <a:buChar char="•"/>
              <a:defRPr/>
            </a:pPr>
            <a:r>
              <a:rPr lang="en-US" sz="2200" dirty="0"/>
              <a:t>Narcan can wear off in 15 minutes </a:t>
            </a:r>
          </a:p>
          <a:p>
            <a:pPr marL="331787" indent="-285750">
              <a:buClr>
                <a:schemeClr val="tx1"/>
              </a:buClr>
              <a:buFont typeface="Arial" panose="020B0604020202020204" pitchFamily="34" charset="0"/>
              <a:buChar char="•"/>
              <a:defRPr/>
            </a:pPr>
            <a:r>
              <a:rPr lang="en-US" sz="2200" dirty="0"/>
              <a:t>If EMS not arrived, and the patient goes back into respiratory distress</a:t>
            </a:r>
          </a:p>
          <a:p>
            <a:pPr marL="331787" indent="-285750">
              <a:buClr>
                <a:schemeClr val="tx1"/>
              </a:buClr>
              <a:buFont typeface="Arial" panose="020B0604020202020204" pitchFamily="34" charset="0"/>
              <a:buChar char="•"/>
              <a:defRPr/>
            </a:pPr>
            <a:r>
              <a:rPr lang="en-US" sz="2200" dirty="0"/>
              <a:t>Administer second dose</a:t>
            </a:r>
          </a:p>
        </p:txBody>
      </p:sp>
      <p:pic>
        <p:nvPicPr>
          <p:cNvPr id="6" name="Picture 5">
            <a:extLst>
              <a:ext uri="{FF2B5EF4-FFF2-40B4-BE49-F238E27FC236}">
                <a16:creationId xmlns:a16="http://schemas.microsoft.com/office/drawing/2014/main" id="{22C569A4-1887-2B7E-E12B-398AC5A5D51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43" y="331069"/>
            <a:ext cx="3038475" cy="6000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5138738" y="758825"/>
            <a:ext cx="7053262" cy="5330825"/>
          </a:xfrm>
          <a:prstGeom prst="rect">
            <a:avLst/>
          </a:prstGeom>
          <a:solidFill>
            <a:schemeClr val="accent1"/>
          </a:solidFill>
          <a:ln>
            <a:noFill/>
          </a:ln>
          <a:effectLst>
            <a:glow rad="63500">
              <a:schemeClr val="accent1">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CB82AA4-B807-43EE-BF89-6BE479C4120F}"/>
              </a:ext>
            </a:extLst>
          </p:cNvPr>
          <p:cNvSpPr>
            <a:spLocks noGrp="1"/>
          </p:cNvSpPr>
          <p:nvPr>
            <p:ph type="title"/>
          </p:nvPr>
        </p:nvSpPr>
        <p:spPr>
          <a:xfrm>
            <a:off x="5451475" y="1123950"/>
            <a:ext cx="6451600" cy="1255713"/>
          </a:xfrm>
        </p:spPr>
        <p:txBody>
          <a:bodyPr>
            <a:normAutofit fontScale="90000"/>
          </a:bodyPr>
          <a:lstStyle/>
          <a:p>
            <a:pPr>
              <a:spcBef>
                <a:spcPts val="0"/>
              </a:spcBef>
              <a:buClr>
                <a:srgbClr val="7030A0"/>
              </a:buClr>
              <a:buSzPct val="125000"/>
              <a:defRPr/>
            </a:pPr>
            <a:r>
              <a:rPr lang="en-US" b="1" dirty="0">
                <a:solidFill>
                  <a:schemeClr val="tx1">
                    <a:lumMod val="95000"/>
                  </a:schemeClr>
                </a:solidFill>
                <a:latin typeface="Arial Black" panose="020B0A04020102020204" pitchFamily="34" charset="0"/>
                <a:cs typeface="Arial" pitchFamily="34" charset="0"/>
              </a:rPr>
              <a:t>By the end of this workshop, you will be able to:</a:t>
            </a:r>
          </a:p>
        </p:txBody>
      </p:sp>
      <p:sp>
        <p:nvSpPr>
          <p:cNvPr id="13" name="Rectangle 12">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7938" y="758825"/>
            <a:ext cx="384176" cy="533082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46441C8-B8DE-45F6-8296-572C97460A9C}"/>
              </a:ext>
            </a:extLst>
          </p:cNvPr>
          <p:cNvSpPr>
            <a:spLocks noGrp="1"/>
          </p:cNvSpPr>
          <p:nvPr>
            <p:ph idx="1"/>
          </p:nvPr>
        </p:nvSpPr>
        <p:spPr>
          <a:xfrm>
            <a:off x="5451475" y="2744788"/>
            <a:ext cx="6451600" cy="3275012"/>
          </a:xfrm>
        </p:spPr>
        <p:txBody>
          <a:bodyPr rtlCol="0" anchor="t">
            <a:normAutofit fontScale="92500"/>
          </a:bodyPr>
          <a:lstStyle/>
          <a:p>
            <a:pPr marL="0" indent="0" eaLnBrk="1" fontAlgn="auto" hangingPunct="1">
              <a:spcBef>
                <a:spcPts val="0"/>
              </a:spcBef>
              <a:spcAft>
                <a:spcPts val="0"/>
              </a:spcAft>
              <a:buClr>
                <a:srgbClr val="7030A0"/>
              </a:buClr>
              <a:buSzPct val="125000"/>
              <a:buFont typeface="Wingdings 2" panose="05020102010507070707" pitchFamily="18" charset="2"/>
              <a:buNone/>
              <a:defRPr/>
            </a:pPr>
            <a:endParaRPr lang="en-US" sz="900" b="1" dirty="0">
              <a:solidFill>
                <a:schemeClr val="tx1">
                  <a:lumMod val="95000"/>
                </a:schemeClr>
              </a:solidFill>
              <a:cs typeface="Arial" pitchFamily="34" charset="0"/>
            </a:endParaRP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Discuss the harm of Fentanyl/opioids when misused</a:t>
            </a: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Recognize the signs of an opioid overdose.  </a:t>
            </a: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Respond to an opioid overdose by using nasal Naloxone/Narcan (Two Pack).</a:t>
            </a: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Safeguard the community you serve from accidental exposure and overdose death.</a:t>
            </a:r>
          </a:p>
          <a:p>
            <a:pPr marL="0" indent="0" eaLnBrk="1" fontAlgn="auto" hangingPunct="1">
              <a:spcAft>
                <a:spcPts val="0"/>
              </a:spcAft>
              <a:buNone/>
              <a:defRPr/>
            </a:pPr>
            <a:endParaRPr lang="en-US" dirty="0">
              <a:solidFill>
                <a:srgbClr val="FFFFFF"/>
              </a:solidFill>
            </a:endParaRPr>
          </a:p>
        </p:txBody>
      </p:sp>
      <p:pic>
        <p:nvPicPr>
          <p:cNvPr id="4" name="Picture 3" descr="A person using a Naloxone delivery tool in the nose. This demonstrates how to give Naloxone.&#10;&#10;">
            <a:extLst>
              <a:ext uri="{FF2B5EF4-FFF2-40B4-BE49-F238E27FC236}">
                <a16:creationId xmlns:a16="http://schemas.microsoft.com/office/drawing/2014/main" id="{82FBDE78-0A49-1B40-0A1E-D745C1EF8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73" y="1974849"/>
            <a:ext cx="4056340" cy="28987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90FE681-1E05-478A-89DC-5F7AB37C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2E2F21DC-5F0E-42CF-B89C-C1E25E175C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783" y="1532373"/>
            <a:ext cx="0" cy="3198892"/>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309973EE-3F21-646E-4645-BAF472B62750}"/>
              </a:ext>
            </a:extLst>
          </p:cNvPr>
          <p:cNvSpPr>
            <a:spLocks noGrp="1"/>
          </p:cNvSpPr>
          <p:nvPr>
            <p:ph type="title"/>
          </p:nvPr>
        </p:nvSpPr>
        <p:spPr>
          <a:xfrm>
            <a:off x="1828800" y="25306"/>
            <a:ext cx="8534400" cy="1507067"/>
          </a:xfrm>
        </p:spPr>
        <p:txBody>
          <a:bodyPr/>
          <a:lstStyle/>
          <a:p>
            <a:pPr algn="ctr"/>
            <a:r>
              <a:rPr lang="en-US" b="1" dirty="0">
                <a:solidFill>
                  <a:sysClr val="windowText" lastClr="000000"/>
                </a:solidFill>
              </a:rPr>
              <a:t>Naloxone summary</a:t>
            </a:r>
          </a:p>
        </p:txBody>
      </p:sp>
      <p:sp>
        <p:nvSpPr>
          <p:cNvPr id="2" name="Rectangle 1">
            <a:extLst>
              <a:ext uri="{FF2B5EF4-FFF2-40B4-BE49-F238E27FC236}">
                <a16:creationId xmlns:a16="http://schemas.microsoft.com/office/drawing/2014/main" id="{B88A4A23-56F7-4D97-93F7-5F9BEDF1F98B}"/>
              </a:ext>
            </a:extLst>
          </p:cNvPr>
          <p:cNvSpPr/>
          <p:nvPr/>
        </p:nvSpPr>
        <p:spPr>
          <a:xfrm>
            <a:off x="4989340" y="957261"/>
            <a:ext cx="6288260" cy="5900739"/>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defRPr/>
            </a:pPr>
            <a:r>
              <a:rPr lang="en-US" sz="2800" b="0" i="0" dirty="0">
                <a:solidFill>
                  <a:schemeClr val="bg1"/>
                </a:solidFill>
              </a:rPr>
              <a:t>Naloxone reverses the effects of opioid substances. </a:t>
            </a:r>
          </a:p>
          <a:p>
            <a:pPr marL="457200" marR="0" lvl="0" indent="-457200" fontAlgn="auto">
              <a:spcBef>
                <a:spcPct val="20000"/>
              </a:spcBef>
              <a:spcAft>
                <a:spcPts val="600"/>
              </a:spcAft>
              <a:buClr>
                <a:schemeClr val="tx1"/>
              </a:buClr>
              <a:buSzPct val="80000"/>
              <a:buFont typeface="Wingdings 3" panose="05040102010807070707" pitchFamily="18" charset="2"/>
              <a:buChar char=""/>
              <a:tabLst/>
              <a:defRPr/>
            </a:pPr>
            <a:r>
              <a:rPr lang="en-US" sz="2400" b="0" i="0" dirty="0">
                <a:solidFill>
                  <a:schemeClr val="bg1"/>
                </a:solidFill>
              </a:rPr>
              <a:t>Naloxone does not reverse the effects of non-opioid substances. </a:t>
            </a:r>
          </a:p>
          <a:p>
            <a:pPr marL="457200" marR="0" lvl="0" indent="-457200" fontAlgn="auto">
              <a:spcBef>
                <a:spcPct val="20000"/>
              </a:spcBef>
              <a:spcAft>
                <a:spcPts val="600"/>
              </a:spcAft>
              <a:buClr>
                <a:schemeClr val="tx1"/>
              </a:buClr>
              <a:buSzPct val="80000"/>
              <a:buFont typeface="Wingdings 3" panose="05040102010807070707" pitchFamily="18" charset="2"/>
              <a:buChar char=""/>
              <a:tabLst/>
              <a:defRPr/>
            </a:pPr>
            <a:r>
              <a:rPr lang="en-US" sz="2400" b="0" i="0" dirty="0">
                <a:solidFill>
                  <a:schemeClr val="bg1"/>
                </a:solidFill>
              </a:rPr>
              <a:t>However, because substances are sometimes mixed with opioids, naloxone should still be used. </a:t>
            </a:r>
          </a:p>
          <a:p>
            <a:pPr marL="457200" marR="0" lvl="0" indent="-457200" fontAlgn="auto">
              <a:spcBef>
                <a:spcPct val="20000"/>
              </a:spcBef>
              <a:spcAft>
                <a:spcPts val="600"/>
              </a:spcAft>
              <a:buClr>
                <a:schemeClr val="tx1"/>
              </a:buClr>
              <a:buSzPct val="80000"/>
              <a:buFont typeface="Wingdings 3" panose="05040102010807070707" pitchFamily="18" charset="2"/>
              <a:buChar char=""/>
              <a:tabLst/>
              <a:defRPr/>
            </a:pPr>
            <a:r>
              <a:rPr lang="en-US" sz="2400" dirty="0">
                <a:solidFill>
                  <a:schemeClr val="bg1"/>
                </a:solidFill>
              </a:rPr>
              <a:t>Giving</a:t>
            </a:r>
            <a:r>
              <a:rPr lang="en-US" sz="2400" b="0" i="0" dirty="0">
                <a:solidFill>
                  <a:schemeClr val="bg1"/>
                </a:solidFill>
              </a:rPr>
              <a:t> naloxone will not harm someone if you give it to them and they are not overdosing on an opioid.</a:t>
            </a:r>
            <a:endParaRPr kumimoji="0" lang="en-US" sz="2400" b="0" i="0" u="none" strike="noStrike" spc="0" normalizeH="0" baseline="0" noProof="0" dirty="0">
              <a:ln>
                <a:noFill/>
              </a:ln>
              <a:solidFill>
                <a:schemeClr val="bg1"/>
              </a:solidFill>
              <a:uLnTx/>
              <a:uFillTx/>
            </a:endParaRPr>
          </a:p>
        </p:txBody>
      </p:sp>
      <p:pic>
        <p:nvPicPr>
          <p:cNvPr id="4" name="Picture 3">
            <a:extLst>
              <a:ext uri="{FF2B5EF4-FFF2-40B4-BE49-F238E27FC236}">
                <a16:creationId xmlns:a16="http://schemas.microsoft.com/office/drawing/2014/main" id="{7AD9F4A5-68B1-C98A-3C67-AE3B533FC6A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53" y="2712823"/>
            <a:ext cx="4290510" cy="847342"/>
          </a:xfrm>
          <a:prstGeom prst="rect">
            <a:avLst/>
          </a:prstGeom>
        </p:spPr>
      </p:pic>
    </p:spTree>
    <p:extLst>
      <p:ext uri="{BB962C8B-B14F-4D97-AF65-F5344CB8AC3E}">
        <p14:creationId xmlns:p14="http://schemas.microsoft.com/office/powerpoint/2010/main" val="41395017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a:extLst>
              <a:ext uri="{FF2B5EF4-FFF2-40B4-BE49-F238E27FC236}">
                <a16:creationId xmlns:a16="http://schemas.microsoft.com/office/drawing/2014/main" id="{18D36A4E-B49C-6D2E-D066-C34E1C9A2B06}"/>
              </a:ext>
            </a:extLst>
          </p:cNvPr>
          <p:cNvSpPr>
            <a:spLocks noGrp="1" noChangeArrowheads="1"/>
          </p:cNvSpPr>
          <p:nvPr>
            <p:ph type="title"/>
          </p:nvPr>
        </p:nvSpPr>
        <p:spPr>
          <a:xfrm>
            <a:off x="812800" y="545555"/>
            <a:ext cx="10566399" cy="804862"/>
          </a:xfrm>
        </p:spPr>
        <p:txBody>
          <a:bodyPr tIns="109855">
            <a:noAutofit/>
          </a:bodyPr>
          <a:lstStyle/>
          <a:p>
            <a:pPr marL="12700" algn="ctr" eaLnBrk="1" hangingPunct="1">
              <a:lnSpc>
                <a:spcPts val="6050"/>
              </a:lnSpc>
              <a:spcBef>
                <a:spcPts val="863"/>
              </a:spcBef>
            </a:pPr>
            <a:r>
              <a:rPr lang="en-US" altLang="en-US" sz="4000" b="1" u="sng" dirty="0">
                <a:solidFill>
                  <a:schemeClr val="tx1">
                    <a:lumMod val="95000"/>
                  </a:schemeClr>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Expired Prescription Disposal</a:t>
            </a:r>
          </a:p>
        </p:txBody>
      </p:sp>
      <p:sp>
        <p:nvSpPr>
          <p:cNvPr id="3" name="TextBox 2">
            <a:extLst>
              <a:ext uri="{FF2B5EF4-FFF2-40B4-BE49-F238E27FC236}">
                <a16:creationId xmlns:a16="http://schemas.microsoft.com/office/drawing/2014/main" id="{99C261DB-8D09-C131-38B7-82E1BCA1C5E0}"/>
              </a:ext>
            </a:extLst>
          </p:cNvPr>
          <p:cNvSpPr txBox="1"/>
          <p:nvPr/>
        </p:nvSpPr>
        <p:spPr>
          <a:xfrm>
            <a:off x="1669511" y="1373319"/>
            <a:ext cx="8852976" cy="2339102"/>
          </a:xfrm>
          <a:prstGeom prst="rect">
            <a:avLst/>
          </a:prstGeom>
          <a:noFill/>
        </p:spPr>
        <p:txBody>
          <a:bodyPr wrap="square" rtlCol="0">
            <a:spAutoFit/>
          </a:bodyPr>
          <a:lstStyle/>
          <a:p>
            <a:pPr algn="ctr"/>
            <a:endParaRPr lang="en-US" sz="2400" dirty="0"/>
          </a:p>
          <a:p>
            <a:pPr algn="ctr"/>
            <a:r>
              <a:rPr lang="en-US" sz="2400" u="sng" dirty="0"/>
              <a:t>Dispose of Unused or Expired Prescriptions Properly</a:t>
            </a:r>
          </a:p>
          <a:p>
            <a:pPr algn="ctr"/>
            <a:endParaRPr lang="en-US" sz="1000" u="sng" dirty="0"/>
          </a:p>
          <a:p>
            <a:pPr algn="ctr"/>
            <a:endParaRPr lang="en-US" sz="800" dirty="0"/>
          </a:p>
          <a:p>
            <a:pPr algn="ctr"/>
            <a:r>
              <a:rPr lang="en-US" sz="2000" dirty="0"/>
              <a:t>You can find your nearest drug take-back site:</a:t>
            </a:r>
          </a:p>
          <a:p>
            <a:pPr algn="ctr"/>
            <a:endParaRPr lang="en-US" sz="2000" dirty="0"/>
          </a:p>
          <a:p>
            <a:pPr algn="ctr"/>
            <a:r>
              <a:rPr lang="en-US" sz="2000" dirty="0">
                <a:hlinkClick r:id="rId3"/>
              </a:rPr>
              <a:t>https://uh.edu/pharmacy/research/centers-and-institutes/the-premier-center/community-outreach/</a:t>
            </a:r>
            <a:r>
              <a:rPr lang="en-US" sz="2000" dirty="0"/>
              <a:t> </a:t>
            </a:r>
            <a:endParaRPr lang="en-US" sz="2400" dirty="0"/>
          </a:p>
        </p:txBody>
      </p:sp>
      <p:sp>
        <p:nvSpPr>
          <p:cNvPr id="5" name="Rectangle 4">
            <a:extLst>
              <a:ext uri="{FF2B5EF4-FFF2-40B4-BE49-F238E27FC236}">
                <a16:creationId xmlns:a16="http://schemas.microsoft.com/office/drawing/2014/main" id="{E91865C7-2E71-2C48-0B27-B965656C4277}"/>
              </a:ext>
            </a:extLst>
          </p:cNvPr>
          <p:cNvSpPr/>
          <p:nvPr/>
        </p:nvSpPr>
        <p:spPr>
          <a:xfrm>
            <a:off x="2457449" y="4133289"/>
            <a:ext cx="7277100" cy="1922433"/>
          </a:xfrm>
          <a:prstGeom prst="rect">
            <a:avLst/>
          </a:prstGeom>
        </p:spPr>
        <p:txBody>
          <a:bodyPr vert="horz" lIns="91440" tIns="45720" rIns="91440" bIns="45720" rtlCol="0" anchor="ctr">
            <a:normAutofit fontScale="92500" lnSpcReduction="10000"/>
          </a:bodyPr>
          <a:lstStyle/>
          <a:p>
            <a:pPr marL="0" marR="0" lvl="0" indent="0" algn="ctr" fontAlgn="auto">
              <a:spcBef>
                <a:spcPct val="20000"/>
              </a:spcBef>
              <a:spcAft>
                <a:spcPts val="600"/>
              </a:spcAft>
              <a:buClr>
                <a:schemeClr val="tx1"/>
              </a:buClr>
              <a:buSzPct val="80000"/>
              <a:tabLst/>
              <a:defRPr/>
            </a:pPr>
            <a:r>
              <a:rPr kumimoji="0" lang="en-US" sz="2800" i="0" u="sng" strike="noStrike" spc="0" normalizeH="0" baseline="0" noProof="0" dirty="0">
                <a:ln>
                  <a:noFill/>
                </a:ln>
                <a:uLnTx/>
                <a:uFillTx/>
              </a:rPr>
              <a:t>Naloxone Expiration Info</a:t>
            </a:r>
          </a:p>
          <a:p>
            <a:pPr marL="0" marR="0" lvl="0" indent="0" fontAlgn="auto">
              <a:spcBef>
                <a:spcPct val="20000"/>
              </a:spcBef>
              <a:spcAft>
                <a:spcPts val="600"/>
              </a:spcAft>
              <a:buClr>
                <a:schemeClr val="tx1"/>
              </a:buClr>
              <a:buSzPct val="80000"/>
              <a:tabLst/>
              <a:defRPr/>
            </a:pPr>
            <a:endParaRPr kumimoji="0" lang="en-US" sz="1200" b="1" i="0" u="sng" strike="noStrike" spc="0" normalizeH="0" baseline="0" noProof="0" dirty="0">
              <a:ln>
                <a:noFill/>
              </a:ln>
              <a:solidFill>
                <a:srgbClr val="0F496F"/>
              </a:solidFill>
              <a:uLnTx/>
              <a:uFillTx/>
            </a:endParaRPr>
          </a:p>
          <a:p>
            <a:pPr marL="342900" marR="0" lvl="0" indent="-342900" algn="ctr" fontAlgn="auto">
              <a:spcBef>
                <a:spcPct val="20000"/>
              </a:spcBef>
              <a:spcAft>
                <a:spcPts val="600"/>
              </a:spcAft>
              <a:buClr>
                <a:schemeClr val="tx1"/>
              </a:buClr>
              <a:buSzPct val="80000"/>
              <a:buFont typeface="Arial" panose="020B0604020202020204" pitchFamily="34" charset="0"/>
              <a:buChar char="•"/>
              <a:tabLst/>
              <a:defRPr/>
            </a:pPr>
            <a:r>
              <a:rPr kumimoji="0" lang="en-US" sz="2400" b="0" i="0" u="none" strike="noStrike" spc="0" normalizeH="0" baseline="0" noProof="0" dirty="0">
                <a:ln>
                  <a:noFill/>
                </a:ln>
                <a:uLnTx/>
                <a:uFillTx/>
              </a:rPr>
              <a:t>Expiration between 24-36 months</a:t>
            </a:r>
          </a:p>
          <a:p>
            <a:pPr marL="342900" marR="0" lvl="0" indent="-342900" algn="ctr" fontAlgn="auto">
              <a:spcBef>
                <a:spcPct val="20000"/>
              </a:spcBef>
              <a:spcAft>
                <a:spcPts val="600"/>
              </a:spcAft>
              <a:buClr>
                <a:schemeClr val="tx1"/>
              </a:buClr>
              <a:buSzPct val="80000"/>
              <a:buFont typeface="Arial" panose="020B0604020202020204" pitchFamily="34" charset="0"/>
              <a:buChar char="•"/>
              <a:tabLst/>
              <a:defRPr/>
            </a:pPr>
            <a:r>
              <a:rPr kumimoji="0" lang="en-US" sz="2400" b="0" i="0" u="none" strike="noStrike" spc="0" normalizeH="0" baseline="0" noProof="0" dirty="0">
                <a:ln>
                  <a:noFill/>
                </a:ln>
                <a:uLnTx/>
                <a:uFillTx/>
              </a:rPr>
              <a:t>Call manufacturer or visit website to verify if expiration date has been extended.</a:t>
            </a:r>
          </a:p>
        </p:txBody>
      </p:sp>
    </p:spTree>
    <p:extLst>
      <p:ext uri="{BB962C8B-B14F-4D97-AF65-F5344CB8AC3E}">
        <p14:creationId xmlns:p14="http://schemas.microsoft.com/office/powerpoint/2010/main" val="1425115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762000"/>
            <a:ext cx="9142413"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5" name="Rectangle 1034">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9271000" y="762000"/>
            <a:ext cx="2924175" cy="533400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37" name="Rectangle 1036">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9" name="Rectangle 1038">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4367213"/>
            <a:ext cx="11707813" cy="1852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CAA7696-7E65-4F45-AB12-2D8D405057F5}"/>
              </a:ext>
            </a:extLst>
          </p:cNvPr>
          <p:cNvSpPr>
            <a:spLocks noGrp="1"/>
          </p:cNvSpPr>
          <p:nvPr>
            <p:ph type="title"/>
          </p:nvPr>
        </p:nvSpPr>
        <p:spPr>
          <a:xfrm>
            <a:off x="747713" y="4725988"/>
            <a:ext cx="10210800" cy="1066800"/>
          </a:xfrm>
        </p:spPr>
        <p:txBody>
          <a:bodyPr anchor="b"/>
          <a:lstStyle/>
          <a:p>
            <a:pPr algn="ctr" eaLnBrk="1" fontAlgn="auto" hangingPunct="1">
              <a:spcAft>
                <a:spcPts val="0"/>
              </a:spcAft>
              <a:defRPr/>
            </a:pPr>
            <a:r>
              <a:rPr lang="en-US" sz="6000" spc="-100" dirty="0">
                <a:solidFill>
                  <a:schemeClr val="tx1">
                    <a:lumMod val="85000"/>
                  </a:schemeClr>
                </a:solidFill>
                <a:latin typeface="+mn-lt"/>
              </a:rPr>
              <a:t>Questions</a:t>
            </a:r>
          </a:p>
        </p:txBody>
      </p:sp>
      <p:pic>
        <p:nvPicPr>
          <p:cNvPr id="49160" name="Picture 4" descr="Raised Hands Image">
            <a:extLst>
              <a:ext uri="{FF2B5EF4-FFF2-40B4-BE49-F238E27FC236}">
                <a16:creationId xmlns:a16="http://schemas.microsoft.com/office/drawing/2014/main" id="{190105B7-2D3F-45F3-8C16-26EAE400ED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133" t="2338" r="5141" b="12778"/>
          <a:stretch>
            <a:fillRect/>
          </a:stretch>
        </p:blipFill>
        <p:spPr>
          <a:xfrm>
            <a:off x="6338888" y="671513"/>
            <a:ext cx="4789487" cy="3182937"/>
          </a:xfrm>
          <a:noFill/>
        </p:spPr>
      </p:pic>
      <p:pic>
        <p:nvPicPr>
          <p:cNvPr id="5" name="Picture 4">
            <a:extLst>
              <a:ext uri="{FF2B5EF4-FFF2-40B4-BE49-F238E27FC236}">
                <a16:creationId xmlns:a16="http://schemas.microsoft.com/office/drawing/2014/main" id="{18B3B812-C664-0EF5-1EC2-DA43C33988E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62" y="1795461"/>
            <a:ext cx="4734563" cy="93503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B3775A-F5A2-66A0-5896-C9249ABFB37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002" y="1416698"/>
            <a:ext cx="9381993" cy="4737517"/>
          </a:xfrm>
          <a:prstGeom prst="rect">
            <a:avLst/>
          </a:prstGeom>
        </p:spPr>
      </p:pic>
      <p:sp>
        <p:nvSpPr>
          <p:cNvPr id="2" name="Title 1">
            <a:extLst>
              <a:ext uri="{FF2B5EF4-FFF2-40B4-BE49-F238E27FC236}">
                <a16:creationId xmlns:a16="http://schemas.microsoft.com/office/drawing/2014/main" id="{963C420E-C76D-4853-E170-A643FFD2FDF0}"/>
              </a:ext>
            </a:extLst>
          </p:cNvPr>
          <p:cNvSpPr>
            <a:spLocks noGrp="1"/>
          </p:cNvSpPr>
          <p:nvPr>
            <p:ph type="title"/>
          </p:nvPr>
        </p:nvSpPr>
        <p:spPr>
          <a:xfrm>
            <a:off x="1828798" y="0"/>
            <a:ext cx="8534400" cy="1507067"/>
          </a:xfrm>
        </p:spPr>
        <p:txBody>
          <a:bodyPr/>
          <a:lstStyle/>
          <a:p>
            <a:pPr algn="ctr"/>
            <a:r>
              <a:rPr lang="en-US" b="1" dirty="0" err="1">
                <a:solidFill>
                  <a:schemeClr val="bg1"/>
                </a:solidFill>
              </a:rPr>
              <a:t>WebPage</a:t>
            </a:r>
            <a:r>
              <a:rPr lang="en-US" b="1" dirty="0">
                <a:solidFill>
                  <a:schemeClr val="bg1"/>
                </a:solidFill>
              </a:rPr>
              <a:t> Toolkit</a:t>
            </a:r>
          </a:p>
        </p:txBody>
      </p:sp>
      <p:sp>
        <p:nvSpPr>
          <p:cNvPr id="6" name="TextBox 5">
            <a:extLst>
              <a:ext uri="{FF2B5EF4-FFF2-40B4-BE49-F238E27FC236}">
                <a16:creationId xmlns:a16="http://schemas.microsoft.com/office/drawing/2014/main" id="{770AC39B-C101-3E6E-0779-10E7D34BEC71}"/>
              </a:ext>
            </a:extLst>
          </p:cNvPr>
          <p:cNvSpPr txBox="1"/>
          <p:nvPr/>
        </p:nvSpPr>
        <p:spPr>
          <a:xfrm>
            <a:off x="5201363" y="6277724"/>
            <a:ext cx="1789272" cy="369332"/>
          </a:xfrm>
          <a:prstGeom prst="rect">
            <a:avLst/>
          </a:prstGeom>
          <a:noFill/>
        </p:spPr>
        <p:txBody>
          <a:bodyPr wrap="none" rtlCol="0">
            <a:spAutoFit/>
          </a:bodyPr>
          <a:lstStyle/>
          <a:p>
            <a:r>
              <a:rPr lang="en-US" b="1" dirty="0">
                <a:hlinkClick r:id="rId4">
                  <a:extLst>
                    <a:ext uri="{A12FA001-AC4F-418D-AE19-62706E023703}">
                      <ahyp:hlinkClr xmlns:ahyp="http://schemas.microsoft.com/office/drawing/2018/hyperlinkcolor" val="tx"/>
                    </a:ext>
                  </a:extLst>
                </a:hlinkClick>
              </a:rPr>
              <a:t>Go to Website</a:t>
            </a:r>
            <a:endParaRPr lang="en-US" b="1" dirty="0"/>
          </a:p>
        </p:txBody>
      </p:sp>
      <p:pic>
        <p:nvPicPr>
          <p:cNvPr id="4" name="Picture 3">
            <a:extLst>
              <a:ext uri="{FF2B5EF4-FFF2-40B4-BE49-F238E27FC236}">
                <a16:creationId xmlns:a16="http://schemas.microsoft.com/office/drawing/2014/main" id="{E3B0C2BA-C41C-A870-0798-53802942EA7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051" y="380584"/>
            <a:ext cx="3038475" cy="600075"/>
          </a:xfrm>
          <a:prstGeom prst="rect">
            <a:avLst/>
          </a:prstGeom>
        </p:spPr>
      </p:pic>
    </p:spTree>
    <p:extLst>
      <p:ext uri="{BB962C8B-B14F-4D97-AF65-F5344CB8AC3E}">
        <p14:creationId xmlns:p14="http://schemas.microsoft.com/office/powerpoint/2010/main" val="2018566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762000"/>
            <a:ext cx="9142413" cy="533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5" name="Rectangle 1034">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9271000" y="762000"/>
            <a:ext cx="2924175" cy="533400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037" name="Rectangle 1036">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39" name="Rectangle 1038">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4367213"/>
            <a:ext cx="11707813" cy="18526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CAA7696-7E65-4F45-AB12-2D8D405057F5}"/>
              </a:ext>
            </a:extLst>
          </p:cNvPr>
          <p:cNvSpPr>
            <a:spLocks noGrp="1"/>
          </p:cNvSpPr>
          <p:nvPr>
            <p:ph type="title"/>
          </p:nvPr>
        </p:nvSpPr>
        <p:spPr>
          <a:xfrm>
            <a:off x="3415829" y="4702808"/>
            <a:ext cx="7959097" cy="1066800"/>
          </a:xfrm>
        </p:spPr>
        <p:txBody>
          <a:bodyPr anchor="b"/>
          <a:lstStyle/>
          <a:p>
            <a:pPr algn="ctr" eaLnBrk="1" fontAlgn="auto" hangingPunct="1">
              <a:spcAft>
                <a:spcPts val="0"/>
              </a:spcAft>
              <a:defRPr/>
            </a:pPr>
            <a:r>
              <a:rPr lang="en-US" sz="6000" spc="-100" dirty="0">
                <a:solidFill>
                  <a:schemeClr val="tx1">
                    <a:lumMod val="85000"/>
                  </a:schemeClr>
                </a:solidFill>
                <a:latin typeface="+mn-lt"/>
              </a:rPr>
              <a:t>Let’s Practice</a:t>
            </a:r>
          </a:p>
        </p:txBody>
      </p:sp>
      <p:pic>
        <p:nvPicPr>
          <p:cNvPr id="6" name="Content Placeholder 5" descr="A collage of people in a room">
            <a:extLst>
              <a:ext uri="{FF2B5EF4-FFF2-40B4-BE49-F238E27FC236}">
                <a16:creationId xmlns:a16="http://schemas.microsoft.com/office/drawing/2014/main" id="{74429D42-C51D-6286-03E6-AE2111E8D1E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7200" y="98289"/>
            <a:ext cx="3552145" cy="6287902"/>
          </a:xfrm>
        </p:spPr>
      </p:pic>
      <p:sp>
        <p:nvSpPr>
          <p:cNvPr id="7" name="TextBox 6">
            <a:extLst>
              <a:ext uri="{FF2B5EF4-FFF2-40B4-BE49-F238E27FC236}">
                <a16:creationId xmlns:a16="http://schemas.microsoft.com/office/drawing/2014/main" id="{219919DB-A47A-DB8C-8152-AC633AAD21FE}"/>
              </a:ext>
            </a:extLst>
          </p:cNvPr>
          <p:cNvSpPr txBox="1"/>
          <p:nvPr/>
        </p:nvSpPr>
        <p:spPr>
          <a:xfrm>
            <a:off x="7795786" y="3072963"/>
            <a:ext cx="3389069" cy="338554"/>
          </a:xfrm>
          <a:prstGeom prst="rect">
            <a:avLst/>
          </a:prstGeom>
          <a:noFill/>
        </p:spPr>
        <p:txBody>
          <a:bodyPr wrap="none" rtlCol="0">
            <a:spAutoFit/>
          </a:bodyPr>
          <a:lstStyle/>
          <a:p>
            <a:r>
              <a:rPr lang="en-US" sz="1600" b="1" dirty="0">
                <a:solidFill>
                  <a:schemeClr val="bg1"/>
                </a:solidFill>
                <a:latin typeface="Helvetica" pitchFamily="2" charset="0"/>
              </a:rPr>
              <a:t>Please complete the Post-survey</a:t>
            </a:r>
          </a:p>
        </p:txBody>
      </p:sp>
      <p:pic>
        <p:nvPicPr>
          <p:cNvPr id="8" name="Picture 7" descr="A blue and green logo">
            <a:extLst>
              <a:ext uri="{FF2B5EF4-FFF2-40B4-BE49-F238E27FC236}">
                <a16:creationId xmlns:a16="http://schemas.microsoft.com/office/drawing/2014/main" id="{9682F477-1443-D0EB-6B19-0E464BA415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164" y="5886769"/>
            <a:ext cx="2482215" cy="490218"/>
          </a:xfrm>
          <a:prstGeom prst="rect">
            <a:avLst/>
          </a:prstGeom>
        </p:spPr>
      </p:pic>
      <p:pic>
        <p:nvPicPr>
          <p:cNvPr id="4" name="Picture 3" descr="A qr code that takes the participant to the post-survey.">
            <a:extLst>
              <a:ext uri="{FF2B5EF4-FFF2-40B4-BE49-F238E27FC236}">
                <a16:creationId xmlns:a16="http://schemas.microsoft.com/office/drawing/2014/main" id="{96A9B763-9FC3-A9F7-A3FA-EE420375B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0823" y="348197"/>
            <a:ext cx="2567604" cy="2567604"/>
          </a:xfrm>
          <a:prstGeom prst="rect">
            <a:avLst/>
          </a:prstGeom>
        </p:spPr>
      </p:pic>
    </p:spTree>
    <p:extLst>
      <p:ext uri="{BB962C8B-B14F-4D97-AF65-F5344CB8AC3E}">
        <p14:creationId xmlns:p14="http://schemas.microsoft.com/office/powerpoint/2010/main" val="3550033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89A7E704-BF6D-B49E-9BF4-D4C8DC694F0E}"/>
            </a:ext>
          </a:extLst>
        </p:cNvPr>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C883FE1-01CD-1EE0-0BD8-122730E01FC4}"/>
              </a:ext>
            </a:extLst>
          </p:cNvPr>
          <p:cNvSpPr>
            <a:spLocks noGrp="1"/>
          </p:cNvSpPr>
          <p:nvPr>
            <p:ph type="title"/>
          </p:nvPr>
        </p:nvSpPr>
        <p:spPr>
          <a:xfrm>
            <a:off x="1828800" y="-397452"/>
            <a:ext cx="8534400" cy="1507067"/>
          </a:xfrm>
        </p:spPr>
        <p:txBody>
          <a:bodyPr/>
          <a:lstStyle/>
          <a:p>
            <a:pPr algn="ctr"/>
            <a:r>
              <a:rPr lang="en-US" b="1" dirty="0">
                <a:solidFill>
                  <a:sysClr val="windowText" lastClr="000000"/>
                </a:solidFill>
              </a:rPr>
              <a:t>Naloxone  Training  video</a:t>
            </a:r>
          </a:p>
        </p:txBody>
      </p:sp>
      <p:pic>
        <p:nvPicPr>
          <p:cNvPr id="4" name="Online Media 3" descr="NARCAN 2025 Update">
            <a:hlinkClick r:id="" action="ppaction://media"/>
            <a:extLst>
              <a:ext uri="{FF2B5EF4-FFF2-40B4-BE49-F238E27FC236}">
                <a16:creationId xmlns:a16="http://schemas.microsoft.com/office/drawing/2014/main" id="{17020030-FCFD-C97B-28DA-91DB7FFD9922}"/>
              </a:ext>
            </a:extLst>
          </p:cNvPr>
          <p:cNvPicPr>
            <a:picLocks noRot="1" noChangeAspect="1"/>
          </p:cNvPicPr>
          <p:nvPr>
            <a:videoFile r:link="rId1"/>
          </p:nvPr>
        </p:nvPicPr>
        <p:blipFill>
          <a:blip r:embed="rId4"/>
          <a:stretch>
            <a:fillRect/>
          </a:stretch>
        </p:blipFill>
        <p:spPr>
          <a:xfrm>
            <a:off x="1658159" y="756760"/>
            <a:ext cx="8875682" cy="5014761"/>
          </a:xfrm>
          <a:prstGeom prst="rect">
            <a:avLst/>
          </a:prstGeom>
        </p:spPr>
      </p:pic>
    </p:spTree>
    <p:extLst>
      <p:ext uri="{BB962C8B-B14F-4D97-AF65-F5344CB8AC3E}">
        <p14:creationId xmlns:p14="http://schemas.microsoft.com/office/powerpoint/2010/main" val="199362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21" name="Group 9">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2" name="Rectangle 16">
            <a:extLst>
              <a:ext uri="{FF2B5EF4-FFF2-40B4-BE49-F238E27FC236}">
                <a16:creationId xmlns:a16="http://schemas.microsoft.com/office/drawing/2014/main" id="{5C6ACA56-9AD4-4EE6-8F38-8C18968AC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C5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8">
            <a:extLst>
              <a:ext uri="{FF2B5EF4-FFF2-40B4-BE49-F238E27FC236}">
                <a16:creationId xmlns:a16="http://schemas.microsoft.com/office/drawing/2014/main" id="{BE655210-4EEB-44D9-B394-6FB4139BFC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3AD314-5355-EA8A-EC95-86E4DA02A094}"/>
              </a:ext>
            </a:extLst>
          </p:cNvPr>
          <p:cNvSpPr>
            <a:spLocks noGrp="1"/>
          </p:cNvSpPr>
          <p:nvPr>
            <p:ph type="title"/>
          </p:nvPr>
        </p:nvSpPr>
        <p:spPr>
          <a:xfrm>
            <a:off x="1828798" y="33835"/>
            <a:ext cx="8534400" cy="1507067"/>
          </a:xfrm>
        </p:spPr>
        <p:txBody>
          <a:bodyPr/>
          <a:lstStyle/>
          <a:p>
            <a:pPr algn="ctr"/>
            <a:r>
              <a:rPr lang="en-US" b="1" dirty="0">
                <a:solidFill>
                  <a:sysClr val="windowText" lastClr="000000"/>
                </a:solidFill>
              </a:rPr>
              <a:t>Overdose scenario</a:t>
            </a:r>
          </a:p>
        </p:txBody>
      </p:sp>
      <p:pic>
        <p:nvPicPr>
          <p:cNvPr id="5" name="Online Media 4" descr="Who Is Your World?">
            <a:hlinkClick r:id="" action="ppaction://media"/>
            <a:extLst>
              <a:ext uri="{FF2B5EF4-FFF2-40B4-BE49-F238E27FC236}">
                <a16:creationId xmlns:a16="http://schemas.microsoft.com/office/drawing/2014/main" id="{228DEA4B-D7AC-41D1-76F5-2BEEDA8779B0}"/>
              </a:ext>
            </a:extLst>
          </p:cNvPr>
          <p:cNvPicPr>
            <a:picLocks noRot="1" noChangeAspect="1"/>
          </p:cNvPicPr>
          <p:nvPr>
            <a:videoFile r:link="rId1"/>
          </p:nvPr>
        </p:nvPicPr>
        <p:blipFill>
          <a:blip r:embed="rId4"/>
          <a:stretch>
            <a:fillRect/>
          </a:stretch>
        </p:blipFill>
        <p:spPr>
          <a:xfrm>
            <a:off x="1165852" y="1094677"/>
            <a:ext cx="9860293" cy="5571066"/>
          </a:xfrm>
          <a:prstGeom prst="rect">
            <a:avLst/>
          </a:prstGeom>
        </p:spPr>
      </p:pic>
    </p:spTree>
    <p:extLst>
      <p:ext uri="{BB962C8B-B14F-4D97-AF65-F5344CB8AC3E}">
        <p14:creationId xmlns:p14="http://schemas.microsoft.com/office/powerpoint/2010/main" val="258483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5138738" y="758825"/>
            <a:ext cx="7053262" cy="5330825"/>
          </a:xfrm>
          <a:prstGeom prst="rect">
            <a:avLst/>
          </a:prstGeom>
          <a:solidFill>
            <a:schemeClr val="accent1"/>
          </a:solidFill>
          <a:ln>
            <a:noFill/>
          </a:ln>
          <a:effectLst>
            <a:glow rad="63500">
              <a:schemeClr val="accent1">
                <a:satMod val="175000"/>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CB82AA4-B807-43EE-BF89-6BE479C4120F}"/>
              </a:ext>
            </a:extLst>
          </p:cNvPr>
          <p:cNvSpPr>
            <a:spLocks noGrp="1"/>
          </p:cNvSpPr>
          <p:nvPr>
            <p:ph type="title"/>
          </p:nvPr>
        </p:nvSpPr>
        <p:spPr>
          <a:xfrm>
            <a:off x="5451475" y="1123950"/>
            <a:ext cx="6451600" cy="1255713"/>
          </a:xfrm>
        </p:spPr>
        <p:txBody>
          <a:bodyPr>
            <a:normAutofit/>
          </a:bodyPr>
          <a:lstStyle/>
          <a:p>
            <a:pPr>
              <a:spcBef>
                <a:spcPts val="0"/>
              </a:spcBef>
              <a:buClr>
                <a:srgbClr val="7030A0"/>
              </a:buClr>
              <a:buSzPct val="125000"/>
              <a:defRPr/>
            </a:pPr>
            <a:r>
              <a:rPr lang="en-US" b="1" dirty="0">
                <a:solidFill>
                  <a:schemeClr val="tx1">
                    <a:lumMod val="95000"/>
                  </a:schemeClr>
                </a:solidFill>
                <a:latin typeface="Arial Black" panose="020B0A04020102020204" pitchFamily="34" charset="0"/>
                <a:cs typeface="Arial" pitchFamily="34" charset="0"/>
              </a:rPr>
              <a:t>What is naloxone</a:t>
            </a:r>
            <a:br>
              <a:rPr lang="en-US" b="1" dirty="0">
                <a:solidFill>
                  <a:schemeClr val="tx1">
                    <a:lumMod val="95000"/>
                  </a:schemeClr>
                </a:solidFill>
                <a:latin typeface="Arial Black" panose="020B0A04020102020204" pitchFamily="34" charset="0"/>
                <a:cs typeface="Arial" pitchFamily="34" charset="0"/>
              </a:rPr>
            </a:br>
            <a:r>
              <a:rPr lang="en-US" b="1" dirty="0">
                <a:solidFill>
                  <a:schemeClr val="tx1">
                    <a:lumMod val="95000"/>
                  </a:schemeClr>
                </a:solidFill>
                <a:latin typeface="Arial Black" panose="020B0A04020102020204" pitchFamily="34" charset="0"/>
                <a:cs typeface="Arial" pitchFamily="34" charset="0"/>
              </a:rPr>
              <a:t>(Narcan)?</a:t>
            </a:r>
          </a:p>
        </p:txBody>
      </p:sp>
      <p:sp>
        <p:nvSpPr>
          <p:cNvPr id="13" name="Rectangle 12">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7938" y="758825"/>
            <a:ext cx="384176" cy="5330825"/>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46441C8-B8DE-45F6-8296-572C97460A9C}"/>
              </a:ext>
            </a:extLst>
          </p:cNvPr>
          <p:cNvSpPr>
            <a:spLocks noGrp="1"/>
          </p:cNvSpPr>
          <p:nvPr>
            <p:ph idx="1"/>
          </p:nvPr>
        </p:nvSpPr>
        <p:spPr>
          <a:xfrm>
            <a:off x="5439569" y="2379663"/>
            <a:ext cx="6451600" cy="3404394"/>
          </a:xfrm>
        </p:spPr>
        <p:txBody>
          <a:bodyPr rtlCol="0" anchor="t">
            <a:normAutofit fontScale="92500" lnSpcReduction="10000"/>
          </a:bodyPr>
          <a:lstStyle/>
          <a:p>
            <a:pPr marL="0" indent="0" eaLnBrk="1" fontAlgn="auto" hangingPunct="1">
              <a:spcBef>
                <a:spcPts val="0"/>
              </a:spcBef>
              <a:spcAft>
                <a:spcPts val="0"/>
              </a:spcAft>
              <a:buClr>
                <a:srgbClr val="7030A0"/>
              </a:buClr>
              <a:buSzPct val="125000"/>
              <a:buFont typeface="Wingdings 2" panose="05020102010507070707" pitchFamily="18" charset="2"/>
              <a:buNone/>
              <a:defRPr/>
            </a:pPr>
            <a:endParaRPr lang="en-US" sz="900" b="1" dirty="0">
              <a:solidFill>
                <a:schemeClr val="tx1">
                  <a:lumMod val="95000"/>
                </a:schemeClr>
              </a:solidFill>
              <a:cs typeface="Arial" pitchFamily="34" charset="0"/>
            </a:endParaRP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Naloxone is a medicine that rapidly reverses an opioid overdose</a:t>
            </a: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It blocks opioid receptors and reverses and blocks the effects of opioids. </a:t>
            </a: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Naloxone can quickly restore normal breathing to a person if their breathing has slowed or stopped due to opioid overdose. </a:t>
            </a:r>
          </a:p>
          <a:p>
            <a:pPr marL="342900" indent="-342900" eaLnBrk="1" fontAlgn="auto" hangingPunct="1">
              <a:spcAft>
                <a:spcPts val="0"/>
              </a:spcAft>
              <a:buClr>
                <a:schemeClr val="tx1"/>
              </a:buClr>
              <a:buFont typeface="Wingdings" panose="05000000000000000000" pitchFamily="2" charset="2"/>
              <a:buChar char="§"/>
              <a:defRPr/>
            </a:pPr>
            <a:r>
              <a:rPr lang="en-US" sz="2400" dirty="0">
                <a:solidFill>
                  <a:schemeClr val="tx1">
                    <a:lumMod val="95000"/>
                  </a:schemeClr>
                </a:solidFill>
              </a:rPr>
              <a:t>Naloxone does not affect someone who does not have opioids in their system.</a:t>
            </a:r>
            <a:endParaRPr lang="en-US" dirty="0">
              <a:solidFill>
                <a:srgbClr val="FFFFFF"/>
              </a:solidFill>
            </a:endParaRPr>
          </a:p>
        </p:txBody>
      </p:sp>
      <p:pic>
        <p:nvPicPr>
          <p:cNvPr id="5" name="Picture 4" descr="A person using a Naloxone delivery tool in nose&#10;">
            <a:extLst>
              <a:ext uri="{FF2B5EF4-FFF2-40B4-BE49-F238E27FC236}">
                <a16:creationId xmlns:a16="http://schemas.microsoft.com/office/drawing/2014/main" id="{710F8E17-6570-F938-AE97-4CB54D28C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473" y="1974849"/>
            <a:ext cx="4056340" cy="2898775"/>
          </a:xfrm>
          <a:prstGeom prst="rect">
            <a:avLst/>
          </a:prstGeom>
        </p:spPr>
      </p:pic>
    </p:spTree>
    <p:extLst>
      <p:ext uri="{BB962C8B-B14F-4D97-AF65-F5344CB8AC3E}">
        <p14:creationId xmlns:p14="http://schemas.microsoft.com/office/powerpoint/2010/main" val="1657083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30D67BB-4613-45A8-8D34-F22F76E355B8}"/>
              </a:ext>
            </a:extLst>
          </p:cNvPr>
          <p:cNvSpPr txBox="1">
            <a:spLocks noGrp="1"/>
          </p:cNvSpPr>
          <p:nvPr>
            <p:ph type="title"/>
          </p:nvPr>
        </p:nvSpPr>
        <p:spPr>
          <a:xfrm>
            <a:off x="578840" y="1375868"/>
            <a:ext cx="10360404" cy="1702881"/>
          </a:xfrm>
        </p:spPr>
        <p:txBody>
          <a:bodyPr tIns="12700" rtlCol="0">
            <a:noAutofit/>
          </a:bodyPr>
          <a:lstStyle/>
          <a:p>
            <a:pPr marL="12700" eaLnBrk="1" fontAlgn="auto" hangingPunct="1">
              <a:spcBef>
                <a:spcPts val="100"/>
              </a:spcBef>
              <a:spcAft>
                <a:spcPts val="0"/>
              </a:spcAft>
              <a:defRPr/>
            </a:pPr>
            <a:r>
              <a:rPr lang="en-US" sz="4000" b="0" spc="-10" dirty="0">
                <a:solidFill>
                  <a:schemeClr val="tx1">
                    <a:lumMod val="95000"/>
                  </a:schemeClr>
                </a:solidFill>
                <a:latin typeface="Arial Black" panose="020B0A04020102020204" pitchFamily="34" charset="0"/>
              </a:rPr>
              <a:t>Why is this Opioid epidemic Occurring?</a:t>
            </a:r>
            <a:endParaRPr sz="4000" b="0" spc="-10" dirty="0">
              <a:solidFill>
                <a:schemeClr val="tx1">
                  <a:lumMod val="95000"/>
                </a:schemeClr>
              </a:solidFill>
              <a:latin typeface="Arial Black" panose="020B0A04020102020204" pitchFamily="34" charset="0"/>
            </a:endParaRPr>
          </a:p>
        </p:txBody>
      </p:sp>
      <p:sp>
        <p:nvSpPr>
          <p:cNvPr id="8" name="object 8">
            <a:extLst>
              <a:ext uri="{FF2B5EF4-FFF2-40B4-BE49-F238E27FC236}">
                <a16:creationId xmlns:a16="http://schemas.microsoft.com/office/drawing/2014/main" id="{04E109DB-185F-4510-A43C-8B318848E4C8}"/>
              </a:ext>
            </a:extLst>
          </p:cNvPr>
          <p:cNvSpPr txBox="1">
            <a:spLocks noGrp="1"/>
          </p:cNvSpPr>
          <p:nvPr>
            <p:ph type="body" idx="1"/>
          </p:nvPr>
        </p:nvSpPr>
        <p:spPr>
          <a:xfrm>
            <a:off x="578840" y="2614805"/>
            <a:ext cx="7180860" cy="3392492"/>
          </a:xfrm>
        </p:spPr>
        <p:txBody>
          <a:bodyPr tIns="153542" rtlCol="0">
            <a:normAutofit/>
          </a:bodyPr>
          <a:lstStyle/>
          <a:p>
            <a:pPr marL="557530" indent="-571500" eaLnBrk="1" fontAlgn="auto" hangingPunct="1">
              <a:lnSpc>
                <a:spcPct val="120000"/>
              </a:lnSpc>
              <a:spcBef>
                <a:spcPts val="95"/>
              </a:spcBef>
              <a:spcAft>
                <a:spcPts val="0"/>
              </a:spcAft>
              <a:buFont typeface="Wingdings" panose="05000000000000000000" pitchFamily="2" charset="2"/>
              <a:buChar char="§"/>
              <a:defRPr/>
            </a:pPr>
            <a:r>
              <a:rPr lang="en-US" b="1" dirty="0">
                <a:solidFill>
                  <a:schemeClr val="tx1">
                    <a:lumMod val="95000"/>
                  </a:schemeClr>
                </a:solidFill>
              </a:rPr>
              <a:t>Increased opioid prescriptions. </a:t>
            </a:r>
            <a:endParaRPr b="1" dirty="0">
              <a:solidFill>
                <a:schemeClr val="tx1">
                  <a:lumMod val="95000"/>
                </a:schemeClr>
              </a:solidFill>
            </a:endParaRPr>
          </a:p>
          <a:p>
            <a:pPr marL="557530" indent="-571500">
              <a:lnSpc>
                <a:spcPct val="120000"/>
              </a:lnSpc>
              <a:spcBef>
                <a:spcPts val="95"/>
              </a:spcBef>
              <a:spcAft>
                <a:spcPts val="0"/>
              </a:spcAft>
              <a:buFont typeface="Wingdings" panose="05000000000000000000" pitchFamily="2" charset="2"/>
              <a:buChar char="§"/>
              <a:defRPr/>
            </a:pPr>
            <a:r>
              <a:rPr lang="en-US" b="1" dirty="0">
                <a:solidFill>
                  <a:schemeClr val="tx1">
                    <a:lumMod val="95000"/>
                  </a:schemeClr>
                </a:solidFill>
              </a:rPr>
              <a:t>Polydrug use especially for pain.</a:t>
            </a:r>
            <a:endParaRPr b="1" dirty="0">
              <a:solidFill>
                <a:schemeClr val="tx1">
                  <a:lumMod val="95000"/>
                </a:schemeClr>
              </a:solidFill>
            </a:endParaRPr>
          </a:p>
          <a:p>
            <a:pPr marL="557530" indent="-571500" fontAlgn="auto">
              <a:lnSpc>
                <a:spcPct val="120000"/>
              </a:lnSpc>
              <a:spcBef>
                <a:spcPts val="95"/>
              </a:spcBef>
              <a:spcAft>
                <a:spcPts val="0"/>
              </a:spcAft>
              <a:buFont typeface="Wingdings" panose="05000000000000000000" pitchFamily="2" charset="2"/>
              <a:buChar char="§"/>
              <a:defRPr/>
            </a:pPr>
            <a:r>
              <a:rPr lang="en-US" b="1" dirty="0">
                <a:solidFill>
                  <a:schemeClr val="tx1">
                    <a:lumMod val="95000"/>
                  </a:schemeClr>
                </a:solidFill>
              </a:rPr>
              <a:t>Sold through illegal drug markets. </a:t>
            </a:r>
          </a:p>
          <a:p>
            <a:pPr marL="557530" indent="-571500" fontAlgn="auto">
              <a:lnSpc>
                <a:spcPct val="120000"/>
              </a:lnSpc>
              <a:spcBef>
                <a:spcPts val="95"/>
              </a:spcBef>
              <a:spcAft>
                <a:spcPts val="0"/>
              </a:spcAft>
              <a:buFont typeface="Wingdings" panose="05000000000000000000" pitchFamily="2" charset="2"/>
              <a:buChar char="§"/>
              <a:defRPr/>
            </a:pPr>
            <a:r>
              <a:rPr lang="en-US" b="1" dirty="0">
                <a:solidFill>
                  <a:schemeClr val="tx1">
                    <a:lumMod val="95000"/>
                  </a:schemeClr>
                </a:solidFill>
              </a:rPr>
              <a:t>Opioid medications are highly addictive. </a:t>
            </a:r>
          </a:p>
          <a:p>
            <a:pPr marL="557530" indent="-571500" fontAlgn="auto">
              <a:lnSpc>
                <a:spcPct val="120000"/>
              </a:lnSpc>
              <a:spcBef>
                <a:spcPts val="95"/>
              </a:spcBef>
              <a:spcAft>
                <a:spcPts val="0"/>
              </a:spcAft>
              <a:buFont typeface="Wingdings" panose="05000000000000000000" pitchFamily="2" charset="2"/>
              <a:buChar char="§"/>
              <a:defRPr/>
            </a:pPr>
            <a:r>
              <a:rPr lang="en-US" b="1" dirty="0">
                <a:solidFill>
                  <a:schemeClr val="tx1">
                    <a:lumMod val="95000"/>
                  </a:schemeClr>
                </a:solidFill>
              </a:rPr>
              <a:t>Examples of opioids include heroin, fentanyl, oxycodone (OxyContin®), hydrocodone (Vicodin®), codeine, &amp; morphine.</a:t>
            </a:r>
            <a:endParaRPr b="1" dirty="0">
              <a:solidFill>
                <a:schemeClr val="tx1">
                  <a:lumMod val="95000"/>
                </a:schemeClr>
              </a:solidFill>
            </a:endParaRPr>
          </a:p>
        </p:txBody>
      </p:sp>
      <p:sp>
        <p:nvSpPr>
          <p:cNvPr id="7" name="object 7" descr="Graphic showing the opioid overdose rates from 2023 (latest available) with 217 people dying each day.">
            <a:extLst>
              <a:ext uri="{FF2B5EF4-FFF2-40B4-BE49-F238E27FC236}">
                <a16:creationId xmlns:a16="http://schemas.microsoft.com/office/drawing/2014/main" id="{4D50E3DE-AEEE-4AD1-9E27-7AABC1298F34}"/>
              </a:ext>
            </a:extLst>
          </p:cNvPr>
          <p:cNvSpPr/>
          <p:nvPr/>
        </p:nvSpPr>
        <p:spPr>
          <a:xfrm>
            <a:off x="838200" y="5118100"/>
            <a:ext cx="10515600" cy="0"/>
          </a:xfrm>
          <a:custGeom>
            <a:avLst/>
            <a:gdLst/>
            <a:ahLst/>
            <a:cxnLst/>
            <a:rect l="l" t="t" r="r" b="b"/>
            <a:pathLst>
              <a:path w="10515600">
                <a:moveTo>
                  <a:pt x="0" y="0"/>
                </a:moveTo>
                <a:lnTo>
                  <a:pt x="10515600" y="0"/>
                </a:lnTo>
              </a:path>
            </a:pathLst>
          </a:custGeom>
          <a:ln w="12700">
            <a:solidFill>
              <a:srgbClr val="4471C4"/>
            </a:solidFill>
          </a:ln>
        </p:spPr>
        <p:txBody>
          <a:bodyPr lIns="0" tIns="0" rIns="0" bIns="0"/>
          <a:lstStyle/>
          <a:p>
            <a:pPr defTabSz="914400" eaLnBrk="1" fontAlgn="auto" hangingPunct="1">
              <a:spcBef>
                <a:spcPts val="0"/>
              </a:spcBef>
              <a:spcAft>
                <a:spcPts val="0"/>
              </a:spcAft>
              <a:defRPr/>
            </a:pPr>
            <a:endParaRPr kern="0">
              <a:solidFill>
                <a:sysClr val="windowText" lastClr="000000"/>
              </a:solidFill>
              <a:latin typeface="Rockwell" panose="02060603020205020403" pitchFamily="18" charset="77"/>
            </a:endParaRPr>
          </a:p>
        </p:txBody>
      </p:sp>
      <p:pic>
        <p:nvPicPr>
          <p:cNvPr id="5" name="Picture 4">
            <a:extLst>
              <a:ext uri="{FF2B5EF4-FFF2-40B4-BE49-F238E27FC236}">
                <a16:creationId xmlns:a16="http://schemas.microsoft.com/office/drawing/2014/main" id="{7230FB79-F159-1009-C639-335459FBD8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120" y="2667265"/>
            <a:ext cx="4357040" cy="2450835"/>
          </a:xfrm>
          <a:prstGeom prst="rect">
            <a:avLst/>
          </a:prstGeom>
        </p:spPr>
      </p:pic>
      <p:pic>
        <p:nvPicPr>
          <p:cNvPr id="6" name="Picture 5">
            <a:extLst>
              <a:ext uri="{FF2B5EF4-FFF2-40B4-BE49-F238E27FC236}">
                <a16:creationId xmlns:a16="http://schemas.microsoft.com/office/drawing/2014/main" id="{267CE7AF-ED9E-E05C-6103-F76D8D9997D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840" y="550665"/>
            <a:ext cx="3038475" cy="6000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a:extLst>
              <a:ext uri="{FF2B5EF4-FFF2-40B4-BE49-F238E27FC236}">
                <a16:creationId xmlns:a16="http://schemas.microsoft.com/office/drawing/2014/main" id="{4D50E3DE-AEEE-4AD1-9E27-7AABC1298F34}"/>
              </a:ext>
              <a:ext uri="{C183D7F6-B498-43B3-948B-1728B52AA6E4}">
                <adec:decorative xmlns:adec="http://schemas.microsoft.com/office/drawing/2017/decorative" val="1"/>
              </a:ext>
            </a:extLst>
          </p:cNvPr>
          <p:cNvSpPr/>
          <p:nvPr/>
        </p:nvSpPr>
        <p:spPr>
          <a:xfrm>
            <a:off x="838200" y="5118100"/>
            <a:ext cx="10515600" cy="0"/>
          </a:xfrm>
          <a:custGeom>
            <a:avLst/>
            <a:gdLst/>
            <a:ahLst/>
            <a:cxnLst/>
            <a:rect l="l" t="t" r="r" b="b"/>
            <a:pathLst>
              <a:path w="10515600">
                <a:moveTo>
                  <a:pt x="0" y="0"/>
                </a:moveTo>
                <a:lnTo>
                  <a:pt x="10515600" y="0"/>
                </a:lnTo>
              </a:path>
            </a:pathLst>
          </a:custGeom>
          <a:ln w="12700">
            <a:solidFill>
              <a:srgbClr val="4471C4"/>
            </a:solidFill>
          </a:ln>
        </p:spPr>
        <p:txBody>
          <a:bodyPr lIns="0" tIns="0" rIns="0" bIns="0"/>
          <a:lstStyle/>
          <a:p>
            <a:pPr defTabSz="914400" eaLnBrk="1" fontAlgn="auto" hangingPunct="1">
              <a:spcBef>
                <a:spcPts val="0"/>
              </a:spcBef>
              <a:spcAft>
                <a:spcPts val="0"/>
              </a:spcAft>
              <a:defRPr/>
            </a:pPr>
            <a:endParaRPr kern="0">
              <a:solidFill>
                <a:sysClr val="windowText" lastClr="000000"/>
              </a:solidFill>
              <a:latin typeface="Rockwell" panose="02060603020205020403" pitchFamily="18" charset="77"/>
            </a:endParaRPr>
          </a:p>
        </p:txBody>
      </p:sp>
      <p:pic>
        <p:nvPicPr>
          <p:cNvPr id="4" name="Picture 3" descr="CDC graph showing the three phases in which the opioid epidemic has progressed.">
            <a:extLst>
              <a:ext uri="{FF2B5EF4-FFF2-40B4-BE49-F238E27FC236}">
                <a16:creationId xmlns:a16="http://schemas.microsoft.com/office/drawing/2014/main" id="{8C37CC4F-D332-A157-1C81-7EED1ACE4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839" y="1315169"/>
            <a:ext cx="9384322" cy="5542831"/>
          </a:xfrm>
          <a:prstGeom prst="rect">
            <a:avLst/>
          </a:prstGeom>
        </p:spPr>
      </p:pic>
      <p:sp>
        <p:nvSpPr>
          <p:cNvPr id="2" name="Title 1">
            <a:extLst>
              <a:ext uri="{FF2B5EF4-FFF2-40B4-BE49-F238E27FC236}">
                <a16:creationId xmlns:a16="http://schemas.microsoft.com/office/drawing/2014/main" id="{5265C516-67F6-7BBF-6D0D-992E113E9FFE}"/>
              </a:ext>
            </a:extLst>
          </p:cNvPr>
          <p:cNvSpPr>
            <a:spLocks noGrp="1"/>
          </p:cNvSpPr>
          <p:nvPr>
            <p:ph type="title"/>
          </p:nvPr>
        </p:nvSpPr>
        <p:spPr>
          <a:xfrm>
            <a:off x="1828800" y="-35169"/>
            <a:ext cx="8534400" cy="1507067"/>
          </a:xfrm>
        </p:spPr>
        <p:txBody>
          <a:bodyPr/>
          <a:lstStyle/>
          <a:p>
            <a:pPr algn="ctr"/>
            <a:r>
              <a:rPr lang="en-US" b="1" dirty="0">
                <a:solidFill>
                  <a:sysClr val="windowText" lastClr="000000"/>
                </a:solidFill>
              </a:rPr>
              <a:t>CDC Opioid overdose death</a:t>
            </a:r>
          </a:p>
        </p:txBody>
      </p:sp>
    </p:spTree>
    <p:extLst>
      <p:ext uri="{BB962C8B-B14F-4D97-AF65-F5344CB8AC3E}">
        <p14:creationId xmlns:p14="http://schemas.microsoft.com/office/powerpoint/2010/main" val="300674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3C2F7C18-439A-4BE3-859D-89FB82EF59DB}"/>
              </a:ext>
            </a:extLst>
          </p:cNvPr>
          <p:cNvSpPr txBox="1">
            <a:spLocks noGrp="1"/>
          </p:cNvSpPr>
          <p:nvPr>
            <p:ph type="title"/>
          </p:nvPr>
        </p:nvSpPr>
        <p:spPr>
          <a:xfrm>
            <a:off x="6546965" y="437275"/>
            <a:ext cx="3998548" cy="566737"/>
          </a:xfrm>
        </p:spPr>
        <p:txBody>
          <a:bodyPr tIns="12700" rtlCol="0">
            <a:noAutofit/>
          </a:bodyPr>
          <a:lstStyle/>
          <a:p>
            <a:pPr marL="12700" algn="ctr" eaLnBrk="1" fontAlgn="auto" hangingPunct="1">
              <a:spcBef>
                <a:spcPts val="100"/>
              </a:spcBef>
              <a:spcAft>
                <a:spcPts val="0"/>
              </a:spcAft>
              <a:defRPr/>
            </a:pPr>
            <a:r>
              <a:rPr lang="en-US" sz="4000" b="0" u="sng" spc="-10" dirty="0">
                <a:solidFill>
                  <a:schemeClr val="tx1">
                    <a:lumMod val="95000"/>
                  </a:schemeClr>
                </a:solidFill>
                <a:effectLst>
                  <a:outerShdw blurRad="38100" dist="38100" dir="2700000" algn="tl">
                    <a:srgbClr val="000000">
                      <a:alpha val="43137"/>
                    </a:srgbClr>
                  </a:outerShdw>
                </a:effectLst>
                <a:latin typeface="Arial Black" panose="020B0A04020102020204" pitchFamily="34" charset="0"/>
              </a:rPr>
              <a:t>Statistics</a:t>
            </a:r>
            <a:endParaRPr sz="4000" b="0" u="sng" spc="-10" dirty="0">
              <a:solidFill>
                <a:schemeClr val="tx1">
                  <a:lumMod val="95000"/>
                </a:schemeClr>
              </a:solidFill>
              <a:effectLst>
                <a:outerShdw blurRad="38100" dist="38100" dir="2700000" algn="tl">
                  <a:srgbClr val="000000">
                    <a:alpha val="43137"/>
                  </a:srgbClr>
                </a:outerShdw>
              </a:effectLst>
              <a:latin typeface="Arial Black" panose="020B0A04020102020204" pitchFamily="34" charset="0"/>
            </a:endParaRPr>
          </a:p>
        </p:txBody>
      </p:sp>
      <p:sp>
        <p:nvSpPr>
          <p:cNvPr id="7" name="object 7" descr="Syringe symbolizing how some people are taking opioids.">
            <a:extLst>
              <a:ext uri="{FF2B5EF4-FFF2-40B4-BE49-F238E27FC236}">
                <a16:creationId xmlns:a16="http://schemas.microsoft.com/office/drawing/2014/main" id="{4D50E3DE-AEEE-4AD1-9E27-7AABC1298F34}"/>
              </a:ext>
            </a:extLst>
          </p:cNvPr>
          <p:cNvSpPr/>
          <p:nvPr/>
        </p:nvSpPr>
        <p:spPr>
          <a:xfrm>
            <a:off x="838200" y="5118100"/>
            <a:ext cx="10515600" cy="0"/>
          </a:xfrm>
          <a:custGeom>
            <a:avLst/>
            <a:gdLst/>
            <a:ahLst/>
            <a:cxnLst/>
            <a:rect l="l" t="t" r="r" b="b"/>
            <a:pathLst>
              <a:path w="10515600">
                <a:moveTo>
                  <a:pt x="0" y="0"/>
                </a:moveTo>
                <a:lnTo>
                  <a:pt x="10515600" y="0"/>
                </a:lnTo>
              </a:path>
            </a:pathLst>
          </a:custGeom>
          <a:ln w="12700">
            <a:solidFill>
              <a:srgbClr val="4471C4"/>
            </a:solidFill>
          </a:ln>
        </p:spPr>
        <p:txBody>
          <a:bodyPr lIns="0" tIns="0" rIns="0" bIns="0"/>
          <a:lstStyle/>
          <a:p>
            <a:pPr defTabSz="914400" eaLnBrk="1" fontAlgn="auto" hangingPunct="1">
              <a:spcBef>
                <a:spcPts val="0"/>
              </a:spcBef>
              <a:spcAft>
                <a:spcPts val="0"/>
              </a:spcAft>
              <a:defRPr/>
            </a:pPr>
            <a:endParaRPr kern="0">
              <a:solidFill>
                <a:sysClr val="windowText" lastClr="000000"/>
              </a:solidFill>
              <a:latin typeface="Rockwell" panose="02060603020205020403" pitchFamily="18" charset="77"/>
            </a:endParaRPr>
          </a:p>
        </p:txBody>
      </p:sp>
      <p:pic>
        <p:nvPicPr>
          <p:cNvPr id="4" name="Picture 3" descr="CDC graphic that describes the opioid deaths from synthetic opioids in 2022 (latest data) which is about 90%.">
            <a:extLst>
              <a:ext uri="{FF2B5EF4-FFF2-40B4-BE49-F238E27FC236}">
                <a16:creationId xmlns:a16="http://schemas.microsoft.com/office/drawing/2014/main" id="{7D98D269-BA76-D838-E9FE-5A6BF607E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89" y="2300503"/>
            <a:ext cx="5001650" cy="2817597"/>
          </a:xfrm>
          <a:prstGeom prst="rect">
            <a:avLst/>
          </a:prstGeom>
        </p:spPr>
      </p:pic>
      <p:sp>
        <p:nvSpPr>
          <p:cNvPr id="11" name="object 8">
            <a:extLst>
              <a:ext uri="{FF2B5EF4-FFF2-40B4-BE49-F238E27FC236}">
                <a16:creationId xmlns:a16="http://schemas.microsoft.com/office/drawing/2014/main" id="{835CC3F2-8B85-4AC8-8435-A86913E089B1}"/>
              </a:ext>
            </a:extLst>
          </p:cNvPr>
          <p:cNvSpPr txBox="1">
            <a:spLocks/>
          </p:cNvSpPr>
          <p:nvPr/>
        </p:nvSpPr>
        <p:spPr bwMode="auto">
          <a:xfrm>
            <a:off x="5220524" y="1324031"/>
            <a:ext cx="6651431" cy="5256438"/>
          </a:xfrm>
          <a:prstGeom prst="rect">
            <a:avLst/>
          </a:prstGeom>
          <a:solidFill>
            <a:schemeClr val="accent1"/>
          </a:solidFill>
          <a:ln>
            <a:noFill/>
          </a:ln>
          <a:effectLst>
            <a:glow rad="228600">
              <a:schemeClr val="accent1">
                <a:satMod val="175000"/>
                <a:alpha val="40000"/>
              </a:schemeClr>
            </a:glow>
          </a:effectLst>
        </p:spPr>
        <p:txBody>
          <a:bodyPr vert="horz" wrap="square" lIns="0" tIns="153542" rIns="0" bIns="0" numCol="1" rtlCol="0" anchor="t" anchorCtr="0" compatLnSpc="1">
            <a:prstTxWarp prst="textNoShape">
              <a:avLst/>
            </a:prstTxWarp>
            <a:spAutoFit/>
          </a:bodyPr>
          <a:lstStyle>
            <a:lvl1pPr algn="l" rtl="0" eaLnBrk="0" fontAlgn="base" hangingPunct="0">
              <a:spcBef>
                <a:spcPct val="20000"/>
              </a:spcBef>
              <a:spcAft>
                <a:spcPct val="0"/>
              </a:spcAft>
              <a:defRPr sz="2700" b="0" i="0">
                <a:solidFill>
                  <a:schemeClr val="bg1"/>
                </a:solidFill>
                <a:latin typeface="Arial"/>
                <a:ea typeface="+mn-ea"/>
                <a:cs typeface="Arial"/>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14680" indent="-342900" defTabSz="914400" eaLnBrk="1" fontAlgn="auto" hangingPunct="1">
              <a:lnSpc>
                <a:spcPct val="150000"/>
              </a:lnSpc>
              <a:spcBef>
                <a:spcPts val="95"/>
              </a:spcBef>
              <a:spcAft>
                <a:spcPts val="0"/>
              </a:spcAft>
              <a:buFont typeface="Wingdings" panose="05000000000000000000" pitchFamily="2" charset="2"/>
              <a:buChar char="§"/>
              <a:defRPr/>
            </a:pPr>
            <a:r>
              <a:rPr lang="en-US" sz="2200" b="1" dirty="0">
                <a:solidFill>
                  <a:schemeClr val="tx1">
                    <a:lumMod val="95000"/>
                  </a:schemeClr>
                </a:solidFill>
                <a:latin typeface="+mj-lt"/>
              </a:rPr>
              <a:t>Overdose deaths remain a leading cause of injury-related death in the United States. </a:t>
            </a:r>
          </a:p>
          <a:p>
            <a:pPr marL="614680" indent="-342900" defTabSz="914400" eaLnBrk="1" fontAlgn="auto" hangingPunct="1">
              <a:lnSpc>
                <a:spcPct val="150000"/>
              </a:lnSpc>
              <a:spcBef>
                <a:spcPts val="95"/>
              </a:spcBef>
              <a:spcAft>
                <a:spcPts val="0"/>
              </a:spcAft>
              <a:buFont typeface="Wingdings" panose="05000000000000000000" pitchFamily="2" charset="2"/>
              <a:buChar char="§"/>
              <a:defRPr/>
            </a:pPr>
            <a:r>
              <a:rPr lang="en-US" sz="2200" b="1" dirty="0">
                <a:solidFill>
                  <a:schemeClr val="tx1">
                    <a:lumMod val="95000"/>
                  </a:schemeClr>
                </a:solidFill>
                <a:latin typeface="+mj-lt"/>
              </a:rPr>
              <a:t>In a 2016 SAMHSA report, more than 11.5 million Americans reported misusing prescription opioids in the past year.</a:t>
            </a:r>
          </a:p>
          <a:p>
            <a:pPr marL="614680" indent="-342900" defTabSz="914400" eaLnBrk="1" fontAlgn="auto" hangingPunct="1">
              <a:lnSpc>
                <a:spcPct val="150000"/>
              </a:lnSpc>
              <a:spcBef>
                <a:spcPts val="95"/>
              </a:spcBef>
              <a:spcAft>
                <a:spcPts val="0"/>
              </a:spcAft>
              <a:buFont typeface="Wingdings" panose="05000000000000000000" pitchFamily="2" charset="2"/>
              <a:buChar char="§"/>
              <a:defRPr/>
            </a:pPr>
            <a:r>
              <a:rPr lang="en-US" sz="2200" b="1" dirty="0">
                <a:solidFill>
                  <a:schemeClr val="tx1">
                    <a:lumMod val="95000"/>
                  </a:schemeClr>
                </a:solidFill>
                <a:latin typeface="+mj-lt"/>
              </a:rPr>
              <a:t>Synthetic opioid-involved death rates decreased by 2% from 2022 to 2023 and accounted for 92% of all opioid-involved deaths in 2023.</a:t>
            </a:r>
            <a:endParaRPr lang="en-US" sz="2200" b="1" kern="0" spc="-110" dirty="0">
              <a:solidFill>
                <a:schemeClr val="tx1">
                  <a:lumMod val="95000"/>
                </a:schemeClr>
              </a:solidFill>
              <a:latin typeface="+mj-lt"/>
            </a:endParaRPr>
          </a:p>
          <a:p>
            <a:pPr marL="271780" defTabSz="914400" eaLnBrk="1" fontAlgn="auto" hangingPunct="1">
              <a:spcBef>
                <a:spcPts val="95"/>
              </a:spcBef>
              <a:spcAft>
                <a:spcPts val="0"/>
              </a:spcAft>
              <a:defRPr/>
            </a:pPr>
            <a:endParaRPr lang="en-US" sz="3200" b="1" kern="0" spc="-110" dirty="0">
              <a:solidFill>
                <a:srgbClr val="000000"/>
              </a:solidFill>
              <a:latin typeface="+mn-lt"/>
            </a:endParaRPr>
          </a:p>
        </p:txBody>
      </p:sp>
      <p:pic>
        <p:nvPicPr>
          <p:cNvPr id="5" name="Picture 4">
            <a:extLst>
              <a:ext uri="{FF2B5EF4-FFF2-40B4-BE49-F238E27FC236}">
                <a16:creationId xmlns:a16="http://schemas.microsoft.com/office/drawing/2014/main" id="{FC8FB44C-94CC-FB28-C5E5-072C59C0AD3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92" y="403937"/>
            <a:ext cx="3038475" cy="600075"/>
          </a:xfrm>
          <a:prstGeom prst="rect">
            <a:avLst/>
          </a:prstGeom>
        </p:spPr>
      </p:pic>
    </p:spTree>
    <p:extLst>
      <p:ext uri="{BB962C8B-B14F-4D97-AF65-F5344CB8AC3E}">
        <p14:creationId xmlns:p14="http://schemas.microsoft.com/office/powerpoint/2010/main" val="108681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33F68-CE6E-1C1C-70A4-8F5D29C4E00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E7E0D16B-DA01-0EC6-0C03-FF3BD4C6AEE9}"/>
              </a:ext>
            </a:extLst>
          </p:cNvPr>
          <p:cNvSpPr txBox="1">
            <a:spLocks noGrp="1"/>
          </p:cNvSpPr>
          <p:nvPr>
            <p:ph type="title"/>
          </p:nvPr>
        </p:nvSpPr>
        <p:spPr>
          <a:xfrm>
            <a:off x="453073" y="1035557"/>
            <a:ext cx="10360404" cy="1702881"/>
          </a:xfrm>
        </p:spPr>
        <p:txBody>
          <a:bodyPr tIns="12700" rtlCol="0">
            <a:noAutofit/>
          </a:bodyPr>
          <a:lstStyle/>
          <a:p>
            <a:pPr marL="12700" eaLnBrk="1" fontAlgn="auto" hangingPunct="1">
              <a:spcBef>
                <a:spcPts val="100"/>
              </a:spcBef>
              <a:spcAft>
                <a:spcPts val="0"/>
              </a:spcAft>
              <a:defRPr/>
            </a:pPr>
            <a:r>
              <a:rPr lang="en-US" sz="4000" spc="-10" dirty="0">
                <a:solidFill>
                  <a:schemeClr val="tx1">
                    <a:lumMod val="95000"/>
                  </a:schemeClr>
                </a:solidFill>
                <a:latin typeface="Arial Black" panose="020B0A04020102020204" pitchFamily="34" charset="0"/>
              </a:rPr>
              <a:t>Opioid Use and Mental Health</a:t>
            </a:r>
            <a:endParaRPr sz="4000" b="0" spc="-10" dirty="0">
              <a:solidFill>
                <a:schemeClr val="tx1">
                  <a:lumMod val="95000"/>
                </a:schemeClr>
              </a:solidFill>
              <a:latin typeface="Arial Black" panose="020B0A04020102020204" pitchFamily="34" charset="0"/>
            </a:endParaRPr>
          </a:p>
        </p:txBody>
      </p:sp>
      <p:graphicFrame>
        <p:nvGraphicFramePr>
          <p:cNvPr id="10" name="object 8" descr="This provides statistics on opioid use and mental health. 1 in 4 adults living with a serious mental health condition also have a substance use disorder. In 2023, 20.4 million adults had a substance use disorder and any mental illness. In 2022 of individuals with opioid use disorder had depression">
            <a:extLst>
              <a:ext uri="{FF2B5EF4-FFF2-40B4-BE49-F238E27FC236}">
                <a16:creationId xmlns:a16="http://schemas.microsoft.com/office/drawing/2014/main" id="{232C2FBE-C922-F9C8-6355-14B1EC7E1688}"/>
              </a:ext>
            </a:extLst>
          </p:cNvPr>
          <p:cNvGraphicFramePr/>
          <p:nvPr>
            <p:extLst>
              <p:ext uri="{D42A27DB-BD31-4B8C-83A1-F6EECF244321}">
                <p14:modId xmlns:p14="http://schemas.microsoft.com/office/powerpoint/2010/main" val="2033017262"/>
              </p:ext>
            </p:extLst>
          </p:nvPr>
        </p:nvGraphicFramePr>
        <p:xfrm>
          <a:off x="347742" y="2317327"/>
          <a:ext cx="11496516" cy="3392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03833FBF-458B-CBFE-CD29-19811A5AA4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436" y="438517"/>
            <a:ext cx="3038475" cy="600075"/>
          </a:xfrm>
          <a:prstGeom prst="rect">
            <a:avLst/>
          </a:prstGeom>
        </p:spPr>
      </p:pic>
    </p:spTree>
    <p:extLst>
      <p:ext uri="{BB962C8B-B14F-4D97-AF65-F5344CB8AC3E}">
        <p14:creationId xmlns:p14="http://schemas.microsoft.com/office/powerpoint/2010/main" val="347509832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98DFC3DA42E54B9720F9CB20EB1ACC" ma:contentTypeVersion="6" ma:contentTypeDescription="Create a new document." ma:contentTypeScope="" ma:versionID="79069a9e6d1eb352dd0d65221b88d32e">
  <xsd:schema xmlns:xsd="http://www.w3.org/2001/XMLSchema" xmlns:xs="http://www.w3.org/2001/XMLSchema" xmlns:p="http://schemas.microsoft.com/office/2006/metadata/properties" xmlns:ns3="dc546800-ebf9-4536-8b40-a3d67f53152f" targetNamespace="http://schemas.microsoft.com/office/2006/metadata/properties" ma:root="true" ma:fieldsID="7c5264799347601acf93a332129df456" ns3:_="">
    <xsd:import namespace="dc546800-ebf9-4536-8b40-a3d67f53152f"/>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546800-ebf9-4536-8b40-a3d67f53152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dc546800-ebf9-4536-8b40-a3d67f53152f" xsi:nil="true"/>
  </documentManagement>
</p:properties>
</file>

<file path=customXml/itemProps1.xml><?xml version="1.0" encoding="utf-8"?>
<ds:datastoreItem xmlns:ds="http://schemas.openxmlformats.org/officeDocument/2006/customXml" ds:itemID="{3E5ACC77-9409-4568-9E1B-F3B4BF38D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546800-ebf9-4536-8b40-a3d67f5315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48E9D1-4C98-49DF-991F-F0AA937EFD9E}">
  <ds:schemaRefs>
    <ds:schemaRef ds:uri="http://schemas.microsoft.com/sharepoint/v3/contenttype/forms"/>
  </ds:schemaRefs>
</ds:datastoreItem>
</file>

<file path=customXml/itemProps3.xml><?xml version="1.0" encoding="utf-8"?>
<ds:datastoreItem xmlns:ds="http://schemas.openxmlformats.org/officeDocument/2006/customXml" ds:itemID="{69221B9E-4532-4BA4-B8D3-10B24D6C83A9}">
  <ds:schemaRefs>
    <ds:schemaRef ds:uri="dc546800-ebf9-4536-8b40-a3d67f53152f"/>
    <ds:schemaRef ds:uri="http://schemas.microsoft.com/office/2006/documentManagement/types"/>
    <ds:schemaRef ds:uri="http://purl.org/dc/elements/1.1/"/>
    <ds:schemaRef ds:uri="http://schemas.openxmlformats.org/package/2006/metadata/core-properties"/>
    <ds:schemaRef ds:uri="http://purl.org/dc/terms/"/>
    <ds:schemaRef ds:uri="http://schemas.microsoft.com/office/2006/metadata/properties"/>
    <ds:schemaRef ds:uri="http://schemas.microsoft.com/office/infopath/2007/PartnerControls"/>
    <ds:schemaRef ds:uri="http://www.w3.org/XML/1998/namespace"/>
    <ds:schemaRef ds:uri="http://purl.org/dc/dcmitype/"/>
  </ds:schemaRefs>
</ds:datastoreItem>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emplate>Slice</Template>
  <TotalTime>21134</TotalTime>
  <Words>2511</Words>
  <Application>Microsoft Office PowerPoint</Application>
  <PresentationFormat>Widescreen</PresentationFormat>
  <Paragraphs>182</Paragraphs>
  <Slides>24</Slides>
  <Notes>24</Notes>
  <HiddenSlides>0</HiddenSlides>
  <MMClips>3</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Slice</vt:lpstr>
      <vt:lpstr>Naloxone training (brand name Narcan)</vt:lpstr>
      <vt:lpstr>By the end of this workshop, you will be able to:</vt:lpstr>
      <vt:lpstr>Naloxone  Training  video</vt:lpstr>
      <vt:lpstr>Overdose scenario</vt:lpstr>
      <vt:lpstr>What is naloxone (Narcan)?</vt:lpstr>
      <vt:lpstr>Why is this Opioid epidemic Occurring?</vt:lpstr>
      <vt:lpstr>CDC Opioid overdose death</vt:lpstr>
      <vt:lpstr>Statistics</vt:lpstr>
      <vt:lpstr>Opioid Use and Mental Health</vt:lpstr>
      <vt:lpstr>Opioid use and Maternal Health </vt:lpstr>
      <vt:lpstr>Opioid Overdose and Maternal Health </vt:lpstr>
      <vt:lpstr>Texas Maternal Deaths 2016-2019</vt:lpstr>
      <vt:lpstr>What is Fentanyl? Pharmaceutical Fentanyl is a synthetic opioid, approved for treating severe pain.  It is prescribed in the form of transdermal patches (placed on the skin) or lozenges and can be diverted for misuse and abuse in the United States.  It is 50 to 100 times more potent than morphine.  It can also be used for sale on the streets and disguised using counterfeit or other drugs. It can additionally be manufactured illegally for sale on the streets.</vt:lpstr>
      <vt:lpstr>Texas Opioid Response</vt:lpstr>
      <vt:lpstr>Accidental Drug Poisoning Deaths</vt:lpstr>
      <vt:lpstr>Real Adderall tablets</vt:lpstr>
      <vt:lpstr>Overdose Signs</vt:lpstr>
      <vt:lpstr>Giving Naloxone</vt:lpstr>
      <vt:lpstr>Recovery  Position</vt:lpstr>
      <vt:lpstr>Naloxone summary</vt:lpstr>
      <vt:lpstr>Expired Prescription Disposal</vt:lpstr>
      <vt:lpstr>Questions</vt:lpstr>
      <vt:lpstr>WebPage Toolkit</vt:lpstr>
      <vt:lpstr>Let’s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Narcan training</dc:title>
  <dc:creator>Reyna, Leslie</dc:creator>
  <cp:lastModifiedBy>Wagner, Teresa</cp:lastModifiedBy>
  <cp:revision>174</cp:revision>
  <dcterms:created xsi:type="dcterms:W3CDTF">2023-04-12T16:50:11Z</dcterms:created>
  <dcterms:modified xsi:type="dcterms:W3CDTF">2026-03-16T13:33:34Z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0x0101003798DFC3DA42E54B9720F9CB20EB1ACC</vt:lpwstr>
  </property>
  <property fmtid="{D5CDD505-2E9C-101B-9397-08002B2CF9AE}" pid="3" name="MediaServiceImageTags">
    <vt:lpwstr/>
  </property>
</Properties>
</file>