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20B0604020202020204" charset="0"/>
      <p:regular r:id="rId15"/>
    </p:embeddedFont>
    <p:embeddedFont>
      <p:font typeface="Poppins Bold" panose="020B0604020202020204" charset="0"/>
      <p:regular r:id="rId16"/>
    </p:embeddedFont>
    <p:embeddedFont>
      <p:font typeface="Poppins Medium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, Alex" userId="02ec2fae-9c09-448c-90b8-e8e456fc4570" providerId="ADAL" clId="{2631418D-C2CE-4A68-9DCA-984A52C5A598}"/>
    <pc:docChg chg="modSld">
      <pc:chgData name="Cooper, Alex" userId="02ec2fae-9c09-448c-90b8-e8e456fc4570" providerId="ADAL" clId="{2631418D-C2CE-4A68-9DCA-984A52C5A598}" dt="2025-03-26T14:20:24.021" v="18" actId="20577"/>
      <pc:docMkLst>
        <pc:docMk/>
      </pc:docMkLst>
      <pc:sldChg chg="modSp">
        <pc:chgData name="Cooper, Alex" userId="02ec2fae-9c09-448c-90b8-e8e456fc4570" providerId="ADAL" clId="{2631418D-C2CE-4A68-9DCA-984A52C5A598}" dt="2025-03-26T14:19:23.361" v="1" actId="20577"/>
        <pc:sldMkLst>
          <pc:docMk/>
          <pc:sldMk cId="0" sldId="257"/>
        </pc:sldMkLst>
        <pc:spChg chg="mod">
          <ac:chgData name="Cooper, Alex" userId="02ec2fae-9c09-448c-90b8-e8e456fc4570" providerId="ADAL" clId="{2631418D-C2CE-4A68-9DCA-984A52C5A598}" dt="2025-03-26T14:19:23.361" v="1" actId="20577"/>
          <ac:spMkLst>
            <pc:docMk/>
            <pc:sldMk cId="0" sldId="257"/>
            <ac:spMk id="20" creationId="{00000000-0000-0000-0000-000000000000}"/>
          </ac:spMkLst>
        </pc:spChg>
      </pc:sldChg>
      <pc:sldChg chg="modSp">
        <pc:chgData name="Cooper, Alex" userId="02ec2fae-9c09-448c-90b8-e8e456fc4570" providerId="ADAL" clId="{2631418D-C2CE-4A68-9DCA-984A52C5A598}" dt="2025-03-26T14:19:28.596" v="2" actId="20577"/>
        <pc:sldMkLst>
          <pc:docMk/>
          <pc:sldMk cId="0" sldId="259"/>
        </pc:sldMkLst>
        <pc:spChg chg="mod">
          <ac:chgData name="Cooper, Alex" userId="02ec2fae-9c09-448c-90b8-e8e456fc4570" providerId="ADAL" clId="{2631418D-C2CE-4A68-9DCA-984A52C5A598}" dt="2025-03-26T14:19:28.596" v="2" actId="20577"/>
          <ac:spMkLst>
            <pc:docMk/>
            <pc:sldMk cId="0" sldId="259"/>
            <ac:spMk id="11" creationId="{00000000-0000-0000-0000-000000000000}"/>
          </ac:spMkLst>
        </pc:spChg>
      </pc:sldChg>
      <pc:sldChg chg="modSp">
        <pc:chgData name="Cooper, Alex" userId="02ec2fae-9c09-448c-90b8-e8e456fc4570" providerId="ADAL" clId="{2631418D-C2CE-4A68-9DCA-984A52C5A598}" dt="2025-03-26T14:20:24.021" v="18" actId="20577"/>
        <pc:sldMkLst>
          <pc:docMk/>
          <pc:sldMk cId="0" sldId="264"/>
        </pc:sldMkLst>
        <pc:spChg chg="mod">
          <ac:chgData name="Cooper, Alex" userId="02ec2fae-9c09-448c-90b8-e8e456fc4570" providerId="ADAL" clId="{2631418D-C2CE-4A68-9DCA-984A52C5A598}" dt="2025-03-26T14:20:06.947" v="4" actId="207"/>
          <ac:spMkLst>
            <pc:docMk/>
            <pc:sldMk cId="0" sldId="264"/>
            <ac:spMk id="15" creationId="{00000000-0000-0000-0000-000000000000}"/>
          </ac:spMkLst>
        </pc:spChg>
        <pc:spChg chg="mod">
          <ac:chgData name="Cooper, Alex" userId="02ec2fae-9c09-448c-90b8-e8e456fc4570" providerId="ADAL" clId="{2631418D-C2CE-4A68-9DCA-984A52C5A598}" dt="2025-03-26T14:20:24.021" v="18" actId="20577"/>
          <ac:spMkLst>
            <pc:docMk/>
            <pc:sldMk cId="0" sldId="264"/>
            <ac:spMk id="16" creationId="{00000000-0000-0000-0000-000000000000}"/>
          </ac:spMkLst>
        </pc:spChg>
        <pc:spChg chg="mod">
          <ac:chgData name="Cooper, Alex" userId="02ec2fae-9c09-448c-90b8-e8e456fc4570" providerId="ADAL" clId="{2631418D-C2CE-4A68-9DCA-984A52C5A598}" dt="2025-03-26T14:20:17.492" v="8" actId="207"/>
          <ac:spMkLst>
            <pc:docMk/>
            <pc:sldMk cId="0" sldId="264"/>
            <ac:spMk id="17" creationId="{00000000-0000-0000-0000-000000000000}"/>
          </ac:spMkLst>
        </pc:spChg>
        <pc:spChg chg="mod">
          <ac:chgData name="Cooper, Alex" userId="02ec2fae-9c09-448c-90b8-e8e456fc4570" providerId="ADAL" clId="{2631418D-C2CE-4A68-9DCA-984A52C5A598}" dt="2025-03-26T14:20:03.063" v="3" actId="207"/>
          <ac:spMkLst>
            <pc:docMk/>
            <pc:sldMk cId="0" sldId="264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2.sv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12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3746">
                <a:alpha val="100000"/>
              </a:srgbClr>
            </a:gs>
            <a:gs pos="100000">
              <a:srgbClr val="00778B">
                <a:alpha val="84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253" y="-588158"/>
            <a:ext cx="18437986" cy="12291991"/>
          </a:xfrm>
          <a:custGeom>
            <a:avLst/>
            <a:gdLst/>
            <a:ahLst/>
            <a:cxnLst/>
            <a:rect l="l" t="t" r="r" b="b"/>
            <a:pathLst>
              <a:path w="18437986" h="12291991">
                <a:moveTo>
                  <a:pt x="0" y="0"/>
                </a:moveTo>
                <a:lnTo>
                  <a:pt x="18437986" y="0"/>
                </a:lnTo>
                <a:lnTo>
                  <a:pt x="18437986" y="12291991"/>
                </a:lnTo>
                <a:lnTo>
                  <a:pt x="0" y="12291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253746">
                    <a:alpha val="100000"/>
                  </a:srgbClr>
                </a:gs>
                <a:gs pos="100000">
                  <a:srgbClr val="00778B">
                    <a:alpha val="845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22212" y="6005992"/>
            <a:ext cx="8685057" cy="946912"/>
            <a:chOff x="0" y="0"/>
            <a:chExt cx="2287423" cy="2493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87423" cy="249392"/>
            </a:xfrm>
            <a:custGeom>
              <a:avLst/>
              <a:gdLst/>
              <a:ahLst/>
              <a:cxnLst/>
              <a:rect l="l" t="t" r="r" b="b"/>
              <a:pathLst>
                <a:path w="2287423" h="249392">
                  <a:moveTo>
                    <a:pt x="0" y="0"/>
                  </a:moveTo>
                  <a:lnTo>
                    <a:pt x="2287423" y="0"/>
                  </a:lnTo>
                  <a:lnTo>
                    <a:pt x="2287423" y="249392"/>
                  </a:lnTo>
                  <a:lnTo>
                    <a:pt x="0" y="249392"/>
                  </a:lnTo>
                  <a:close/>
                </a:path>
              </a:pathLst>
            </a:custGeom>
            <a:solidFill>
              <a:srgbClr val="DBF4A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287423" cy="325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146813" y="8199899"/>
            <a:ext cx="1066005" cy="1058401"/>
            <a:chOff x="0" y="0"/>
            <a:chExt cx="289003" cy="2869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9003" cy="286941"/>
            </a:xfrm>
            <a:custGeom>
              <a:avLst/>
              <a:gdLst/>
              <a:ahLst/>
              <a:cxnLst/>
              <a:rect l="l" t="t" r="r" b="b"/>
              <a:pathLst>
                <a:path w="289003" h="286941">
                  <a:moveTo>
                    <a:pt x="0" y="0"/>
                  </a:moveTo>
                  <a:lnTo>
                    <a:pt x="289003" y="0"/>
                  </a:lnTo>
                  <a:lnTo>
                    <a:pt x="289003" y="286941"/>
                  </a:lnTo>
                  <a:lnTo>
                    <a:pt x="0" y="286941"/>
                  </a:lnTo>
                  <a:close/>
                </a:path>
              </a:pathLst>
            </a:custGeom>
            <a:solidFill>
              <a:srgbClr val="DBF4A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5400000">
            <a:off x="16511822" y="8483953"/>
            <a:ext cx="362818" cy="490294"/>
          </a:xfrm>
          <a:custGeom>
            <a:avLst/>
            <a:gdLst/>
            <a:ahLst/>
            <a:cxnLst/>
            <a:rect l="l" t="t" r="r" b="b"/>
            <a:pathLst>
              <a:path w="362818" h="490294">
                <a:moveTo>
                  <a:pt x="0" y="0"/>
                </a:moveTo>
                <a:lnTo>
                  <a:pt x="362818" y="0"/>
                </a:lnTo>
                <a:lnTo>
                  <a:pt x="362818" y="490294"/>
                </a:lnTo>
                <a:lnTo>
                  <a:pt x="0" y="490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BF4A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565830" y="4422775"/>
            <a:ext cx="13156340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Office of Care and Civility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83000" y="4422775"/>
            <a:ext cx="3530169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(OCC)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22212" y="6220192"/>
            <a:ext cx="8685057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 spc="538">
                <a:solidFill>
                  <a:srgbClr val="002D4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www.unthsc.edu/care-and-civility/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6691154"/>
            <a:ext cx="9144000" cy="4308907"/>
            <a:chOff x="0" y="0"/>
            <a:chExt cx="2408296" cy="11348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1134856"/>
            </a:xfrm>
            <a:custGeom>
              <a:avLst/>
              <a:gdLst/>
              <a:ahLst/>
              <a:cxnLst/>
              <a:rect l="l" t="t" r="r" b="b"/>
              <a:pathLst>
                <a:path w="2408296" h="1134856">
                  <a:moveTo>
                    <a:pt x="0" y="0"/>
                  </a:moveTo>
                  <a:lnTo>
                    <a:pt x="2408296" y="0"/>
                  </a:lnTo>
                  <a:lnTo>
                    <a:pt x="2408296" y="1134856"/>
                  </a:lnTo>
                  <a:lnTo>
                    <a:pt x="0" y="1134856"/>
                  </a:lnTo>
                  <a:close/>
                </a:path>
              </a:pathLst>
            </a:custGeom>
            <a:gradFill rotWithShape="1">
              <a:gsLst>
                <a:gs pos="0">
                  <a:srgbClr val="DBF4A2">
                    <a:alpha val="84500"/>
                  </a:srgbClr>
                </a:gs>
                <a:gs pos="100000">
                  <a:srgbClr val="253746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08296" cy="1172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308212" y="2421212"/>
            <a:ext cx="4433843" cy="8773120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64900" r="-1956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253746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253746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00778B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74150" y="4683711"/>
            <a:ext cx="7235584" cy="263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7"/>
              </a:lnSpc>
            </a:pPr>
            <a:r>
              <a:rPr lang="en-US" sz="3271" spc="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 empower HSC students for behavioral and personal development through outreach and compassionate support.</a:t>
            </a:r>
          </a:p>
          <a:p>
            <a:pPr algn="l">
              <a:lnSpc>
                <a:spcPts val="4187"/>
              </a:lnSpc>
            </a:pPr>
            <a:endParaRPr lang="en-US" sz="3271" spc="1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74150" y="2356527"/>
            <a:ext cx="8351641" cy="186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59"/>
              </a:lnSpc>
            </a:pPr>
            <a:r>
              <a:rPr lang="en-US" sz="108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Our Why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00778B">
                    <a:alpha val="84500"/>
                  </a:srgbClr>
                </a:gs>
                <a:gs pos="100000">
                  <a:srgbClr val="DBF4A2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778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523944" y="2274207"/>
            <a:ext cx="1179996" cy="1179996"/>
          </a:xfrm>
          <a:custGeom>
            <a:avLst/>
            <a:gdLst/>
            <a:ahLst/>
            <a:cxnLst/>
            <a:rect l="l" t="t" r="r" b="b"/>
            <a:pathLst>
              <a:path w="1179996" h="1179996">
                <a:moveTo>
                  <a:pt x="0" y="0"/>
                </a:moveTo>
                <a:lnTo>
                  <a:pt x="1179997" y="0"/>
                </a:lnTo>
                <a:lnTo>
                  <a:pt x="1179997" y="1179996"/>
                </a:lnTo>
                <a:lnTo>
                  <a:pt x="0" y="1179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97578" y="4019525"/>
            <a:ext cx="1179996" cy="1179996"/>
          </a:xfrm>
          <a:custGeom>
            <a:avLst/>
            <a:gdLst/>
            <a:ahLst/>
            <a:cxnLst/>
            <a:rect l="l" t="t" r="r" b="b"/>
            <a:pathLst>
              <a:path w="1179996" h="1179996">
                <a:moveTo>
                  <a:pt x="0" y="0"/>
                </a:moveTo>
                <a:lnTo>
                  <a:pt x="1179996" y="0"/>
                </a:lnTo>
                <a:lnTo>
                  <a:pt x="1179996" y="1179996"/>
                </a:lnTo>
                <a:lnTo>
                  <a:pt x="0" y="1179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23944" y="5766253"/>
            <a:ext cx="1179996" cy="1179996"/>
          </a:xfrm>
          <a:custGeom>
            <a:avLst/>
            <a:gdLst/>
            <a:ahLst/>
            <a:cxnLst/>
            <a:rect l="l" t="t" r="r" b="b"/>
            <a:pathLst>
              <a:path w="1179996" h="1179996">
                <a:moveTo>
                  <a:pt x="0" y="0"/>
                </a:moveTo>
                <a:lnTo>
                  <a:pt x="1179997" y="0"/>
                </a:lnTo>
                <a:lnTo>
                  <a:pt x="1179997" y="1179997"/>
                </a:lnTo>
                <a:lnTo>
                  <a:pt x="0" y="1179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721675" y="5957459"/>
            <a:ext cx="784535" cy="797586"/>
          </a:xfrm>
          <a:custGeom>
            <a:avLst/>
            <a:gdLst/>
            <a:ahLst/>
            <a:cxnLst/>
            <a:rect l="l" t="t" r="r" b="b"/>
            <a:pathLst>
              <a:path w="784535" h="797586">
                <a:moveTo>
                  <a:pt x="0" y="0"/>
                </a:moveTo>
                <a:lnTo>
                  <a:pt x="784535" y="0"/>
                </a:lnTo>
                <a:lnTo>
                  <a:pt x="784535" y="797586"/>
                </a:lnTo>
                <a:lnTo>
                  <a:pt x="0" y="797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23944" y="7308200"/>
            <a:ext cx="1179996" cy="1179996"/>
          </a:xfrm>
          <a:custGeom>
            <a:avLst/>
            <a:gdLst/>
            <a:ahLst/>
            <a:cxnLst/>
            <a:rect l="l" t="t" r="r" b="b"/>
            <a:pathLst>
              <a:path w="1179996" h="1179996">
                <a:moveTo>
                  <a:pt x="0" y="0"/>
                </a:moveTo>
                <a:lnTo>
                  <a:pt x="1179997" y="0"/>
                </a:lnTo>
                <a:lnTo>
                  <a:pt x="1179997" y="1179996"/>
                </a:lnTo>
                <a:lnTo>
                  <a:pt x="0" y="1179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721675" y="2546135"/>
            <a:ext cx="788243" cy="711390"/>
          </a:xfrm>
          <a:custGeom>
            <a:avLst/>
            <a:gdLst/>
            <a:ahLst/>
            <a:cxnLst/>
            <a:rect l="l" t="t" r="r" b="b"/>
            <a:pathLst>
              <a:path w="788243" h="711390">
                <a:moveTo>
                  <a:pt x="0" y="0"/>
                </a:moveTo>
                <a:lnTo>
                  <a:pt x="788244" y="0"/>
                </a:lnTo>
                <a:lnTo>
                  <a:pt x="788244" y="711390"/>
                </a:lnTo>
                <a:lnTo>
                  <a:pt x="0" y="711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607772" y="4231677"/>
            <a:ext cx="1012341" cy="763052"/>
          </a:xfrm>
          <a:custGeom>
            <a:avLst/>
            <a:gdLst/>
            <a:ahLst/>
            <a:cxnLst/>
            <a:rect l="l" t="t" r="r" b="b"/>
            <a:pathLst>
              <a:path w="1012341" h="763052">
                <a:moveTo>
                  <a:pt x="0" y="0"/>
                </a:moveTo>
                <a:lnTo>
                  <a:pt x="1012341" y="0"/>
                </a:lnTo>
                <a:lnTo>
                  <a:pt x="1012341" y="763051"/>
                </a:lnTo>
                <a:lnTo>
                  <a:pt x="0" y="7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679627" y="7428668"/>
            <a:ext cx="868630" cy="939060"/>
          </a:xfrm>
          <a:custGeom>
            <a:avLst/>
            <a:gdLst/>
            <a:ahLst/>
            <a:cxnLst/>
            <a:rect l="l" t="t" r="r" b="b"/>
            <a:pathLst>
              <a:path w="868630" h="939060">
                <a:moveTo>
                  <a:pt x="0" y="0"/>
                </a:moveTo>
                <a:lnTo>
                  <a:pt x="868631" y="0"/>
                </a:lnTo>
                <a:lnTo>
                  <a:pt x="868631" y="939060"/>
                </a:lnTo>
                <a:lnTo>
                  <a:pt x="0" y="939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78783" y="2669162"/>
            <a:ext cx="3055542" cy="45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2"/>
              </a:lnSpc>
            </a:pPr>
            <a:r>
              <a:rPr lang="en-US" sz="2594" b="1" spc="2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The Care Team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964009" y="4428495"/>
            <a:ext cx="2940830" cy="45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2"/>
              </a:lnSpc>
            </a:pPr>
            <a:r>
              <a:rPr lang="en-US" sz="2594" b="1" spc="2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Conduct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64009" y="6172345"/>
            <a:ext cx="3890014" cy="45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2"/>
              </a:lnSpc>
            </a:pPr>
            <a:r>
              <a:rPr lang="en-US" sz="2594" b="1" spc="2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Wellbeing Initiatives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25424" y="2709092"/>
            <a:ext cx="7563242" cy="1786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19"/>
              </a:lnSpc>
            </a:pPr>
            <a:r>
              <a:rPr lang="en-US" sz="987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Our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5424" y="4005237"/>
            <a:ext cx="4644920" cy="1787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19"/>
              </a:lnSpc>
            </a:pPr>
            <a:r>
              <a:rPr lang="en-US" sz="987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5424" y="5928884"/>
            <a:ext cx="5532650" cy="981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8"/>
              </a:lnSpc>
            </a:pPr>
            <a:r>
              <a:rPr lang="en-US" sz="204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 empower HSC students for behavioral and personal development through outreach and compassionate support.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78783" y="7681985"/>
            <a:ext cx="3890014" cy="45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2"/>
              </a:lnSpc>
            </a:pPr>
            <a:r>
              <a:rPr lang="en-US" sz="2594" b="1" spc="2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Be|Well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8868" y="6906678"/>
            <a:ext cx="8453747" cy="3644773"/>
            <a:chOff x="0" y="0"/>
            <a:chExt cx="2226501" cy="9599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6501" cy="959940"/>
            </a:xfrm>
            <a:custGeom>
              <a:avLst/>
              <a:gdLst/>
              <a:ahLst/>
              <a:cxnLst/>
              <a:rect l="l" t="t" r="r" b="b"/>
              <a:pathLst>
                <a:path w="2226501" h="959940">
                  <a:moveTo>
                    <a:pt x="0" y="0"/>
                  </a:moveTo>
                  <a:lnTo>
                    <a:pt x="2226501" y="0"/>
                  </a:lnTo>
                  <a:lnTo>
                    <a:pt x="2226501" y="959940"/>
                  </a:lnTo>
                  <a:lnTo>
                    <a:pt x="0" y="959940"/>
                  </a:lnTo>
                  <a:close/>
                </a:path>
              </a:pathLst>
            </a:custGeom>
            <a:gradFill rotWithShape="1">
              <a:gsLst>
                <a:gs pos="0">
                  <a:srgbClr val="253746">
                    <a:alpha val="13000"/>
                  </a:srgbClr>
                </a:gs>
                <a:gs pos="100000">
                  <a:srgbClr val="DBF4A2">
                    <a:alpha val="385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26501" cy="998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1028700"/>
            <a:ext cx="4922186" cy="983036"/>
          </a:xfrm>
          <a:custGeom>
            <a:avLst/>
            <a:gdLst/>
            <a:ahLst/>
            <a:cxnLst/>
            <a:rect l="l" t="t" r="r" b="b"/>
            <a:pathLst>
              <a:path w="4922186" h="983036">
                <a:moveTo>
                  <a:pt x="0" y="0"/>
                </a:moveTo>
                <a:lnTo>
                  <a:pt x="4922186" y="0"/>
                </a:lnTo>
                <a:lnTo>
                  <a:pt x="4922186" y="983036"/>
                </a:lnTo>
                <a:lnTo>
                  <a:pt x="0" y="983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3817" y="1966727"/>
            <a:ext cx="8118640" cy="196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72"/>
              </a:lnSpc>
            </a:pPr>
            <a:r>
              <a:rPr lang="en-US" sz="1083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Care 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38868" y="4167822"/>
            <a:ext cx="5929226" cy="101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6"/>
              </a:lnSpc>
            </a:pPr>
            <a:r>
              <a:rPr lang="en-US" sz="2100" spc="-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Campus-wide partnership, co-led with the Student Assistance Resource Center (SARC)</a:t>
            </a:r>
          </a:p>
          <a:p>
            <a:pPr algn="just">
              <a:lnSpc>
                <a:spcPts val="2646"/>
              </a:lnSpc>
            </a:pPr>
            <a:endParaRPr lang="en-US" sz="2100" spc="-5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1229933" y="1110297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BF4A2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1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87535" y="21258"/>
              <a:ext cx="813080" cy="739775"/>
              <a:chOff x="0" y="0"/>
              <a:chExt cx="893341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9334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341" h="812800">
                    <a:moveTo>
                      <a:pt x="0" y="0"/>
                    </a:moveTo>
                    <a:lnTo>
                      <a:pt x="893341" y="0"/>
                    </a:lnTo>
                    <a:lnTo>
                      <a:pt x="89334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9334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15973" y="190714"/>
              <a:ext cx="556205" cy="395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8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1953" y="1337383"/>
              <a:ext cx="3730894" cy="1325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2"/>
                </a:lnSpc>
              </a:pPr>
              <a:r>
                <a:rPr lang="en-US" sz="2601">
                  <a:solidFill>
                    <a:srgbClr val="002D46"/>
                  </a:solidFill>
                  <a:latin typeface="Poppins"/>
                  <a:ea typeface="Poppins"/>
                  <a:cs typeface="Poppins"/>
                  <a:sym typeface="Poppins"/>
                </a:rPr>
                <a:t>100% Support</a:t>
              </a:r>
            </a:p>
            <a:p>
              <a:pPr algn="ctr">
                <a:lnSpc>
                  <a:spcPts val="4162"/>
                </a:lnSpc>
              </a:pPr>
              <a:r>
                <a:rPr lang="en-US" sz="2601">
                  <a:solidFill>
                    <a:srgbClr val="002D46"/>
                  </a:solidFill>
                  <a:latin typeface="Poppins"/>
                  <a:ea typeface="Poppins"/>
                  <a:cs typeface="Poppins"/>
                  <a:sym typeface="Poppins"/>
                </a:rPr>
                <a:t>0% Punitive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38868" y="5180519"/>
            <a:ext cx="5724572" cy="1375005"/>
            <a:chOff x="0" y="0"/>
            <a:chExt cx="7632763" cy="183334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705453" cy="641851"/>
              <a:chOff x="0" y="0"/>
              <a:chExt cx="893341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9334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341" h="812800">
                    <a:moveTo>
                      <a:pt x="0" y="0"/>
                    </a:moveTo>
                    <a:lnTo>
                      <a:pt x="893341" y="0"/>
                    </a:lnTo>
                    <a:lnTo>
                      <a:pt x="89334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89334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1436" y="150246"/>
              <a:ext cx="482580" cy="340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30985" y="-1548"/>
              <a:ext cx="4754298" cy="56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9"/>
                </a:lnSpc>
              </a:pPr>
              <a:r>
                <a:rPr lang="en-US" sz="2255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817-735-2740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1191490"/>
              <a:ext cx="705453" cy="641851"/>
              <a:chOff x="0" y="0"/>
              <a:chExt cx="893341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9334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341" h="812800">
                    <a:moveTo>
                      <a:pt x="0" y="0"/>
                    </a:moveTo>
                    <a:lnTo>
                      <a:pt x="893341" y="0"/>
                    </a:lnTo>
                    <a:lnTo>
                      <a:pt x="89334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9334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1436" y="1341735"/>
              <a:ext cx="482580" cy="340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30985" y="1190547"/>
              <a:ext cx="6601777" cy="511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60"/>
                </a:lnSpc>
              </a:pPr>
              <a:r>
                <a:rPr lang="en-US" sz="2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Person of Concern Reporting Form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774115" y="3820578"/>
            <a:ext cx="3086100" cy="3086100"/>
            <a:chOff x="0" y="0"/>
            <a:chExt cx="4114800" cy="411480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BF4A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1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87535" y="21258"/>
              <a:ext cx="813080" cy="739775"/>
              <a:chOff x="0" y="0"/>
              <a:chExt cx="893341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9334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341" h="812800">
                    <a:moveTo>
                      <a:pt x="0" y="0"/>
                    </a:moveTo>
                    <a:lnTo>
                      <a:pt x="893341" y="0"/>
                    </a:lnTo>
                    <a:lnTo>
                      <a:pt x="89334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89334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315973" y="190714"/>
              <a:ext cx="556205" cy="395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8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91953" y="1337383"/>
              <a:ext cx="3730894" cy="1325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2"/>
                </a:lnSpc>
              </a:pPr>
              <a:r>
                <a:rPr lang="en-US" sz="2601">
                  <a:solidFill>
                    <a:srgbClr val="002D46"/>
                  </a:solidFill>
                  <a:latin typeface="Poppins"/>
                  <a:ea typeface="Poppins"/>
                  <a:cs typeface="Poppins"/>
                  <a:sym typeface="Poppins"/>
                </a:rPr>
                <a:t>Support when life happens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229933" y="6686550"/>
            <a:ext cx="3086100" cy="3086100"/>
            <a:chOff x="0" y="0"/>
            <a:chExt cx="4114800" cy="4114800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BF4A2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1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87535" y="21258"/>
              <a:ext cx="813080" cy="739775"/>
              <a:chOff x="0" y="0"/>
              <a:chExt cx="893341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9334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341" h="812800">
                    <a:moveTo>
                      <a:pt x="0" y="0"/>
                    </a:moveTo>
                    <a:lnTo>
                      <a:pt x="893341" y="0"/>
                    </a:lnTo>
                    <a:lnTo>
                      <a:pt x="89334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89334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315973" y="190714"/>
              <a:ext cx="556205" cy="395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8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91953" y="1337383"/>
              <a:ext cx="3730894" cy="1325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2"/>
                </a:lnSpc>
              </a:pPr>
              <a:r>
                <a:rPr lang="en-US" sz="2601">
                  <a:solidFill>
                    <a:srgbClr val="002D46"/>
                  </a:solidFill>
                  <a:latin typeface="Poppins"/>
                  <a:ea typeface="Poppins"/>
                  <a:cs typeface="Poppins"/>
                  <a:sym typeface="Poppins"/>
                </a:rPr>
                <a:t>Non-Clinical Assistance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927836" y="6168390"/>
            <a:ext cx="1476574" cy="1476574"/>
            <a:chOff x="0" y="0"/>
            <a:chExt cx="1968766" cy="196876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968766" cy="1968766"/>
            </a:xfrm>
            <a:custGeom>
              <a:avLst/>
              <a:gdLst/>
              <a:ahLst/>
              <a:cxnLst/>
              <a:rect l="l" t="t" r="r" b="b"/>
              <a:pathLst>
                <a:path w="1968766" h="1968766">
                  <a:moveTo>
                    <a:pt x="0" y="0"/>
                  </a:moveTo>
                  <a:lnTo>
                    <a:pt x="1968766" y="0"/>
                  </a:lnTo>
                  <a:lnTo>
                    <a:pt x="1968766" y="1968766"/>
                  </a:lnTo>
                  <a:lnTo>
                    <a:pt x="0" y="196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2" name="Freeform 52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BF4A2">
                <a:alpha val="84500"/>
              </a:srgbClr>
            </a:gs>
            <a:gs pos="100000">
              <a:srgbClr val="25374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253746">
                    <a:alpha val="100000"/>
                  </a:srgbClr>
                </a:gs>
                <a:gs pos="100000">
                  <a:srgbClr val="00778B">
                    <a:alpha val="845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17025" y="5707302"/>
            <a:ext cx="609810" cy="554831"/>
            <a:chOff x="0" y="0"/>
            <a:chExt cx="89334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3341" cy="812800"/>
            </a:xfrm>
            <a:custGeom>
              <a:avLst/>
              <a:gdLst/>
              <a:ahLst/>
              <a:cxnLst/>
              <a:rect l="l" t="t" r="r" b="b"/>
              <a:pathLst>
                <a:path w="893341" h="812800">
                  <a:moveTo>
                    <a:pt x="0" y="0"/>
                  </a:moveTo>
                  <a:lnTo>
                    <a:pt x="893341" y="0"/>
                  </a:lnTo>
                  <a:lnTo>
                    <a:pt x="8933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9334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17025" y="6671708"/>
            <a:ext cx="609810" cy="554831"/>
            <a:chOff x="0" y="0"/>
            <a:chExt cx="893341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3341" cy="812800"/>
            </a:xfrm>
            <a:custGeom>
              <a:avLst/>
              <a:gdLst/>
              <a:ahLst/>
              <a:cxnLst/>
              <a:rect l="l" t="t" r="r" b="b"/>
              <a:pathLst>
                <a:path w="893341" h="812800">
                  <a:moveTo>
                    <a:pt x="0" y="0"/>
                  </a:moveTo>
                  <a:lnTo>
                    <a:pt x="893341" y="0"/>
                  </a:lnTo>
                  <a:lnTo>
                    <a:pt x="8933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9334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17025" y="7655757"/>
            <a:ext cx="609810" cy="554831"/>
            <a:chOff x="0" y="0"/>
            <a:chExt cx="893341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3341" cy="812800"/>
            </a:xfrm>
            <a:custGeom>
              <a:avLst/>
              <a:gdLst/>
              <a:ahLst/>
              <a:cxnLst/>
              <a:rect l="l" t="t" r="r" b="b"/>
              <a:pathLst>
                <a:path w="893341" h="812800">
                  <a:moveTo>
                    <a:pt x="0" y="0"/>
                  </a:moveTo>
                  <a:lnTo>
                    <a:pt x="893341" y="0"/>
                  </a:lnTo>
                  <a:lnTo>
                    <a:pt x="8933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9334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77999" y="1653448"/>
            <a:ext cx="3259287" cy="2885163"/>
            <a:chOff x="0" y="0"/>
            <a:chExt cx="4774693" cy="42266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74693" cy="4226619"/>
            </a:xfrm>
            <a:custGeom>
              <a:avLst/>
              <a:gdLst/>
              <a:ahLst/>
              <a:cxnLst/>
              <a:rect l="l" t="t" r="r" b="b"/>
              <a:pathLst>
                <a:path w="4774693" h="4226619">
                  <a:moveTo>
                    <a:pt x="0" y="0"/>
                  </a:moveTo>
                  <a:lnTo>
                    <a:pt x="4774693" y="0"/>
                  </a:lnTo>
                  <a:lnTo>
                    <a:pt x="4774693" y="4226619"/>
                  </a:lnTo>
                  <a:lnTo>
                    <a:pt x="0" y="4226619"/>
                  </a:lnTo>
                  <a:close/>
                </a:path>
              </a:pathLst>
            </a:custGeom>
            <a:solidFill>
              <a:srgbClr val="25374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774693" cy="4264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4752023" y="1718125"/>
            <a:ext cx="3259287" cy="2885163"/>
            <a:chOff x="0" y="0"/>
            <a:chExt cx="4774693" cy="4226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774693" cy="4226619"/>
            </a:xfrm>
            <a:custGeom>
              <a:avLst/>
              <a:gdLst/>
              <a:ahLst/>
              <a:cxnLst/>
              <a:rect l="l" t="t" r="r" b="b"/>
              <a:pathLst>
                <a:path w="4774693" h="4226619">
                  <a:moveTo>
                    <a:pt x="0" y="0"/>
                  </a:moveTo>
                  <a:lnTo>
                    <a:pt x="4774693" y="0"/>
                  </a:lnTo>
                  <a:lnTo>
                    <a:pt x="4774693" y="4226619"/>
                  </a:lnTo>
                  <a:lnTo>
                    <a:pt x="0" y="4226619"/>
                  </a:lnTo>
                  <a:close/>
                </a:path>
              </a:pathLst>
            </a:custGeom>
            <a:solidFill>
              <a:srgbClr val="C5E0E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774693" cy="4264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869881" y="4121819"/>
            <a:ext cx="4511785" cy="2885163"/>
            <a:chOff x="0" y="0"/>
            <a:chExt cx="6609540" cy="42266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609540" cy="4226619"/>
            </a:xfrm>
            <a:custGeom>
              <a:avLst/>
              <a:gdLst/>
              <a:ahLst/>
              <a:cxnLst/>
              <a:rect l="l" t="t" r="r" b="b"/>
              <a:pathLst>
                <a:path w="6609540" h="4226619">
                  <a:moveTo>
                    <a:pt x="0" y="0"/>
                  </a:moveTo>
                  <a:lnTo>
                    <a:pt x="6609540" y="0"/>
                  </a:lnTo>
                  <a:lnTo>
                    <a:pt x="6609540" y="4226619"/>
                  </a:lnTo>
                  <a:lnTo>
                    <a:pt x="0" y="4226619"/>
                  </a:lnTo>
                  <a:close/>
                </a:path>
              </a:pathLst>
            </a:custGeom>
            <a:solidFill>
              <a:srgbClr val="DBF4A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6609540" cy="4264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221951" y="5268141"/>
            <a:ext cx="3030671" cy="91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86" lvl="1" indent="-161943" algn="just">
              <a:lnSpc>
                <a:spcPts val="2400"/>
              </a:lnSpc>
              <a:buFont typeface="Arial"/>
              <a:buChar char="•"/>
            </a:pPr>
            <a:r>
              <a:rPr lang="en-US" sz="1500">
                <a:solidFill>
                  <a:srgbClr val="253746"/>
                </a:solidFill>
                <a:latin typeface="Poppins"/>
                <a:ea typeface="Poppins"/>
                <a:cs typeface="Poppins"/>
                <a:sym typeface="Poppins"/>
              </a:rPr>
              <a:t>Read your syllabus.</a:t>
            </a:r>
          </a:p>
          <a:p>
            <a:pPr marL="323886" lvl="1" indent="-161943" algn="just">
              <a:lnSpc>
                <a:spcPts val="2400"/>
              </a:lnSpc>
              <a:buFont typeface="Arial"/>
              <a:buChar char="•"/>
            </a:pPr>
            <a:r>
              <a:rPr lang="en-US" sz="1500">
                <a:solidFill>
                  <a:srgbClr val="253746"/>
                </a:solidFill>
                <a:latin typeface="Poppins"/>
                <a:ea typeface="Poppins"/>
                <a:cs typeface="Poppins"/>
                <a:sym typeface="Poppins"/>
              </a:rPr>
              <a:t>Talk through expectations with your faculty.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4710417" y="5984718"/>
            <a:ext cx="2548883" cy="2548883"/>
            <a:chOff x="0" y="0"/>
            <a:chExt cx="3398511" cy="339851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398511" cy="3398511"/>
            </a:xfrm>
            <a:custGeom>
              <a:avLst/>
              <a:gdLst/>
              <a:ahLst/>
              <a:cxnLst/>
              <a:rect l="l" t="t" r="r" b="b"/>
              <a:pathLst>
                <a:path w="3398511" h="3398511">
                  <a:moveTo>
                    <a:pt x="0" y="0"/>
                  </a:moveTo>
                  <a:lnTo>
                    <a:pt x="3398511" y="0"/>
                  </a:lnTo>
                  <a:lnTo>
                    <a:pt x="3398511" y="3398511"/>
                  </a:lnTo>
                  <a:lnTo>
                    <a:pt x="0" y="3398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 rot="2638617">
            <a:off x="13737287" y="7655757"/>
            <a:ext cx="409604" cy="1241224"/>
          </a:xfrm>
          <a:custGeom>
            <a:avLst/>
            <a:gdLst/>
            <a:ahLst/>
            <a:cxnLst/>
            <a:rect l="l" t="t" r="r" b="b"/>
            <a:pathLst>
              <a:path w="409604" h="1241224">
                <a:moveTo>
                  <a:pt x="0" y="0"/>
                </a:moveTo>
                <a:lnTo>
                  <a:pt x="409603" y="0"/>
                </a:lnTo>
                <a:lnTo>
                  <a:pt x="409603" y="1241225"/>
                </a:lnTo>
                <a:lnTo>
                  <a:pt x="0" y="1241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1524663" y="2601636"/>
            <a:ext cx="1165959" cy="1272533"/>
          </a:xfrm>
          <a:custGeom>
            <a:avLst/>
            <a:gdLst/>
            <a:ahLst/>
            <a:cxnLst/>
            <a:rect l="l" t="t" r="r" b="b"/>
            <a:pathLst>
              <a:path w="1165959" h="1272533">
                <a:moveTo>
                  <a:pt x="0" y="0"/>
                </a:moveTo>
                <a:lnTo>
                  <a:pt x="1165959" y="0"/>
                </a:lnTo>
                <a:lnTo>
                  <a:pt x="1165959" y="1272533"/>
                </a:lnTo>
                <a:lnTo>
                  <a:pt x="0" y="12725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5707511" y="2601636"/>
            <a:ext cx="1348311" cy="1348311"/>
          </a:xfrm>
          <a:custGeom>
            <a:avLst/>
            <a:gdLst/>
            <a:ahLst/>
            <a:cxnLst/>
            <a:rect l="l" t="t" r="r" b="b"/>
            <a:pathLst>
              <a:path w="1348311" h="1348311">
                <a:moveTo>
                  <a:pt x="0" y="0"/>
                </a:moveTo>
                <a:lnTo>
                  <a:pt x="1348311" y="0"/>
                </a:lnTo>
                <a:lnTo>
                  <a:pt x="1348311" y="1348311"/>
                </a:lnTo>
                <a:lnTo>
                  <a:pt x="0" y="13483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817025" y="2174329"/>
            <a:ext cx="6795849" cy="159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16"/>
              </a:lnSpc>
            </a:pPr>
            <a:r>
              <a:rPr lang="en-US" sz="886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17025" y="3297915"/>
            <a:ext cx="7081704" cy="159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16"/>
              </a:lnSpc>
            </a:pPr>
            <a:r>
              <a:rPr lang="en-US" sz="886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Conduct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13353" y="5822488"/>
            <a:ext cx="417154" cy="30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en-US" sz="1720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708233" y="5774863"/>
            <a:ext cx="7821686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 on growth and education, alongside accountability.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13353" y="6786894"/>
            <a:ext cx="417154" cy="30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en-US" sz="1720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708233" y="6755522"/>
            <a:ext cx="6023257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Our core responsibility is to help students.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13353" y="7770943"/>
            <a:ext cx="417154" cy="30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en-US" sz="1720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708233" y="7739571"/>
            <a:ext cx="410972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want to be proactive.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052779" y="1917700"/>
            <a:ext cx="4109728" cy="40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Academic Dishonesty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05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107643" y="4690019"/>
            <a:ext cx="2534098" cy="40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100">
                <a:solidFill>
                  <a:srgbClr val="253746"/>
                </a:solidFill>
                <a:latin typeface="Poppins"/>
                <a:ea typeface="Poppins"/>
                <a:cs typeface="Poppins"/>
                <a:sym typeface="Poppins"/>
              </a:rPr>
              <a:t>On Generative AI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326802" y="1917700"/>
            <a:ext cx="4109728" cy="40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100" b="1">
                <a:solidFill>
                  <a:srgbClr val="253746"/>
                </a:solidFill>
                <a:latin typeface="Poppins Bold"/>
                <a:ea typeface="Poppins Bold"/>
                <a:cs typeface="Poppins Bold"/>
                <a:sym typeface="Poppins Bold"/>
              </a:rPr>
              <a:t>Behavioral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378373" y="8939538"/>
            <a:ext cx="8497895" cy="31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6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HSC Guidance for the Use of AI – Teaching and Instruction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4308" y="-228412"/>
            <a:ext cx="9285022" cy="10743824"/>
            <a:chOff x="0" y="0"/>
            <a:chExt cx="2445438" cy="28296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5438" cy="2829649"/>
            </a:xfrm>
            <a:custGeom>
              <a:avLst/>
              <a:gdLst/>
              <a:ahLst/>
              <a:cxnLst/>
              <a:rect l="l" t="t" r="r" b="b"/>
              <a:pathLst>
                <a:path w="2445438" h="2829649">
                  <a:moveTo>
                    <a:pt x="0" y="0"/>
                  </a:moveTo>
                  <a:lnTo>
                    <a:pt x="2445438" y="0"/>
                  </a:lnTo>
                  <a:lnTo>
                    <a:pt x="2445438" y="2829649"/>
                  </a:lnTo>
                  <a:lnTo>
                    <a:pt x="0" y="28296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45438" cy="2867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BF4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2111" y="2740056"/>
            <a:ext cx="13097345" cy="188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8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Wellbeing </a:t>
            </a:r>
          </a:p>
          <a:p>
            <a:pPr algn="l">
              <a:lnSpc>
                <a:spcPts val="12319"/>
              </a:lnSpc>
            </a:pPr>
            <a:r>
              <a:rPr lang="en-US" sz="8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Initiatives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74150" y="5744903"/>
            <a:ext cx="609810" cy="554831"/>
            <a:chOff x="0" y="0"/>
            <a:chExt cx="813080" cy="73977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13080" cy="739775"/>
              <a:chOff x="0" y="0"/>
              <a:chExt cx="893341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9334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341" h="812800">
                    <a:moveTo>
                      <a:pt x="0" y="0"/>
                    </a:moveTo>
                    <a:lnTo>
                      <a:pt x="893341" y="0"/>
                    </a:lnTo>
                    <a:lnTo>
                      <a:pt x="89334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BF4A2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9334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28437" y="169456"/>
              <a:ext cx="556205" cy="395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8"/>
                </a:lnSpc>
                <a:spcBef>
                  <a:spcPct val="0"/>
                </a:spcBef>
              </a:pPr>
              <a:r>
                <a:rPr lang="en-US" sz="1720" b="1">
                  <a:solidFill>
                    <a:srgbClr val="002D4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01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565358" y="5502424"/>
            <a:ext cx="5808671" cy="124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offer a variety of wellness, prevention, self-care, and awareness programs throughout the year.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74150" y="7414159"/>
            <a:ext cx="609810" cy="554831"/>
            <a:chOff x="0" y="0"/>
            <a:chExt cx="813080" cy="739775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13080" cy="739775"/>
              <a:chOff x="0" y="0"/>
              <a:chExt cx="893341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9334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341" h="812800">
                    <a:moveTo>
                      <a:pt x="0" y="0"/>
                    </a:moveTo>
                    <a:lnTo>
                      <a:pt x="893341" y="0"/>
                    </a:lnTo>
                    <a:lnTo>
                      <a:pt x="89334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BF4A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9334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28437" y="169456"/>
              <a:ext cx="556205" cy="395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8"/>
                </a:lnSpc>
                <a:spcBef>
                  <a:spcPct val="0"/>
                </a:spcBef>
              </a:pPr>
              <a:r>
                <a:rPr lang="en-US" sz="1720" b="1">
                  <a:solidFill>
                    <a:srgbClr val="002D4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02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565358" y="7440119"/>
            <a:ext cx="6384169" cy="40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Events are often hosted in person or virtually.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674150" y="8636392"/>
            <a:ext cx="609810" cy="554831"/>
            <a:chOff x="0" y="0"/>
            <a:chExt cx="813080" cy="73977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813080" cy="739775"/>
              <a:chOff x="0" y="0"/>
              <a:chExt cx="893341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9334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341" h="812800">
                    <a:moveTo>
                      <a:pt x="0" y="0"/>
                    </a:moveTo>
                    <a:lnTo>
                      <a:pt x="893341" y="0"/>
                    </a:lnTo>
                    <a:lnTo>
                      <a:pt x="89334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BF4A2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9334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28437" y="169456"/>
              <a:ext cx="556205" cy="395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8"/>
                </a:lnSpc>
                <a:spcBef>
                  <a:spcPct val="0"/>
                </a:spcBef>
              </a:pPr>
              <a:r>
                <a:rPr lang="en-US" sz="1720" b="1">
                  <a:solidFill>
                    <a:srgbClr val="002D4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03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565358" y="8452801"/>
            <a:ext cx="5290724" cy="826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collaborate with Register Student Organizations (RSOs).</a:t>
            </a:r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568" y="2428268"/>
            <a:ext cx="5110237" cy="511023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3686820" y="5048250"/>
            <a:ext cx="4945426" cy="40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100">
                <a:solidFill>
                  <a:srgbClr val="253746"/>
                </a:solidFill>
                <a:latin typeface="Poppins"/>
                <a:ea typeface="Poppins"/>
                <a:cs typeface="Poppins"/>
                <a:sym typeface="Poppins"/>
              </a:rPr>
              <a:t>Suicide Prevention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710973" y="2341683"/>
            <a:ext cx="4945426" cy="40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100">
                <a:solidFill>
                  <a:srgbClr val="253746"/>
                </a:solidFill>
                <a:latin typeface="Poppins"/>
                <a:ea typeface="Poppins"/>
                <a:cs typeface="Poppins"/>
                <a:sym typeface="Poppins"/>
              </a:rPr>
              <a:t>Sex-based Violence Prevention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710973" y="7122647"/>
            <a:ext cx="4945426" cy="40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100">
                <a:solidFill>
                  <a:srgbClr val="253746"/>
                </a:solidFill>
                <a:latin typeface="Poppins"/>
                <a:ea typeface="Poppins"/>
                <a:cs typeface="Poppins"/>
                <a:sym typeface="Poppins"/>
              </a:rPr>
              <a:t>Drug and Alcohol Abuse Prevention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044308" y="5048250"/>
            <a:ext cx="4945426" cy="40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100">
                <a:solidFill>
                  <a:srgbClr val="253746"/>
                </a:solidFill>
                <a:latin typeface="Poppins"/>
                <a:ea typeface="Poppins"/>
                <a:cs typeface="Poppins"/>
                <a:sym typeface="Poppins"/>
              </a:rPr>
              <a:t>Mental Health and Self-care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3746">
                <a:alpha val="100000"/>
              </a:srgbClr>
            </a:gs>
            <a:gs pos="100000">
              <a:srgbClr val="00778B">
                <a:alpha val="84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39253" y="3904441"/>
            <a:ext cx="11236108" cy="2987351"/>
            <a:chOff x="0" y="0"/>
            <a:chExt cx="2770782" cy="7366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0782" cy="736669"/>
            </a:xfrm>
            <a:custGeom>
              <a:avLst/>
              <a:gdLst/>
              <a:ahLst/>
              <a:cxnLst/>
              <a:rect l="l" t="t" r="r" b="b"/>
              <a:pathLst>
                <a:path w="2770782" h="736669">
                  <a:moveTo>
                    <a:pt x="0" y="0"/>
                  </a:moveTo>
                  <a:lnTo>
                    <a:pt x="2770782" y="0"/>
                  </a:lnTo>
                  <a:lnTo>
                    <a:pt x="2770782" y="736669"/>
                  </a:lnTo>
                  <a:lnTo>
                    <a:pt x="0" y="736669"/>
                  </a:lnTo>
                  <a:close/>
                </a:path>
              </a:pathLst>
            </a:custGeom>
            <a:solidFill>
              <a:srgbClr val="DBF4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70782" cy="774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3000"/>
                  </a:srgbClr>
                </a:gs>
                <a:gs pos="100000">
                  <a:srgbClr val="DBF4A2">
                    <a:alpha val="385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93396" y="5113423"/>
            <a:ext cx="2428753" cy="242875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1484575" y="5113423"/>
            <a:ext cx="2428753" cy="242875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13191" r="-1319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8175755" y="5113423"/>
            <a:ext cx="2428753" cy="242875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8176647" y="5113423"/>
            <a:ext cx="651301" cy="592581"/>
            <a:chOff x="0" y="0"/>
            <a:chExt cx="893341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3341" cy="812800"/>
            </a:xfrm>
            <a:custGeom>
              <a:avLst/>
              <a:gdLst/>
              <a:ahLst/>
              <a:cxnLst/>
              <a:rect l="l" t="t" r="r" b="b"/>
              <a:pathLst>
                <a:path w="893341" h="812800">
                  <a:moveTo>
                    <a:pt x="0" y="0"/>
                  </a:moveTo>
                  <a:lnTo>
                    <a:pt x="893341" y="0"/>
                  </a:lnTo>
                  <a:lnTo>
                    <a:pt x="8933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9334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485021" y="5113423"/>
            <a:ext cx="651301" cy="592581"/>
            <a:chOff x="0" y="0"/>
            <a:chExt cx="893341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3341" cy="812800"/>
            </a:xfrm>
            <a:custGeom>
              <a:avLst/>
              <a:gdLst/>
              <a:ahLst/>
              <a:cxnLst/>
              <a:rect l="l" t="t" r="r" b="b"/>
              <a:pathLst>
                <a:path w="893341" h="812800">
                  <a:moveTo>
                    <a:pt x="0" y="0"/>
                  </a:moveTo>
                  <a:lnTo>
                    <a:pt x="893341" y="0"/>
                  </a:lnTo>
                  <a:lnTo>
                    <a:pt x="8933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9334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798386" y="5116023"/>
            <a:ext cx="651301" cy="592581"/>
            <a:chOff x="0" y="0"/>
            <a:chExt cx="893341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93341" cy="812800"/>
            </a:xfrm>
            <a:custGeom>
              <a:avLst/>
              <a:gdLst/>
              <a:ahLst/>
              <a:cxnLst/>
              <a:rect l="l" t="t" r="r" b="b"/>
              <a:pathLst>
                <a:path w="893341" h="812800">
                  <a:moveTo>
                    <a:pt x="0" y="0"/>
                  </a:moveTo>
                  <a:lnTo>
                    <a:pt x="893341" y="0"/>
                  </a:lnTo>
                  <a:lnTo>
                    <a:pt x="8933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9334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59181" y="4050346"/>
            <a:ext cx="5503772" cy="1361968"/>
          </a:xfrm>
          <a:custGeom>
            <a:avLst/>
            <a:gdLst/>
            <a:ahLst/>
            <a:cxnLst/>
            <a:rect l="l" t="t" r="r" b="b"/>
            <a:pathLst>
              <a:path w="5503772" h="1361968">
                <a:moveTo>
                  <a:pt x="0" y="0"/>
                </a:moveTo>
                <a:lnTo>
                  <a:pt x="5503772" y="0"/>
                </a:lnTo>
                <a:lnTo>
                  <a:pt x="5503772" y="1361967"/>
                </a:lnTo>
                <a:lnTo>
                  <a:pt x="0" y="13619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2028288" y="7026621"/>
            <a:ext cx="2929086" cy="2929086"/>
          </a:xfrm>
          <a:custGeom>
            <a:avLst/>
            <a:gdLst/>
            <a:ahLst/>
            <a:cxnLst/>
            <a:rect l="l" t="t" r="r" b="b"/>
            <a:pathLst>
              <a:path w="2929086" h="2929086">
                <a:moveTo>
                  <a:pt x="0" y="0"/>
                </a:moveTo>
                <a:lnTo>
                  <a:pt x="2929086" y="0"/>
                </a:lnTo>
                <a:lnTo>
                  <a:pt x="2929086" y="2929085"/>
                </a:lnTo>
                <a:lnTo>
                  <a:pt x="0" y="29290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341111" y="1028700"/>
            <a:ext cx="989044" cy="989044"/>
          </a:xfrm>
          <a:custGeom>
            <a:avLst/>
            <a:gdLst/>
            <a:ahLst/>
            <a:cxnLst/>
            <a:rect l="l" t="t" r="r" b="b"/>
            <a:pathLst>
              <a:path w="989044" h="989044">
                <a:moveTo>
                  <a:pt x="0" y="0"/>
                </a:moveTo>
                <a:lnTo>
                  <a:pt x="989043" y="0"/>
                </a:lnTo>
                <a:lnTo>
                  <a:pt x="989043" y="989044"/>
                </a:lnTo>
                <a:lnTo>
                  <a:pt x="0" y="989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279529" y="5239686"/>
            <a:ext cx="445537" cy="32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2"/>
              </a:lnSpc>
              <a:spcBef>
                <a:spcPct val="0"/>
              </a:spcBef>
            </a:pPr>
            <a:r>
              <a:rPr lang="en-US" sz="1837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587903" y="5239686"/>
            <a:ext cx="445537" cy="32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2"/>
              </a:lnSpc>
              <a:spcBef>
                <a:spcPct val="0"/>
              </a:spcBef>
            </a:pPr>
            <a:r>
              <a:rPr lang="en-US" sz="1837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901268" y="5242286"/>
            <a:ext cx="445537" cy="32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2"/>
              </a:lnSpc>
              <a:spcBef>
                <a:spcPct val="0"/>
              </a:spcBef>
            </a:pPr>
            <a:r>
              <a:rPr lang="en-US" sz="1837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012732" y="7687235"/>
            <a:ext cx="2754799" cy="407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10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Wellbeing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184872" y="7687235"/>
            <a:ext cx="3028160" cy="407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10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Emotional intelligence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30373" y="7687235"/>
            <a:ext cx="2754799" cy="407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10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Resilience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2724" y="5680029"/>
            <a:ext cx="5540705" cy="679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6"/>
              </a:lnSpc>
            </a:pPr>
            <a:r>
              <a:rPr lang="en-US" sz="2100" spc="-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Proactively addresses burnout in the health professions.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458233" y="2133410"/>
            <a:ext cx="2754799" cy="407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10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Follow us!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3913328" y="2012950"/>
            <a:ext cx="2186887" cy="2186887"/>
            <a:chOff x="0" y="0"/>
            <a:chExt cx="2915849" cy="291584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915849" cy="2915849"/>
            </a:xfrm>
            <a:custGeom>
              <a:avLst/>
              <a:gdLst/>
              <a:ahLst/>
              <a:cxnLst/>
              <a:rect l="l" t="t" r="r" b="b"/>
              <a:pathLst>
                <a:path w="2915849" h="2915849">
                  <a:moveTo>
                    <a:pt x="0" y="0"/>
                  </a:moveTo>
                  <a:lnTo>
                    <a:pt x="2915849" y="0"/>
                  </a:lnTo>
                  <a:lnTo>
                    <a:pt x="2915849" y="2915849"/>
                  </a:lnTo>
                  <a:lnTo>
                    <a:pt x="0" y="2915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1" name="Freeform 41"/>
          <p:cNvSpPr/>
          <p:nvPr/>
        </p:nvSpPr>
        <p:spPr>
          <a:xfrm rot="7365887">
            <a:off x="13771548" y="950802"/>
            <a:ext cx="283561" cy="859275"/>
          </a:xfrm>
          <a:custGeom>
            <a:avLst/>
            <a:gdLst/>
            <a:ahLst/>
            <a:cxnLst/>
            <a:rect l="l" t="t" r="r" b="b"/>
            <a:pathLst>
              <a:path w="283561" h="859275">
                <a:moveTo>
                  <a:pt x="0" y="0"/>
                </a:moveTo>
                <a:lnTo>
                  <a:pt x="283561" y="0"/>
                </a:lnTo>
                <a:lnTo>
                  <a:pt x="283561" y="859274"/>
                </a:lnTo>
                <a:lnTo>
                  <a:pt x="0" y="8592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3746">
                <a:alpha val="100000"/>
              </a:srgbClr>
            </a:gs>
            <a:gs pos="100000">
              <a:srgbClr val="00778B">
                <a:alpha val="84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2D4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754395" y="4625644"/>
            <a:ext cx="6504905" cy="5147006"/>
          </a:xfrm>
          <a:custGeom>
            <a:avLst/>
            <a:gdLst/>
            <a:ahLst/>
            <a:cxnLst/>
            <a:rect l="l" t="t" r="r" b="b"/>
            <a:pathLst>
              <a:path w="6504905" h="5147006">
                <a:moveTo>
                  <a:pt x="0" y="0"/>
                </a:moveTo>
                <a:lnTo>
                  <a:pt x="6504905" y="0"/>
                </a:lnTo>
                <a:lnTo>
                  <a:pt x="6504905" y="5147006"/>
                </a:lnTo>
                <a:lnTo>
                  <a:pt x="0" y="5147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96801" y="4625644"/>
            <a:ext cx="4628098" cy="4114800"/>
          </a:xfrm>
          <a:custGeom>
            <a:avLst/>
            <a:gdLst/>
            <a:ahLst/>
            <a:cxnLst/>
            <a:rect l="l" t="t" r="r" b="b"/>
            <a:pathLst>
              <a:path w="4628098" h="4114800">
                <a:moveTo>
                  <a:pt x="0" y="0"/>
                </a:moveTo>
                <a:lnTo>
                  <a:pt x="4628098" y="0"/>
                </a:lnTo>
                <a:lnTo>
                  <a:pt x="4628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002D46"/>
                </a:solidFill>
                <a:latin typeface="Poppins Bold"/>
                <a:ea typeface="Poppins Bold"/>
                <a:cs typeface="Poppins Bold"/>
                <a:sym typeface="Poppins Bold"/>
              </a:rPr>
              <a:t>08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19060" y="2235495"/>
            <a:ext cx="13449879" cy="15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sz="8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Where to Find Us!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56162" y="4139377"/>
            <a:ext cx="1109376" cy="34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2100" spc="-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Online!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27730" y="4139377"/>
            <a:ext cx="1958234" cy="34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2100" spc="-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Person!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34624" y="6337096"/>
            <a:ext cx="1109376" cy="34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2100" spc="-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1" b="-915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8462" y="-44381"/>
            <a:ext cx="18498185" cy="10499778"/>
            <a:chOff x="0" y="0"/>
            <a:chExt cx="4871950" cy="2765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1950" cy="2765374"/>
            </a:xfrm>
            <a:custGeom>
              <a:avLst/>
              <a:gdLst/>
              <a:ahLst/>
              <a:cxnLst/>
              <a:rect l="l" t="t" r="r" b="b"/>
              <a:pathLst>
                <a:path w="4871950" h="2765374">
                  <a:moveTo>
                    <a:pt x="0" y="0"/>
                  </a:moveTo>
                  <a:lnTo>
                    <a:pt x="4871950" y="0"/>
                  </a:lnTo>
                  <a:lnTo>
                    <a:pt x="4871950" y="2765374"/>
                  </a:lnTo>
                  <a:lnTo>
                    <a:pt x="0" y="2765374"/>
                  </a:lnTo>
                  <a:close/>
                </a:path>
              </a:pathLst>
            </a:custGeom>
            <a:gradFill rotWithShape="1">
              <a:gsLst>
                <a:gs pos="0">
                  <a:srgbClr val="253746">
                    <a:alpha val="100000"/>
                  </a:srgbClr>
                </a:gs>
                <a:gs pos="100000">
                  <a:srgbClr val="DBF4A2">
                    <a:alpha val="845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1950" cy="2803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93737" y="7584300"/>
            <a:ext cx="7594263" cy="2720964"/>
            <a:chOff x="0" y="0"/>
            <a:chExt cx="2000135" cy="7166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00135" cy="716632"/>
            </a:xfrm>
            <a:custGeom>
              <a:avLst/>
              <a:gdLst/>
              <a:ahLst/>
              <a:cxnLst/>
              <a:rect l="l" t="t" r="r" b="b"/>
              <a:pathLst>
                <a:path w="2000135" h="716632">
                  <a:moveTo>
                    <a:pt x="0" y="0"/>
                  </a:moveTo>
                  <a:lnTo>
                    <a:pt x="2000135" y="0"/>
                  </a:lnTo>
                  <a:lnTo>
                    <a:pt x="2000135" y="716632"/>
                  </a:lnTo>
                  <a:lnTo>
                    <a:pt x="0" y="71663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3000"/>
                  </a:srgbClr>
                </a:gs>
                <a:gs pos="100000">
                  <a:srgbClr val="DFDFDF">
                    <a:alpha val="385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000135" cy="7928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4253" y="9258300"/>
            <a:ext cx="1082953" cy="1028700"/>
            <a:chOff x="0" y="0"/>
            <a:chExt cx="285222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5222" cy="270933"/>
            </a:xfrm>
            <a:custGeom>
              <a:avLst/>
              <a:gdLst/>
              <a:ahLst/>
              <a:cxnLst/>
              <a:rect l="l" t="t" r="r" b="b"/>
              <a:pathLst>
                <a:path w="285222" h="270933">
                  <a:moveTo>
                    <a:pt x="0" y="0"/>
                  </a:moveTo>
                  <a:lnTo>
                    <a:pt x="285222" y="0"/>
                  </a:lnTo>
                  <a:lnTo>
                    <a:pt x="28522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85222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88797" y="2036254"/>
            <a:ext cx="7846867" cy="285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83"/>
              </a:lnSpc>
            </a:pPr>
            <a:r>
              <a:rPr lang="en-US" sz="1584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15005" y="3967814"/>
            <a:ext cx="5132012" cy="285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83"/>
              </a:lnSpc>
            </a:pPr>
            <a:r>
              <a:rPr lang="en-US" sz="1584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724" y="9513394"/>
            <a:ext cx="851000" cy="44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1" b="1">
                <a:solidFill>
                  <a:srgbClr val="253746"/>
                </a:solidFill>
                <a:latin typeface="Poppins Bold"/>
                <a:ea typeface="Poppins Bold"/>
                <a:cs typeface="Poppins Bold"/>
                <a:sym typeface="Poppins Bold"/>
              </a:rPr>
              <a:t>10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73692" y="5041969"/>
            <a:ext cx="5404122" cy="72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8"/>
              </a:lnSpc>
            </a:pPr>
            <a:r>
              <a:rPr lang="en-US" sz="2056" dirty="0">
                <a:solidFill>
                  <a:schemeClr val="accent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unthsc.edu/care-and-civility</a:t>
            </a:r>
          </a:p>
          <a:p>
            <a:pPr algn="r">
              <a:lnSpc>
                <a:spcPts val="2878"/>
              </a:lnSpc>
            </a:pPr>
            <a:endParaRPr lang="en-US" sz="205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749626" y="6040119"/>
            <a:ext cx="2702061" cy="3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14"/>
              </a:lnSpc>
              <a:spcBef>
                <a:spcPct val="0"/>
              </a:spcBef>
            </a:pPr>
            <a:r>
              <a:rPr lang="en-US" sz="2467" b="1" spc="236" dirty="0">
                <a:solidFill>
                  <a:schemeClr val="accent1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Contact Us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73692" y="6493526"/>
            <a:ext cx="5404122" cy="10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8"/>
              </a:lnSpc>
            </a:pPr>
            <a:r>
              <a:rPr lang="en-US" sz="2056" dirty="0">
                <a:solidFill>
                  <a:schemeClr val="accent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occ@unthsc.edu</a:t>
            </a:r>
          </a:p>
          <a:p>
            <a:pPr algn="r">
              <a:lnSpc>
                <a:spcPts val="2878"/>
              </a:lnSpc>
            </a:pPr>
            <a:r>
              <a:rPr lang="en-US" sz="2056" dirty="0">
                <a:solidFill>
                  <a:schemeClr val="accent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bewell@unthsc.edu</a:t>
            </a:r>
          </a:p>
          <a:p>
            <a:pPr algn="r">
              <a:lnSpc>
                <a:spcPts val="2878"/>
              </a:lnSpc>
            </a:pPr>
            <a:endParaRPr lang="en-US" sz="205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806169" y="4591534"/>
            <a:ext cx="1671645" cy="3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14"/>
              </a:lnSpc>
              <a:spcBef>
                <a:spcPct val="0"/>
              </a:spcBef>
            </a:pPr>
            <a:r>
              <a:rPr lang="en-US" sz="2467" b="1" spc="236" dirty="0">
                <a:solidFill>
                  <a:schemeClr val="accent1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Website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28700" y="1028700"/>
            <a:ext cx="4928263" cy="984250"/>
          </a:xfrm>
          <a:custGeom>
            <a:avLst/>
            <a:gdLst/>
            <a:ahLst/>
            <a:cxnLst/>
            <a:rect l="l" t="t" r="r" b="b"/>
            <a:pathLst>
              <a:path w="4928263" h="984250">
                <a:moveTo>
                  <a:pt x="0" y="0"/>
                </a:moveTo>
                <a:lnTo>
                  <a:pt x="4928263" y="0"/>
                </a:lnTo>
                <a:lnTo>
                  <a:pt x="4928263" y="984250"/>
                </a:lnTo>
                <a:lnTo>
                  <a:pt x="0" y="984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488797" y="7574775"/>
            <a:ext cx="2117655" cy="38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14"/>
              </a:lnSpc>
              <a:spcBef>
                <a:spcPct val="0"/>
              </a:spcBef>
            </a:pPr>
            <a:r>
              <a:rPr lang="en-US" sz="2467" b="1" spc="23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264</Words>
  <Application>Microsoft Office PowerPoint</Application>
  <PresentationFormat>Custom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Poppins Medium</vt:lpstr>
      <vt:lpstr>Poppins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 Office Overview</dc:title>
  <cp:lastModifiedBy>Cooper, Alex</cp:lastModifiedBy>
  <cp:revision>1</cp:revision>
  <dcterms:created xsi:type="dcterms:W3CDTF">2006-08-16T00:00:00Z</dcterms:created>
  <dcterms:modified xsi:type="dcterms:W3CDTF">2025-03-26T14:20:38Z</dcterms:modified>
  <dc:identifier>DAGgNgZzN88</dc:identifier>
</cp:coreProperties>
</file>