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3" r:id="rId5"/>
  </p:sldMasterIdLst>
  <p:notesMasterIdLst>
    <p:notesMasterId r:id="rId19"/>
  </p:notesMasterIdLst>
  <p:handoutMasterIdLst>
    <p:handoutMasterId r:id="rId20"/>
  </p:handoutMasterIdLst>
  <p:sldIdLst>
    <p:sldId id="256" r:id="rId6"/>
    <p:sldId id="263" r:id="rId7"/>
    <p:sldId id="270" r:id="rId8"/>
    <p:sldId id="271" r:id="rId9"/>
    <p:sldId id="283" r:id="rId10"/>
    <p:sldId id="274" r:id="rId11"/>
    <p:sldId id="277" r:id="rId12"/>
    <p:sldId id="275" r:id="rId13"/>
    <p:sldId id="282" r:id="rId14"/>
    <p:sldId id="276" r:id="rId15"/>
    <p:sldId id="278" r:id="rId16"/>
    <p:sldId id="273"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000000"/>
    <a:srgbClr val="253746"/>
    <a:srgbClr val="1676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273426-A324-D567-7AF1-B806DABA6459}" v="864" dt="2022-05-20T21:21:38.381"/>
    <p1510:client id="{D9A08662-EBCA-AD09-3278-ABD254BB06B9}" v="1141" dt="2022-05-23T20:18:29.3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77" autoAdjust="0"/>
    <p:restoredTop sz="82517"/>
  </p:normalViewPr>
  <p:slideViewPr>
    <p:cSldViewPr snapToGrid="0">
      <p:cViewPr varScale="1">
        <p:scale>
          <a:sx n="94" d="100"/>
          <a:sy n="94" d="100"/>
        </p:scale>
        <p:origin x="846" y="96"/>
      </p:cViewPr>
      <p:guideLst>
        <p:guide orient="horz" pos="2160"/>
        <p:guide pos="3840"/>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BFFDF6-28CB-45E3-8306-2515E396ACC8}" type="doc">
      <dgm:prSet loTypeId="urn:microsoft.com/office/officeart/2005/8/layout/hList9" loCatId="list" qsTypeId="urn:microsoft.com/office/officeart/2005/8/quickstyle/simple2" qsCatId="simple" csTypeId="urn:microsoft.com/office/officeart/2005/8/colors/colorful1" csCatId="colorful" phldr="1"/>
      <dgm:spPr/>
      <dgm:t>
        <a:bodyPr/>
        <a:lstStyle/>
        <a:p>
          <a:endParaRPr lang="en-US"/>
        </a:p>
      </dgm:t>
    </dgm:pt>
    <dgm:pt modelId="{3729740D-E68E-4729-AF87-2AD24A62E425}">
      <dgm:prSet phldrT="[Text]"/>
      <dgm:spPr/>
      <dgm:t>
        <a:bodyPr/>
        <a:lstStyle/>
        <a:p>
          <a:r>
            <a:rPr lang="en-US" dirty="0"/>
            <a:t>Step 1</a:t>
          </a:r>
        </a:p>
      </dgm:t>
    </dgm:pt>
    <dgm:pt modelId="{DF4E246B-20B8-4854-AA44-5FFCAFEFB9C5}" type="parTrans" cxnId="{8A3A77BA-E629-4697-9C96-F00E59B6EF75}">
      <dgm:prSet/>
      <dgm:spPr/>
      <dgm:t>
        <a:bodyPr/>
        <a:lstStyle/>
        <a:p>
          <a:endParaRPr lang="en-US"/>
        </a:p>
      </dgm:t>
    </dgm:pt>
    <dgm:pt modelId="{94D0A478-A4C9-4EB1-BA52-86216415016D}" type="sibTrans" cxnId="{8A3A77BA-E629-4697-9C96-F00E59B6EF75}">
      <dgm:prSet/>
      <dgm:spPr/>
      <dgm:t>
        <a:bodyPr/>
        <a:lstStyle/>
        <a:p>
          <a:endParaRPr lang="en-US"/>
        </a:p>
      </dgm:t>
    </dgm:pt>
    <dgm:pt modelId="{7E8B3620-66A6-4EED-AAD2-DCD06EC39B79}">
      <dgm:prSet phldrT="[Text]" custT="1"/>
      <dgm:spPr/>
      <dgm:t>
        <a:bodyPr/>
        <a:lstStyle/>
        <a:p>
          <a:r>
            <a:rPr lang="en-US" sz="1600" dirty="0">
              <a:latin typeface="+mn-lt"/>
            </a:rPr>
            <a:t>Submit online application</a:t>
          </a:r>
        </a:p>
      </dgm:t>
    </dgm:pt>
    <dgm:pt modelId="{0B52A6E7-9B04-4762-AA5A-219ACC772C16}" type="parTrans" cxnId="{FF3093AA-9E39-46F6-8F6B-8F0903EBB3A2}">
      <dgm:prSet/>
      <dgm:spPr/>
      <dgm:t>
        <a:bodyPr/>
        <a:lstStyle/>
        <a:p>
          <a:endParaRPr lang="en-US"/>
        </a:p>
      </dgm:t>
    </dgm:pt>
    <dgm:pt modelId="{0C28E4A2-DD5C-48CD-B124-B7E09C3296E2}" type="sibTrans" cxnId="{FF3093AA-9E39-46F6-8F6B-8F0903EBB3A2}">
      <dgm:prSet/>
      <dgm:spPr/>
      <dgm:t>
        <a:bodyPr/>
        <a:lstStyle/>
        <a:p>
          <a:endParaRPr lang="en-US"/>
        </a:p>
      </dgm:t>
    </dgm:pt>
    <dgm:pt modelId="{BC66A766-317B-4014-8228-DC70D3A83059}">
      <dgm:prSet phldrT="[Text]"/>
      <dgm:spPr/>
      <dgm:t>
        <a:bodyPr/>
        <a:lstStyle/>
        <a:p>
          <a:r>
            <a:rPr lang="en-US" dirty="0"/>
            <a:t>Step 2</a:t>
          </a:r>
        </a:p>
      </dgm:t>
    </dgm:pt>
    <dgm:pt modelId="{6AC91D39-FE22-4980-81FB-876D5218E66B}" type="parTrans" cxnId="{72F9B29E-203F-4B46-A87A-57460E338BF7}">
      <dgm:prSet/>
      <dgm:spPr/>
      <dgm:t>
        <a:bodyPr/>
        <a:lstStyle/>
        <a:p>
          <a:endParaRPr lang="en-US"/>
        </a:p>
      </dgm:t>
    </dgm:pt>
    <dgm:pt modelId="{F2E4DFAE-870A-440F-8EB5-3E8867453EC0}" type="sibTrans" cxnId="{72F9B29E-203F-4B46-A87A-57460E338BF7}">
      <dgm:prSet/>
      <dgm:spPr/>
      <dgm:t>
        <a:bodyPr/>
        <a:lstStyle/>
        <a:p>
          <a:endParaRPr lang="en-US"/>
        </a:p>
      </dgm:t>
    </dgm:pt>
    <dgm:pt modelId="{51250E3A-52E7-4264-A913-E931BA310AE8}">
      <dgm:prSet phldrT="[Text]" custT="1"/>
      <dgm:spPr/>
      <dgm:t>
        <a:bodyPr/>
        <a:lstStyle/>
        <a:p>
          <a:r>
            <a:rPr lang="en-US" sz="1600" dirty="0"/>
            <a:t>Provide documentation of disability</a:t>
          </a:r>
        </a:p>
      </dgm:t>
    </dgm:pt>
    <dgm:pt modelId="{C6DA4E25-5FAC-4564-85DB-0853138ED9DE}" type="parTrans" cxnId="{04CA66CB-3B82-4DEF-BDDC-9BEA75225AA7}">
      <dgm:prSet/>
      <dgm:spPr/>
      <dgm:t>
        <a:bodyPr/>
        <a:lstStyle/>
        <a:p>
          <a:endParaRPr lang="en-US"/>
        </a:p>
      </dgm:t>
    </dgm:pt>
    <dgm:pt modelId="{7C9D9946-936D-45D4-8300-5099AE876605}" type="sibTrans" cxnId="{04CA66CB-3B82-4DEF-BDDC-9BEA75225AA7}">
      <dgm:prSet/>
      <dgm:spPr/>
      <dgm:t>
        <a:bodyPr/>
        <a:lstStyle/>
        <a:p>
          <a:endParaRPr lang="en-US"/>
        </a:p>
      </dgm:t>
    </dgm:pt>
    <dgm:pt modelId="{B30952D8-8797-450D-99EF-065278A35D48}">
      <dgm:prSet phldrT="[Text]"/>
      <dgm:spPr/>
      <dgm:t>
        <a:bodyPr/>
        <a:lstStyle/>
        <a:p>
          <a:r>
            <a:rPr lang="en-US" dirty="0"/>
            <a:t>Step 4</a:t>
          </a:r>
        </a:p>
      </dgm:t>
    </dgm:pt>
    <dgm:pt modelId="{62FBCCFE-B356-4399-98B1-4FB08FF74D67}" type="parTrans" cxnId="{A31D901D-A2FA-4656-AAE8-9736B547EF14}">
      <dgm:prSet/>
      <dgm:spPr/>
      <dgm:t>
        <a:bodyPr/>
        <a:lstStyle/>
        <a:p>
          <a:endParaRPr lang="en-US"/>
        </a:p>
      </dgm:t>
    </dgm:pt>
    <dgm:pt modelId="{735DB921-133F-43E6-B98A-7116DA8DAE57}" type="sibTrans" cxnId="{A31D901D-A2FA-4656-AAE8-9736B547EF14}">
      <dgm:prSet/>
      <dgm:spPr/>
      <dgm:t>
        <a:bodyPr/>
        <a:lstStyle/>
        <a:p>
          <a:endParaRPr lang="en-US"/>
        </a:p>
      </dgm:t>
    </dgm:pt>
    <dgm:pt modelId="{F12243F2-8D3B-4507-9DB1-F244D9FDCF03}">
      <dgm:prSet phldrT="[Text]"/>
      <dgm:spPr/>
      <dgm:t>
        <a:bodyPr/>
        <a:lstStyle/>
        <a:p>
          <a:r>
            <a:rPr lang="en-US" dirty="0"/>
            <a:t>Step 3</a:t>
          </a:r>
        </a:p>
      </dgm:t>
    </dgm:pt>
    <dgm:pt modelId="{63C55219-89F5-45DA-8638-9FE414FA04EB}" type="parTrans" cxnId="{C7867545-930B-4306-911D-B7142887CD0D}">
      <dgm:prSet/>
      <dgm:spPr/>
      <dgm:t>
        <a:bodyPr/>
        <a:lstStyle/>
        <a:p>
          <a:endParaRPr lang="en-US"/>
        </a:p>
      </dgm:t>
    </dgm:pt>
    <dgm:pt modelId="{039E86DE-1046-4EFE-B7FD-8E13FC441F31}" type="sibTrans" cxnId="{C7867545-930B-4306-911D-B7142887CD0D}">
      <dgm:prSet/>
      <dgm:spPr/>
      <dgm:t>
        <a:bodyPr/>
        <a:lstStyle/>
        <a:p>
          <a:endParaRPr lang="en-US"/>
        </a:p>
      </dgm:t>
    </dgm:pt>
    <dgm:pt modelId="{3E73D0A9-BD9E-48D6-B20D-AC2DA6290C23}">
      <dgm:prSet phldrT="[Text]" custT="1"/>
      <dgm:spPr/>
      <dgm:t>
        <a:bodyPr/>
        <a:lstStyle/>
        <a:p>
          <a:r>
            <a:rPr lang="en-US" sz="1600" dirty="0">
              <a:latin typeface="+mn-lt"/>
            </a:rPr>
            <a:t>Schedule &amp; attend registration meeting</a:t>
          </a:r>
        </a:p>
      </dgm:t>
    </dgm:pt>
    <dgm:pt modelId="{6092513B-3703-4525-AA8A-30F39FD73836}" type="parTrans" cxnId="{61542DDD-2671-470E-8DDF-C8DCCDE98A47}">
      <dgm:prSet/>
      <dgm:spPr/>
      <dgm:t>
        <a:bodyPr/>
        <a:lstStyle/>
        <a:p>
          <a:endParaRPr lang="en-US"/>
        </a:p>
      </dgm:t>
    </dgm:pt>
    <dgm:pt modelId="{43B55FCE-92C0-45AA-9D96-EBED0BD9D845}" type="sibTrans" cxnId="{61542DDD-2671-470E-8DDF-C8DCCDE98A47}">
      <dgm:prSet/>
      <dgm:spPr/>
      <dgm:t>
        <a:bodyPr/>
        <a:lstStyle/>
        <a:p>
          <a:endParaRPr lang="en-US"/>
        </a:p>
      </dgm:t>
    </dgm:pt>
    <dgm:pt modelId="{9E177212-1232-474F-9358-0597F7F655EB}">
      <dgm:prSet phldrT="[Text]"/>
      <dgm:spPr/>
      <dgm:t>
        <a:bodyPr/>
        <a:lstStyle/>
        <a:p>
          <a:r>
            <a:rPr lang="en-US" dirty="0">
              <a:latin typeface="+mn-lt"/>
            </a:rPr>
            <a:t>Accommodation letter is generated by ODA</a:t>
          </a:r>
        </a:p>
      </dgm:t>
    </dgm:pt>
    <dgm:pt modelId="{49A45D5E-90E0-4490-974E-AAC80DC8FDF9}" type="parTrans" cxnId="{49955F84-9148-4744-8010-9A9AF9CACAEC}">
      <dgm:prSet/>
      <dgm:spPr/>
      <dgm:t>
        <a:bodyPr/>
        <a:lstStyle/>
        <a:p>
          <a:endParaRPr lang="en-US"/>
        </a:p>
      </dgm:t>
    </dgm:pt>
    <dgm:pt modelId="{7EFA0B1E-AD1D-449B-8704-906739ADEFAE}" type="sibTrans" cxnId="{49955F84-9148-4744-8010-9A9AF9CACAEC}">
      <dgm:prSet/>
      <dgm:spPr/>
      <dgm:t>
        <a:bodyPr/>
        <a:lstStyle/>
        <a:p>
          <a:endParaRPr lang="en-US"/>
        </a:p>
      </dgm:t>
    </dgm:pt>
    <dgm:pt modelId="{152E8FF8-E957-45A2-85EB-BDB3AC2C79D1}" type="pres">
      <dgm:prSet presAssocID="{10BFFDF6-28CB-45E3-8306-2515E396ACC8}" presName="list" presStyleCnt="0">
        <dgm:presLayoutVars>
          <dgm:dir/>
          <dgm:animLvl val="lvl"/>
        </dgm:presLayoutVars>
      </dgm:prSet>
      <dgm:spPr/>
    </dgm:pt>
    <dgm:pt modelId="{A42DB20F-1660-479A-89C3-C11EC95DA0D7}" type="pres">
      <dgm:prSet presAssocID="{3729740D-E68E-4729-AF87-2AD24A62E425}" presName="posSpace" presStyleCnt="0"/>
      <dgm:spPr/>
    </dgm:pt>
    <dgm:pt modelId="{A1E5A0C3-A4A6-4EE0-B8A7-D1B7DC21B587}" type="pres">
      <dgm:prSet presAssocID="{3729740D-E68E-4729-AF87-2AD24A62E425}" presName="vertFlow" presStyleCnt="0"/>
      <dgm:spPr/>
    </dgm:pt>
    <dgm:pt modelId="{F233D361-1F2E-4912-8C9B-FBDE164A2D96}" type="pres">
      <dgm:prSet presAssocID="{3729740D-E68E-4729-AF87-2AD24A62E425}" presName="topSpace" presStyleCnt="0"/>
      <dgm:spPr/>
    </dgm:pt>
    <dgm:pt modelId="{3707B3C7-989F-4CF4-9AF1-3E6F21629333}" type="pres">
      <dgm:prSet presAssocID="{3729740D-E68E-4729-AF87-2AD24A62E425}" presName="firstComp" presStyleCnt="0"/>
      <dgm:spPr/>
    </dgm:pt>
    <dgm:pt modelId="{4D137871-3FD4-4177-8B81-0580DA1552A0}" type="pres">
      <dgm:prSet presAssocID="{3729740D-E68E-4729-AF87-2AD24A62E425}" presName="firstChild" presStyleLbl="bgAccFollowNode1" presStyleIdx="0" presStyleCnt="4"/>
      <dgm:spPr/>
    </dgm:pt>
    <dgm:pt modelId="{13F4B1D7-A11D-4178-ABB0-7AB6D23EA0F2}" type="pres">
      <dgm:prSet presAssocID="{3729740D-E68E-4729-AF87-2AD24A62E425}" presName="firstChildTx" presStyleLbl="bgAccFollowNode1" presStyleIdx="0" presStyleCnt="4">
        <dgm:presLayoutVars>
          <dgm:bulletEnabled val="1"/>
        </dgm:presLayoutVars>
      </dgm:prSet>
      <dgm:spPr/>
    </dgm:pt>
    <dgm:pt modelId="{20C3B032-BAB6-498A-83E6-E3969DD9B9AB}" type="pres">
      <dgm:prSet presAssocID="{3729740D-E68E-4729-AF87-2AD24A62E425}" presName="negSpace" presStyleCnt="0"/>
      <dgm:spPr/>
    </dgm:pt>
    <dgm:pt modelId="{CF058884-23CB-4BA2-B6FD-29020EAEA84F}" type="pres">
      <dgm:prSet presAssocID="{3729740D-E68E-4729-AF87-2AD24A62E425}" presName="circle" presStyleLbl="node1" presStyleIdx="0" presStyleCnt="4"/>
      <dgm:spPr/>
    </dgm:pt>
    <dgm:pt modelId="{2E6594F4-B080-45DD-A181-DB98E3BCCC88}" type="pres">
      <dgm:prSet presAssocID="{94D0A478-A4C9-4EB1-BA52-86216415016D}" presName="transSpace" presStyleCnt="0"/>
      <dgm:spPr/>
    </dgm:pt>
    <dgm:pt modelId="{9B8301E5-4107-4BCE-A236-6B30E67A7DDD}" type="pres">
      <dgm:prSet presAssocID="{BC66A766-317B-4014-8228-DC70D3A83059}" presName="posSpace" presStyleCnt="0"/>
      <dgm:spPr/>
    </dgm:pt>
    <dgm:pt modelId="{5E3D6549-D2F2-4A0B-AC62-3123C2803C45}" type="pres">
      <dgm:prSet presAssocID="{BC66A766-317B-4014-8228-DC70D3A83059}" presName="vertFlow" presStyleCnt="0"/>
      <dgm:spPr/>
    </dgm:pt>
    <dgm:pt modelId="{BB21EB05-91B5-4D98-AE6A-8E5F0C8B996F}" type="pres">
      <dgm:prSet presAssocID="{BC66A766-317B-4014-8228-DC70D3A83059}" presName="topSpace" presStyleCnt="0"/>
      <dgm:spPr/>
    </dgm:pt>
    <dgm:pt modelId="{A8EDA8BE-888A-4D7A-B5AF-11B602E7182D}" type="pres">
      <dgm:prSet presAssocID="{BC66A766-317B-4014-8228-DC70D3A83059}" presName="firstComp" presStyleCnt="0"/>
      <dgm:spPr/>
    </dgm:pt>
    <dgm:pt modelId="{26477C9E-142B-436A-B45F-1BD15A6E43B7}" type="pres">
      <dgm:prSet presAssocID="{BC66A766-317B-4014-8228-DC70D3A83059}" presName="firstChild" presStyleLbl="bgAccFollowNode1" presStyleIdx="1" presStyleCnt="4"/>
      <dgm:spPr/>
    </dgm:pt>
    <dgm:pt modelId="{401A8CE5-6C4B-435D-A85D-7189BA442D86}" type="pres">
      <dgm:prSet presAssocID="{BC66A766-317B-4014-8228-DC70D3A83059}" presName="firstChildTx" presStyleLbl="bgAccFollowNode1" presStyleIdx="1" presStyleCnt="4">
        <dgm:presLayoutVars>
          <dgm:bulletEnabled val="1"/>
        </dgm:presLayoutVars>
      </dgm:prSet>
      <dgm:spPr/>
    </dgm:pt>
    <dgm:pt modelId="{494CDE7C-1DC3-4147-90A9-5F4DBA8268CD}" type="pres">
      <dgm:prSet presAssocID="{BC66A766-317B-4014-8228-DC70D3A83059}" presName="negSpace" presStyleCnt="0"/>
      <dgm:spPr/>
    </dgm:pt>
    <dgm:pt modelId="{F70FE5DC-03EF-48F3-843A-F45F083C08E1}" type="pres">
      <dgm:prSet presAssocID="{BC66A766-317B-4014-8228-DC70D3A83059}" presName="circle" presStyleLbl="node1" presStyleIdx="1" presStyleCnt="4"/>
      <dgm:spPr/>
    </dgm:pt>
    <dgm:pt modelId="{CE288305-1036-4C22-B7B2-7B8246851B34}" type="pres">
      <dgm:prSet presAssocID="{F2E4DFAE-870A-440F-8EB5-3E8867453EC0}" presName="transSpace" presStyleCnt="0"/>
      <dgm:spPr/>
    </dgm:pt>
    <dgm:pt modelId="{2D4C03D6-8081-43E5-AE91-1FCB98D68921}" type="pres">
      <dgm:prSet presAssocID="{F12243F2-8D3B-4507-9DB1-F244D9FDCF03}" presName="posSpace" presStyleCnt="0"/>
      <dgm:spPr/>
    </dgm:pt>
    <dgm:pt modelId="{2AEA7CB1-3088-4913-AF7A-A176AF51AFA2}" type="pres">
      <dgm:prSet presAssocID="{F12243F2-8D3B-4507-9DB1-F244D9FDCF03}" presName="vertFlow" presStyleCnt="0"/>
      <dgm:spPr/>
    </dgm:pt>
    <dgm:pt modelId="{1CD10A29-F850-487E-BA0D-555122A99771}" type="pres">
      <dgm:prSet presAssocID="{F12243F2-8D3B-4507-9DB1-F244D9FDCF03}" presName="topSpace" presStyleCnt="0"/>
      <dgm:spPr/>
    </dgm:pt>
    <dgm:pt modelId="{32DAC412-A89B-4E2A-B11A-ED6343C67A14}" type="pres">
      <dgm:prSet presAssocID="{F12243F2-8D3B-4507-9DB1-F244D9FDCF03}" presName="firstComp" presStyleCnt="0"/>
      <dgm:spPr/>
    </dgm:pt>
    <dgm:pt modelId="{2A6098F0-E367-48C0-ACE4-7B1C7F4FAFB4}" type="pres">
      <dgm:prSet presAssocID="{F12243F2-8D3B-4507-9DB1-F244D9FDCF03}" presName="firstChild" presStyleLbl="bgAccFollowNode1" presStyleIdx="2" presStyleCnt="4"/>
      <dgm:spPr/>
    </dgm:pt>
    <dgm:pt modelId="{B6CB520D-7240-4118-A508-EE560593B54D}" type="pres">
      <dgm:prSet presAssocID="{F12243F2-8D3B-4507-9DB1-F244D9FDCF03}" presName="firstChildTx" presStyleLbl="bgAccFollowNode1" presStyleIdx="2" presStyleCnt="4">
        <dgm:presLayoutVars>
          <dgm:bulletEnabled val="1"/>
        </dgm:presLayoutVars>
      </dgm:prSet>
      <dgm:spPr/>
    </dgm:pt>
    <dgm:pt modelId="{634F4159-FCFF-45BC-9FA4-85FD0F0AB0BC}" type="pres">
      <dgm:prSet presAssocID="{F12243F2-8D3B-4507-9DB1-F244D9FDCF03}" presName="negSpace" presStyleCnt="0"/>
      <dgm:spPr/>
    </dgm:pt>
    <dgm:pt modelId="{7ADF522C-DC73-42B3-B1F4-57D00062E7D3}" type="pres">
      <dgm:prSet presAssocID="{F12243F2-8D3B-4507-9DB1-F244D9FDCF03}" presName="circle" presStyleLbl="node1" presStyleIdx="2" presStyleCnt="4"/>
      <dgm:spPr/>
    </dgm:pt>
    <dgm:pt modelId="{C1CFA420-E57C-412B-8B60-36BEB5398A07}" type="pres">
      <dgm:prSet presAssocID="{039E86DE-1046-4EFE-B7FD-8E13FC441F31}" presName="transSpace" presStyleCnt="0"/>
      <dgm:spPr/>
    </dgm:pt>
    <dgm:pt modelId="{3F9684B3-E2C2-468B-BD4C-19A5E4ECC3CD}" type="pres">
      <dgm:prSet presAssocID="{B30952D8-8797-450D-99EF-065278A35D48}" presName="posSpace" presStyleCnt="0"/>
      <dgm:spPr/>
    </dgm:pt>
    <dgm:pt modelId="{9CE11851-6B0B-4296-AC81-233CF343D5E2}" type="pres">
      <dgm:prSet presAssocID="{B30952D8-8797-450D-99EF-065278A35D48}" presName="vertFlow" presStyleCnt="0"/>
      <dgm:spPr/>
    </dgm:pt>
    <dgm:pt modelId="{5F640FC8-9173-4CC8-9B3D-365A60742EF1}" type="pres">
      <dgm:prSet presAssocID="{B30952D8-8797-450D-99EF-065278A35D48}" presName="topSpace" presStyleCnt="0"/>
      <dgm:spPr/>
    </dgm:pt>
    <dgm:pt modelId="{8D3E4909-E645-4B71-88EB-F0E7ADFEB464}" type="pres">
      <dgm:prSet presAssocID="{B30952D8-8797-450D-99EF-065278A35D48}" presName="firstComp" presStyleCnt="0"/>
      <dgm:spPr/>
    </dgm:pt>
    <dgm:pt modelId="{8D161BB6-7C3E-481A-A88B-C541840571CC}" type="pres">
      <dgm:prSet presAssocID="{B30952D8-8797-450D-99EF-065278A35D48}" presName="firstChild" presStyleLbl="bgAccFollowNode1" presStyleIdx="3" presStyleCnt="4"/>
      <dgm:spPr/>
    </dgm:pt>
    <dgm:pt modelId="{61A48B7E-BAE2-401E-B969-0CA59E6BCACE}" type="pres">
      <dgm:prSet presAssocID="{B30952D8-8797-450D-99EF-065278A35D48}" presName="firstChildTx" presStyleLbl="bgAccFollowNode1" presStyleIdx="3" presStyleCnt="4">
        <dgm:presLayoutVars>
          <dgm:bulletEnabled val="1"/>
        </dgm:presLayoutVars>
      </dgm:prSet>
      <dgm:spPr/>
    </dgm:pt>
    <dgm:pt modelId="{52690B16-B09B-43AB-970B-86F8082F03BD}" type="pres">
      <dgm:prSet presAssocID="{B30952D8-8797-450D-99EF-065278A35D48}" presName="negSpace" presStyleCnt="0"/>
      <dgm:spPr/>
    </dgm:pt>
    <dgm:pt modelId="{3CA1165E-F384-4013-9D18-E3063E36742A}" type="pres">
      <dgm:prSet presAssocID="{B30952D8-8797-450D-99EF-065278A35D48}" presName="circle" presStyleLbl="node1" presStyleIdx="3" presStyleCnt="4"/>
      <dgm:spPr/>
    </dgm:pt>
  </dgm:ptLst>
  <dgm:cxnLst>
    <dgm:cxn modelId="{CA6B6004-C2E6-4E02-AFA3-A80FE28EE45A}" type="presOf" srcId="{9E177212-1232-474F-9358-0597F7F655EB}" destId="{8D161BB6-7C3E-481A-A88B-C541840571CC}" srcOrd="0" destOrd="0" presId="urn:microsoft.com/office/officeart/2005/8/layout/hList9"/>
    <dgm:cxn modelId="{A31D901D-A2FA-4656-AAE8-9736B547EF14}" srcId="{10BFFDF6-28CB-45E3-8306-2515E396ACC8}" destId="{B30952D8-8797-450D-99EF-065278A35D48}" srcOrd="3" destOrd="0" parTransId="{62FBCCFE-B356-4399-98B1-4FB08FF74D67}" sibTransId="{735DB921-133F-43E6-B98A-7116DA8DAE57}"/>
    <dgm:cxn modelId="{BB410823-ABAB-4F9B-A447-0DB0855A12EA}" type="presOf" srcId="{10BFFDF6-28CB-45E3-8306-2515E396ACC8}" destId="{152E8FF8-E957-45A2-85EB-BDB3AC2C79D1}" srcOrd="0" destOrd="0" presId="urn:microsoft.com/office/officeart/2005/8/layout/hList9"/>
    <dgm:cxn modelId="{8B397028-0C9B-4F67-B007-820D190389B1}" type="presOf" srcId="{F12243F2-8D3B-4507-9DB1-F244D9FDCF03}" destId="{7ADF522C-DC73-42B3-B1F4-57D00062E7D3}" srcOrd="0" destOrd="0" presId="urn:microsoft.com/office/officeart/2005/8/layout/hList9"/>
    <dgm:cxn modelId="{C7867545-930B-4306-911D-B7142887CD0D}" srcId="{10BFFDF6-28CB-45E3-8306-2515E396ACC8}" destId="{F12243F2-8D3B-4507-9DB1-F244D9FDCF03}" srcOrd="2" destOrd="0" parTransId="{63C55219-89F5-45DA-8638-9FE414FA04EB}" sibTransId="{039E86DE-1046-4EFE-B7FD-8E13FC441F31}"/>
    <dgm:cxn modelId="{F0AFF279-D02E-47E9-A947-F03A86FEDB9D}" type="presOf" srcId="{3729740D-E68E-4729-AF87-2AD24A62E425}" destId="{CF058884-23CB-4BA2-B6FD-29020EAEA84F}" srcOrd="0" destOrd="0" presId="urn:microsoft.com/office/officeart/2005/8/layout/hList9"/>
    <dgm:cxn modelId="{49955F84-9148-4744-8010-9A9AF9CACAEC}" srcId="{B30952D8-8797-450D-99EF-065278A35D48}" destId="{9E177212-1232-474F-9358-0597F7F655EB}" srcOrd="0" destOrd="0" parTransId="{49A45D5E-90E0-4490-974E-AAC80DC8FDF9}" sibTransId="{7EFA0B1E-AD1D-449B-8704-906739ADEFAE}"/>
    <dgm:cxn modelId="{36D27287-7ED9-4557-B166-7FEEF49573C3}" type="presOf" srcId="{7E8B3620-66A6-4EED-AAD2-DCD06EC39B79}" destId="{4D137871-3FD4-4177-8B81-0580DA1552A0}" srcOrd="0" destOrd="0" presId="urn:microsoft.com/office/officeart/2005/8/layout/hList9"/>
    <dgm:cxn modelId="{34435B8C-F79B-48FC-91F3-BDC5C1145EB3}" type="presOf" srcId="{3E73D0A9-BD9E-48D6-B20D-AC2DA6290C23}" destId="{B6CB520D-7240-4118-A508-EE560593B54D}" srcOrd="1" destOrd="0" presId="urn:microsoft.com/office/officeart/2005/8/layout/hList9"/>
    <dgm:cxn modelId="{AA106C91-1E02-4B0B-BDEE-00C9CFB42E00}" type="presOf" srcId="{51250E3A-52E7-4264-A913-E931BA310AE8}" destId="{401A8CE5-6C4B-435D-A85D-7189BA442D86}" srcOrd="1" destOrd="0" presId="urn:microsoft.com/office/officeart/2005/8/layout/hList9"/>
    <dgm:cxn modelId="{72F9B29E-203F-4B46-A87A-57460E338BF7}" srcId="{10BFFDF6-28CB-45E3-8306-2515E396ACC8}" destId="{BC66A766-317B-4014-8228-DC70D3A83059}" srcOrd="1" destOrd="0" parTransId="{6AC91D39-FE22-4980-81FB-876D5218E66B}" sibTransId="{F2E4DFAE-870A-440F-8EB5-3E8867453EC0}"/>
    <dgm:cxn modelId="{22C10E9F-9857-43C8-A5DD-B54419B167C6}" type="presOf" srcId="{9E177212-1232-474F-9358-0597F7F655EB}" destId="{61A48B7E-BAE2-401E-B969-0CA59E6BCACE}" srcOrd="1" destOrd="0" presId="urn:microsoft.com/office/officeart/2005/8/layout/hList9"/>
    <dgm:cxn modelId="{FF3093AA-9E39-46F6-8F6B-8F0903EBB3A2}" srcId="{3729740D-E68E-4729-AF87-2AD24A62E425}" destId="{7E8B3620-66A6-4EED-AAD2-DCD06EC39B79}" srcOrd="0" destOrd="0" parTransId="{0B52A6E7-9B04-4762-AA5A-219ACC772C16}" sibTransId="{0C28E4A2-DD5C-48CD-B124-B7E09C3296E2}"/>
    <dgm:cxn modelId="{8A3A77BA-E629-4697-9C96-F00E59B6EF75}" srcId="{10BFFDF6-28CB-45E3-8306-2515E396ACC8}" destId="{3729740D-E68E-4729-AF87-2AD24A62E425}" srcOrd="0" destOrd="0" parTransId="{DF4E246B-20B8-4854-AA44-5FFCAFEFB9C5}" sibTransId="{94D0A478-A4C9-4EB1-BA52-86216415016D}"/>
    <dgm:cxn modelId="{04CA66CB-3B82-4DEF-BDDC-9BEA75225AA7}" srcId="{BC66A766-317B-4014-8228-DC70D3A83059}" destId="{51250E3A-52E7-4264-A913-E931BA310AE8}" srcOrd="0" destOrd="0" parTransId="{C6DA4E25-5FAC-4564-85DB-0853138ED9DE}" sibTransId="{7C9D9946-936D-45D4-8300-5099AE876605}"/>
    <dgm:cxn modelId="{73A6F2CD-D55E-4D71-B3B3-C8A45EE636F9}" type="presOf" srcId="{B30952D8-8797-450D-99EF-065278A35D48}" destId="{3CA1165E-F384-4013-9D18-E3063E36742A}" srcOrd="0" destOrd="0" presId="urn:microsoft.com/office/officeart/2005/8/layout/hList9"/>
    <dgm:cxn modelId="{247E60D4-A687-4CAC-9C1D-BC2678248542}" type="presOf" srcId="{51250E3A-52E7-4264-A913-E931BA310AE8}" destId="{26477C9E-142B-436A-B45F-1BD15A6E43B7}" srcOrd="0" destOrd="0" presId="urn:microsoft.com/office/officeart/2005/8/layout/hList9"/>
    <dgm:cxn modelId="{BA8C79D5-84BC-41CE-846A-08A8C56F7790}" type="presOf" srcId="{3E73D0A9-BD9E-48D6-B20D-AC2DA6290C23}" destId="{2A6098F0-E367-48C0-ACE4-7B1C7F4FAFB4}" srcOrd="0" destOrd="0" presId="urn:microsoft.com/office/officeart/2005/8/layout/hList9"/>
    <dgm:cxn modelId="{76CE71D6-E198-44D3-B79A-C9DD279F7638}" type="presOf" srcId="{7E8B3620-66A6-4EED-AAD2-DCD06EC39B79}" destId="{13F4B1D7-A11D-4178-ABB0-7AB6D23EA0F2}" srcOrd="1" destOrd="0" presId="urn:microsoft.com/office/officeart/2005/8/layout/hList9"/>
    <dgm:cxn modelId="{61542DDD-2671-470E-8DDF-C8DCCDE98A47}" srcId="{F12243F2-8D3B-4507-9DB1-F244D9FDCF03}" destId="{3E73D0A9-BD9E-48D6-B20D-AC2DA6290C23}" srcOrd="0" destOrd="0" parTransId="{6092513B-3703-4525-AA8A-30F39FD73836}" sibTransId="{43B55FCE-92C0-45AA-9D96-EBED0BD9D845}"/>
    <dgm:cxn modelId="{C9DB38E5-53B1-43A2-9979-007120A24968}" type="presOf" srcId="{BC66A766-317B-4014-8228-DC70D3A83059}" destId="{F70FE5DC-03EF-48F3-843A-F45F083C08E1}" srcOrd="0" destOrd="0" presId="urn:microsoft.com/office/officeart/2005/8/layout/hList9"/>
    <dgm:cxn modelId="{0E58E59E-AB1E-4A99-A34E-5F1E0D587896}" type="presParOf" srcId="{152E8FF8-E957-45A2-85EB-BDB3AC2C79D1}" destId="{A42DB20F-1660-479A-89C3-C11EC95DA0D7}" srcOrd="0" destOrd="0" presId="urn:microsoft.com/office/officeart/2005/8/layout/hList9"/>
    <dgm:cxn modelId="{05E2D06A-2E6D-4356-8E66-D144EB78D555}" type="presParOf" srcId="{152E8FF8-E957-45A2-85EB-BDB3AC2C79D1}" destId="{A1E5A0C3-A4A6-4EE0-B8A7-D1B7DC21B587}" srcOrd="1" destOrd="0" presId="urn:microsoft.com/office/officeart/2005/8/layout/hList9"/>
    <dgm:cxn modelId="{E88A7ABD-CDAB-4ACD-B0B7-514AEB18A76B}" type="presParOf" srcId="{A1E5A0C3-A4A6-4EE0-B8A7-D1B7DC21B587}" destId="{F233D361-1F2E-4912-8C9B-FBDE164A2D96}" srcOrd="0" destOrd="0" presId="urn:microsoft.com/office/officeart/2005/8/layout/hList9"/>
    <dgm:cxn modelId="{66B14A3C-DC52-47CB-8A91-1DD109C670EC}" type="presParOf" srcId="{A1E5A0C3-A4A6-4EE0-B8A7-D1B7DC21B587}" destId="{3707B3C7-989F-4CF4-9AF1-3E6F21629333}" srcOrd="1" destOrd="0" presId="urn:microsoft.com/office/officeart/2005/8/layout/hList9"/>
    <dgm:cxn modelId="{91E9B403-76E0-488A-A3BD-550751FBD3F4}" type="presParOf" srcId="{3707B3C7-989F-4CF4-9AF1-3E6F21629333}" destId="{4D137871-3FD4-4177-8B81-0580DA1552A0}" srcOrd="0" destOrd="0" presId="urn:microsoft.com/office/officeart/2005/8/layout/hList9"/>
    <dgm:cxn modelId="{1E5FB5FF-C9F8-431E-B933-30AB0A110F58}" type="presParOf" srcId="{3707B3C7-989F-4CF4-9AF1-3E6F21629333}" destId="{13F4B1D7-A11D-4178-ABB0-7AB6D23EA0F2}" srcOrd="1" destOrd="0" presId="urn:microsoft.com/office/officeart/2005/8/layout/hList9"/>
    <dgm:cxn modelId="{BD654C1F-D6AA-4C2E-88E9-4EF0E38BC756}" type="presParOf" srcId="{152E8FF8-E957-45A2-85EB-BDB3AC2C79D1}" destId="{20C3B032-BAB6-498A-83E6-E3969DD9B9AB}" srcOrd="2" destOrd="0" presId="urn:microsoft.com/office/officeart/2005/8/layout/hList9"/>
    <dgm:cxn modelId="{1AFF7CF5-3467-4940-A2CF-5B42EE115A69}" type="presParOf" srcId="{152E8FF8-E957-45A2-85EB-BDB3AC2C79D1}" destId="{CF058884-23CB-4BA2-B6FD-29020EAEA84F}" srcOrd="3" destOrd="0" presId="urn:microsoft.com/office/officeart/2005/8/layout/hList9"/>
    <dgm:cxn modelId="{ADA5100C-D1C8-433C-BA1B-96B9A0013B6F}" type="presParOf" srcId="{152E8FF8-E957-45A2-85EB-BDB3AC2C79D1}" destId="{2E6594F4-B080-45DD-A181-DB98E3BCCC88}" srcOrd="4" destOrd="0" presId="urn:microsoft.com/office/officeart/2005/8/layout/hList9"/>
    <dgm:cxn modelId="{9EDF2124-AD9B-41E1-98FE-9352AEDF6D55}" type="presParOf" srcId="{152E8FF8-E957-45A2-85EB-BDB3AC2C79D1}" destId="{9B8301E5-4107-4BCE-A236-6B30E67A7DDD}" srcOrd="5" destOrd="0" presId="urn:microsoft.com/office/officeart/2005/8/layout/hList9"/>
    <dgm:cxn modelId="{E57B766B-D924-43F7-A084-8661BF5172FE}" type="presParOf" srcId="{152E8FF8-E957-45A2-85EB-BDB3AC2C79D1}" destId="{5E3D6549-D2F2-4A0B-AC62-3123C2803C45}" srcOrd="6" destOrd="0" presId="urn:microsoft.com/office/officeart/2005/8/layout/hList9"/>
    <dgm:cxn modelId="{D7801B90-44B8-49E0-92DD-E3C7093BE28B}" type="presParOf" srcId="{5E3D6549-D2F2-4A0B-AC62-3123C2803C45}" destId="{BB21EB05-91B5-4D98-AE6A-8E5F0C8B996F}" srcOrd="0" destOrd="0" presId="urn:microsoft.com/office/officeart/2005/8/layout/hList9"/>
    <dgm:cxn modelId="{44F06D1E-0428-4CFD-B277-F0873BA8FCC6}" type="presParOf" srcId="{5E3D6549-D2F2-4A0B-AC62-3123C2803C45}" destId="{A8EDA8BE-888A-4D7A-B5AF-11B602E7182D}" srcOrd="1" destOrd="0" presId="urn:microsoft.com/office/officeart/2005/8/layout/hList9"/>
    <dgm:cxn modelId="{F0979109-22A3-491F-BC78-288983F76AFC}" type="presParOf" srcId="{A8EDA8BE-888A-4D7A-B5AF-11B602E7182D}" destId="{26477C9E-142B-436A-B45F-1BD15A6E43B7}" srcOrd="0" destOrd="0" presId="urn:microsoft.com/office/officeart/2005/8/layout/hList9"/>
    <dgm:cxn modelId="{41F3054D-032B-4814-A984-F3C4CEC53B75}" type="presParOf" srcId="{A8EDA8BE-888A-4D7A-B5AF-11B602E7182D}" destId="{401A8CE5-6C4B-435D-A85D-7189BA442D86}" srcOrd="1" destOrd="0" presId="urn:microsoft.com/office/officeart/2005/8/layout/hList9"/>
    <dgm:cxn modelId="{A7072C79-C587-4C9B-8C01-4007C26B1328}" type="presParOf" srcId="{152E8FF8-E957-45A2-85EB-BDB3AC2C79D1}" destId="{494CDE7C-1DC3-4147-90A9-5F4DBA8268CD}" srcOrd="7" destOrd="0" presId="urn:microsoft.com/office/officeart/2005/8/layout/hList9"/>
    <dgm:cxn modelId="{F530DB82-7972-4D85-A383-4B399FD4E68C}" type="presParOf" srcId="{152E8FF8-E957-45A2-85EB-BDB3AC2C79D1}" destId="{F70FE5DC-03EF-48F3-843A-F45F083C08E1}" srcOrd="8" destOrd="0" presId="urn:microsoft.com/office/officeart/2005/8/layout/hList9"/>
    <dgm:cxn modelId="{97698000-8F81-4F9E-BA03-0F0E7C99AD22}" type="presParOf" srcId="{152E8FF8-E957-45A2-85EB-BDB3AC2C79D1}" destId="{CE288305-1036-4C22-B7B2-7B8246851B34}" srcOrd="9" destOrd="0" presId="urn:microsoft.com/office/officeart/2005/8/layout/hList9"/>
    <dgm:cxn modelId="{5E133923-74BC-4E34-B887-EF7A262F469E}" type="presParOf" srcId="{152E8FF8-E957-45A2-85EB-BDB3AC2C79D1}" destId="{2D4C03D6-8081-43E5-AE91-1FCB98D68921}" srcOrd="10" destOrd="0" presId="urn:microsoft.com/office/officeart/2005/8/layout/hList9"/>
    <dgm:cxn modelId="{2FB1750B-4727-4194-8D72-671283B22000}" type="presParOf" srcId="{152E8FF8-E957-45A2-85EB-BDB3AC2C79D1}" destId="{2AEA7CB1-3088-4913-AF7A-A176AF51AFA2}" srcOrd="11" destOrd="0" presId="urn:microsoft.com/office/officeart/2005/8/layout/hList9"/>
    <dgm:cxn modelId="{3F2DD5A6-51F9-4843-8BBE-59E9D2360A70}" type="presParOf" srcId="{2AEA7CB1-3088-4913-AF7A-A176AF51AFA2}" destId="{1CD10A29-F850-487E-BA0D-555122A99771}" srcOrd="0" destOrd="0" presId="urn:microsoft.com/office/officeart/2005/8/layout/hList9"/>
    <dgm:cxn modelId="{66BF4154-FD44-496D-89B8-25AD88E326C8}" type="presParOf" srcId="{2AEA7CB1-3088-4913-AF7A-A176AF51AFA2}" destId="{32DAC412-A89B-4E2A-B11A-ED6343C67A14}" srcOrd="1" destOrd="0" presId="urn:microsoft.com/office/officeart/2005/8/layout/hList9"/>
    <dgm:cxn modelId="{4EEA90F4-033A-48C5-B06F-08FC4246F351}" type="presParOf" srcId="{32DAC412-A89B-4E2A-B11A-ED6343C67A14}" destId="{2A6098F0-E367-48C0-ACE4-7B1C7F4FAFB4}" srcOrd="0" destOrd="0" presId="urn:microsoft.com/office/officeart/2005/8/layout/hList9"/>
    <dgm:cxn modelId="{9044197E-EFA9-4D2E-B685-234FEEF0F7F3}" type="presParOf" srcId="{32DAC412-A89B-4E2A-B11A-ED6343C67A14}" destId="{B6CB520D-7240-4118-A508-EE560593B54D}" srcOrd="1" destOrd="0" presId="urn:microsoft.com/office/officeart/2005/8/layout/hList9"/>
    <dgm:cxn modelId="{77E05D61-304D-4740-96EE-7AEA67E32C4D}" type="presParOf" srcId="{152E8FF8-E957-45A2-85EB-BDB3AC2C79D1}" destId="{634F4159-FCFF-45BC-9FA4-85FD0F0AB0BC}" srcOrd="12" destOrd="0" presId="urn:microsoft.com/office/officeart/2005/8/layout/hList9"/>
    <dgm:cxn modelId="{025972BF-6952-4A3B-9B91-9CF2378198D7}" type="presParOf" srcId="{152E8FF8-E957-45A2-85EB-BDB3AC2C79D1}" destId="{7ADF522C-DC73-42B3-B1F4-57D00062E7D3}" srcOrd="13" destOrd="0" presId="urn:microsoft.com/office/officeart/2005/8/layout/hList9"/>
    <dgm:cxn modelId="{6B07E850-4E80-4A1D-AC77-39DD0D8D75E4}" type="presParOf" srcId="{152E8FF8-E957-45A2-85EB-BDB3AC2C79D1}" destId="{C1CFA420-E57C-412B-8B60-36BEB5398A07}" srcOrd="14" destOrd="0" presId="urn:microsoft.com/office/officeart/2005/8/layout/hList9"/>
    <dgm:cxn modelId="{E5B2205D-5623-4D00-ACD9-5D79FCD665E9}" type="presParOf" srcId="{152E8FF8-E957-45A2-85EB-BDB3AC2C79D1}" destId="{3F9684B3-E2C2-468B-BD4C-19A5E4ECC3CD}" srcOrd="15" destOrd="0" presId="urn:microsoft.com/office/officeart/2005/8/layout/hList9"/>
    <dgm:cxn modelId="{40FADE01-A82A-49EA-8EBC-47A8444F8A3E}" type="presParOf" srcId="{152E8FF8-E957-45A2-85EB-BDB3AC2C79D1}" destId="{9CE11851-6B0B-4296-AC81-233CF343D5E2}" srcOrd="16" destOrd="0" presId="urn:microsoft.com/office/officeart/2005/8/layout/hList9"/>
    <dgm:cxn modelId="{E0FD10CE-902A-45B6-B214-CB994A68794F}" type="presParOf" srcId="{9CE11851-6B0B-4296-AC81-233CF343D5E2}" destId="{5F640FC8-9173-4CC8-9B3D-365A60742EF1}" srcOrd="0" destOrd="0" presId="urn:microsoft.com/office/officeart/2005/8/layout/hList9"/>
    <dgm:cxn modelId="{28BB82CB-D1AB-4EBB-9E3E-9B117BDBBD6F}" type="presParOf" srcId="{9CE11851-6B0B-4296-AC81-233CF343D5E2}" destId="{8D3E4909-E645-4B71-88EB-F0E7ADFEB464}" srcOrd="1" destOrd="0" presId="urn:microsoft.com/office/officeart/2005/8/layout/hList9"/>
    <dgm:cxn modelId="{2B41F976-C508-492E-86C6-DF508C793629}" type="presParOf" srcId="{8D3E4909-E645-4B71-88EB-F0E7ADFEB464}" destId="{8D161BB6-7C3E-481A-A88B-C541840571CC}" srcOrd="0" destOrd="0" presId="urn:microsoft.com/office/officeart/2005/8/layout/hList9"/>
    <dgm:cxn modelId="{55C44DB8-0B16-4DAE-8EB3-D6AD2DFA6BA7}" type="presParOf" srcId="{8D3E4909-E645-4B71-88EB-F0E7ADFEB464}" destId="{61A48B7E-BAE2-401E-B969-0CA59E6BCACE}" srcOrd="1" destOrd="0" presId="urn:microsoft.com/office/officeart/2005/8/layout/hList9"/>
    <dgm:cxn modelId="{2A541A41-36F7-4516-8D94-E0B328D5CB9A}" type="presParOf" srcId="{152E8FF8-E957-45A2-85EB-BDB3AC2C79D1}" destId="{52690B16-B09B-43AB-970B-86F8082F03BD}" srcOrd="17" destOrd="0" presId="urn:microsoft.com/office/officeart/2005/8/layout/hList9"/>
    <dgm:cxn modelId="{E4C75EAF-FA23-4864-ADE0-E3D25428EAB8}" type="presParOf" srcId="{152E8FF8-E957-45A2-85EB-BDB3AC2C79D1}" destId="{3CA1165E-F384-4013-9D18-E3063E36742A}" srcOrd="1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37871-3FD4-4177-8B81-0580DA1552A0}">
      <dsp:nvSpPr>
        <dsp:cNvPr id="0" name=""/>
        <dsp:cNvSpPr/>
      </dsp:nvSpPr>
      <dsp:spPr>
        <a:xfrm>
          <a:off x="930391" y="2233367"/>
          <a:ext cx="1732810" cy="115578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latin typeface="+mn-lt"/>
            </a:rPr>
            <a:t>Submit online application</a:t>
          </a:r>
        </a:p>
      </dsp:txBody>
      <dsp:txXfrm>
        <a:off x="1207640" y="2233367"/>
        <a:ext cx="1455560" cy="1155784"/>
      </dsp:txXfrm>
    </dsp:sp>
    <dsp:sp modelId="{CF058884-23CB-4BA2-B6FD-29020EAEA84F}">
      <dsp:nvSpPr>
        <dsp:cNvPr id="0" name=""/>
        <dsp:cNvSpPr/>
      </dsp:nvSpPr>
      <dsp:spPr>
        <a:xfrm>
          <a:off x="6225" y="1771284"/>
          <a:ext cx="1155207" cy="1155207"/>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t>Step 1</a:t>
          </a:r>
        </a:p>
      </dsp:txBody>
      <dsp:txXfrm>
        <a:off x="175401" y="1940460"/>
        <a:ext cx="816855" cy="816855"/>
      </dsp:txXfrm>
    </dsp:sp>
    <dsp:sp modelId="{26477C9E-142B-436A-B45F-1BD15A6E43B7}">
      <dsp:nvSpPr>
        <dsp:cNvPr id="0" name=""/>
        <dsp:cNvSpPr/>
      </dsp:nvSpPr>
      <dsp:spPr>
        <a:xfrm>
          <a:off x="3818408" y="2233367"/>
          <a:ext cx="1732810" cy="115578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Provide documentation of disability</a:t>
          </a:r>
        </a:p>
      </dsp:txBody>
      <dsp:txXfrm>
        <a:off x="4095658" y="2233367"/>
        <a:ext cx="1455560" cy="1155784"/>
      </dsp:txXfrm>
    </dsp:sp>
    <dsp:sp modelId="{F70FE5DC-03EF-48F3-843A-F45F083C08E1}">
      <dsp:nvSpPr>
        <dsp:cNvPr id="0" name=""/>
        <dsp:cNvSpPr/>
      </dsp:nvSpPr>
      <dsp:spPr>
        <a:xfrm>
          <a:off x="2894243" y="1771284"/>
          <a:ext cx="1155207" cy="1155207"/>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t>Step 2</a:t>
          </a:r>
        </a:p>
      </dsp:txBody>
      <dsp:txXfrm>
        <a:off x="3063419" y="1940460"/>
        <a:ext cx="816855" cy="816855"/>
      </dsp:txXfrm>
    </dsp:sp>
    <dsp:sp modelId="{2A6098F0-E367-48C0-ACE4-7B1C7F4FAFB4}">
      <dsp:nvSpPr>
        <dsp:cNvPr id="0" name=""/>
        <dsp:cNvSpPr/>
      </dsp:nvSpPr>
      <dsp:spPr>
        <a:xfrm>
          <a:off x="6706426" y="2233367"/>
          <a:ext cx="1732810" cy="1155784"/>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latin typeface="+mn-lt"/>
            </a:rPr>
            <a:t>Schedule &amp; attend registration meeting</a:t>
          </a:r>
        </a:p>
      </dsp:txBody>
      <dsp:txXfrm>
        <a:off x="6983675" y="2233367"/>
        <a:ext cx="1455560" cy="1155784"/>
      </dsp:txXfrm>
    </dsp:sp>
    <dsp:sp modelId="{7ADF522C-DC73-42B3-B1F4-57D00062E7D3}">
      <dsp:nvSpPr>
        <dsp:cNvPr id="0" name=""/>
        <dsp:cNvSpPr/>
      </dsp:nvSpPr>
      <dsp:spPr>
        <a:xfrm>
          <a:off x="5782260" y="1771284"/>
          <a:ext cx="1155207" cy="1155207"/>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t>Step 3</a:t>
          </a:r>
        </a:p>
      </dsp:txBody>
      <dsp:txXfrm>
        <a:off x="5951436" y="1940460"/>
        <a:ext cx="816855" cy="816855"/>
      </dsp:txXfrm>
    </dsp:sp>
    <dsp:sp modelId="{8D161BB6-7C3E-481A-A88B-C541840571CC}">
      <dsp:nvSpPr>
        <dsp:cNvPr id="0" name=""/>
        <dsp:cNvSpPr/>
      </dsp:nvSpPr>
      <dsp:spPr>
        <a:xfrm>
          <a:off x="9594443" y="2233367"/>
          <a:ext cx="1732810" cy="115578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mn-lt"/>
            </a:rPr>
            <a:t>Accommodation letter is generated by ODA</a:t>
          </a:r>
        </a:p>
      </dsp:txBody>
      <dsp:txXfrm>
        <a:off x="9871693" y="2233367"/>
        <a:ext cx="1455560" cy="1155784"/>
      </dsp:txXfrm>
    </dsp:sp>
    <dsp:sp modelId="{3CA1165E-F384-4013-9D18-E3063E36742A}">
      <dsp:nvSpPr>
        <dsp:cNvPr id="0" name=""/>
        <dsp:cNvSpPr/>
      </dsp:nvSpPr>
      <dsp:spPr>
        <a:xfrm>
          <a:off x="8670278" y="1771284"/>
          <a:ext cx="1155207" cy="1155207"/>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t>Step 4</a:t>
          </a:r>
        </a:p>
      </dsp:txBody>
      <dsp:txXfrm>
        <a:off x="8839454" y="1940460"/>
        <a:ext cx="816855" cy="816855"/>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87E362-2F52-404E-8786-E3BC6042543F}" type="datetimeFigureOut">
              <a:rPr lang="en-US" smtClean="0"/>
              <a:t>5/26/2022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2D957B-20A1-43C7-9587-16C01FD60007}" type="slidenum">
              <a:rPr lang="en-US" smtClean="0"/>
              <a:t>‹#›</a:t>
            </a:fld>
            <a:endParaRPr lang="en-US"/>
          </a:p>
        </p:txBody>
      </p:sp>
    </p:spTree>
    <p:extLst>
      <p:ext uri="{BB962C8B-B14F-4D97-AF65-F5344CB8AC3E}">
        <p14:creationId xmlns:p14="http://schemas.microsoft.com/office/powerpoint/2010/main" val="811521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1D23EF-E3F9-AF4F-B553-EAC3453EDB80}" type="datetimeFigureOut">
              <a:rPr lang="en-US" smtClean="0"/>
              <a:t>5/26/2022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FC4CB-3D95-E245-ABFA-3455484C67F2}" type="slidenum">
              <a:rPr lang="en-US" smtClean="0"/>
              <a:t>‹#›</a:t>
            </a:fld>
            <a:endParaRPr lang="en-US"/>
          </a:p>
        </p:txBody>
      </p:sp>
    </p:spTree>
    <p:extLst>
      <p:ext uri="{BB962C8B-B14F-4D97-AF65-F5344CB8AC3E}">
        <p14:creationId xmlns:p14="http://schemas.microsoft.com/office/powerpoint/2010/main" val="1276673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1FC4CB-3D95-E245-ABFA-3455484C67F2}" type="slidenum">
              <a:rPr lang="en-US" smtClean="0"/>
              <a:t>1</a:t>
            </a:fld>
            <a:endParaRPr lang="en-US"/>
          </a:p>
        </p:txBody>
      </p:sp>
    </p:spTree>
    <p:extLst>
      <p:ext uri="{BB962C8B-B14F-4D97-AF65-F5344CB8AC3E}">
        <p14:creationId xmlns:p14="http://schemas.microsoft.com/office/powerpoint/2010/main" val="1540383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731FC4CB-3D95-E245-ABFA-3455484C67F2}" type="slidenum">
              <a:rPr lang="en-US" smtClean="0"/>
              <a:t>2</a:t>
            </a:fld>
            <a:endParaRPr lang="en-US"/>
          </a:p>
        </p:txBody>
      </p:sp>
    </p:spTree>
    <p:extLst>
      <p:ext uri="{BB962C8B-B14F-4D97-AF65-F5344CB8AC3E}">
        <p14:creationId xmlns:p14="http://schemas.microsoft.com/office/powerpoint/2010/main" val="1438748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untsystem.edu/about-us/branding-communication-guide/brand-identity-communications-guid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Guidelines - Reference Only">
    <p:spTree>
      <p:nvGrpSpPr>
        <p:cNvPr id="1" name=""/>
        <p:cNvGrpSpPr/>
        <p:nvPr/>
      </p:nvGrpSpPr>
      <p:grpSpPr>
        <a:xfrm>
          <a:off x="0" y="0"/>
          <a:ext cx="0" cy="0"/>
          <a:chOff x="0" y="0"/>
          <a:chExt cx="0" cy="0"/>
        </a:xfrm>
      </p:grpSpPr>
      <p:sp>
        <p:nvSpPr>
          <p:cNvPr id="15" name="TextBox 14"/>
          <p:cNvSpPr txBox="1"/>
          <p:nvPr userDrawn="1"/>
        </p:nvSpPr>
        <p:spPr>
          <a:xfrm>
            <a:off x="385011" y="1581191"/>
            <a:ext cx="11219935" cy="424731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a:latin typeface="Calibri" panose="020F0502020204030204" pitchFamily="34" charset="0"/>
              </a:rPr>
              <a:t>Limit presentations to a maximum of 10 slides when possible</a:t>
            </a:r>
          </a:p>
          <a:p>
            <a:pPr marL="342900" indent="-342900">
              <a:lnSpc>
                <a:spcPct val="150000"/>
              </a:lnSpc>
              <a:buFont typeface="Arial" panose="020B0604020202020204" pitchFamily="34" charset="0"/>
              <a:buChar char="•"/>
            </a:pPr>
            <a:r>
              <a:rPr lang="en-US" dirty="0">
                <a:latin typeface="Calibri" panose="020F0502020204030204" pitchFamily="34" charset="0"/>
              </a:rPr>
              <a:t>Keep presentation</a:t>
            </a:r>
            <a:r>
              <a:rPr lang="en-US" baseline="0" dirty="0">
                <a:latin typeface="Calibri" panose="020F0502020204030204" pitchFamily="34" charset="0"/>
              </a:rPr>
              <a:t> to 20 minutes maximum</a:t>
            </a:r>
          </a:p>
          <a:p>
            <a:pPr marL="342900" indent="-342900">
              <a:lnSpc>
                <a:spcPct val="150000"/>
              </a:lnSpc>
              <a:buFont typeface="Arial" panose="020B0604020202020204" pitchFamily="34" charset="0"/>
              <a:buChar char="•"/>
            </a:pPr>
            <a:r>
              <a:rPr lang="en-US" baseline="0" dirty="0">
                <a:latin typeface="Calibri" panose="020F0502020204030204" pitchFamily="34" charset="0"/>
              </a:rPr>
              <a:t>Font size between 28-30 pt. minimum</a:t>
            </a:r>
            <a:endParaRPr lang="en-US" dirty="0">
              <a:latin typeface="Calibri" panose="020F0502020204030204" pitchFamily="34" charset="0"/>
            </a:endParaRPr>
          </a:p>
          <a:p>
            <a:pPr marL="342900" indent="-342900">
              <a:lnSpc>
                <a:spcPct val="150000"/>
              </a:lnSpc>
              <a:buFont typeface="Arial" panose="020B0604020202020204" pitchFamily="34" charset="0"/>
              <a:buChar char="•"/>
            </a:pPr>
            <a:r>
              <a:rPr lang="en-US" dirty="0">
                <a:latin typeface="Calibri" panose="020F0502020204030204" pitchFamily="34" charset="0"/>
              </a:rPr>
              <a:t>Use this standard template with fewer words, larger type</a:t>
            </a:r>
          </a:p>
          <a:p>
            <a:pPr marL="342900" marR="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b="0" i="0" kern="1200" dirty="0">
                <a:solidFill>
                  <a:schemeClr val="tx1"/>
                </a:solidFill>
                <a:effectLst/>
                <a:latin typeface="+mn-lt"/>
                <a:ea typeface="+mn-ea"/>
                <a:cs typeface="+mn-cs"/>
              </a:rPr>
              <a:t>Recommend fonts: Helvetica (sans serif) or Garamond (serif). Be consistent with one font.</a:t>
            </a:r>
          </a:p>
          <a:p>
            <a:pPr marL="342900" indent="-342900">
              <a:lnSpc>
                <a:spcPct val="150000"/>
              </a:lnSpc>
              <a:buFont typeface="Arial" panose="020B0604020202020204" pitchFamily="34" charset="0"/>
              <a:buChar char="•"/>
            </a:pPr>
            <a:r>
              <a:rPr lang="en-US" dirty="0">
                <a:latin typeface="Calibri" panose="020F0502020204030204" pitchFamily="34" charset="0"/>
              </a:rPr>
              <a:t>Begin with a succinct summary statement on Opening Slide that defines </a:t>
            </a:r>
            <a:br>
              <a:rPr lang="en-US" dirty="0">
                <a:latin typeface="Calibri" panose="020F0502020204030204" pitchFamily="34" charset="0"/>
              </a:rPr>
            </a:br>
            <a:r>
              <a:rPr lang="en-US" dirty="0">
                <a:latin typeface="Calibri" panose="020F0502020204030204" pitchFamily="34" charset="0"/>
              </a:rPr>
              <a:t>what will be presented and why this is relevant </a:t>
            </a:r>
          </a:p>
          <a:p>
            <a:pPr marL="342900" indent="-342900">
              <a:lnSpc>
                <a:spcPct val="150000"/>
              </a:lnSpc>
              <a:buFont typeface="Arial" panose="020B0604020202020204" pitchFamily="34" charset="0"/>
              <a:buChar char="•"/>
            </a:pPr>
            <a:r>
              <a:rPr lang="en-US" dirty="0">
                <a:latin typeface="Calibri" panose="020F0502020204030204" pitchFamily="34" charset="0"/>
              </a:rPr>
              <a:t>Simplify data to graphically show the key trend(s) or challenge(s)</a:t>
            </a:r>
          </a:p>
          <a:p>
            <a:pPr marL="342900" indent="-342900">
              <a:lnSpc>
                <a:spcPct val="150000"/>
              </a:lnSpc>
              <a:buFont typeface="Arial" panose="020B0604020202020204" pitchFamily="34" charset="0"/>
              <a:buChar char="•"/>
            </a:pPr>
            <a:r>
              <a:rPr lang="en-US" sz="1800" b="0" i="0" kern="1200" dirty="0">
                <a:solidFill>
                  <a:schemeClr val="tx1"/>
                </a:solidFill>
                <a:effectLst/>
                <a:latin typeface="+mn-lt"/>
                <a:ea typeface="+mn-ea"/>
                <a:cs typeface="+mn-cs"/>
              </a:rPr>
              <a:t>Use high quality graphics and 300 dpi photos</a:t>
            </a:r>
            <a:endParaRPr lang="en-US" dirty="0">
              <a:latin typeface="Calibri" panose="020F0502020204030204" pitchFamily="34" charset="0"/>
            </a:endParaRPr>
          </a:p>
          <a:p>
            <a:pPr marL="342900" indent="-342900">
              <a:lnSpc>
                <a:spcPct val="150000"/>
              </a:lnSpc>
              <a:buFont typeface="Arial" panose="020B0604020202020204" pitchFamily="34" charset="0"/>
              <a:buChar char="•"/>
            </a:pPr>
            <a:r>
              <a:rPr lang="en-US" dirty="0">
                <a:latin typeface="Calibri" panose="020F0502020204030204" pitchFamily="34" charset="0"/>
              </a:rPr>
              <a:t>Don’t assume that complex data reveals a story</a:t>
            </a:r>
          </a:p>
        </p:txBody>
      </p:sp>
      <p:sp>
        <p:nvSpPr>
          <p:cNvPr id="16" name="Title 1"/>
          <p:cNvSpPr>
            <a:spLocks noGrp="1"/>
          </p:cNvSpPr>
          <p:nvPr>
            <p:ph type="title" hasCustomPrompt="1"/>
          </p:nvPr>
        </p:nvSpPr>
        <p:spPr>
          <a:xfrm>
            <a:off x="385011" y="431970"/>
            <a:ext cx="9887993" cy="717226"/>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US"/>
              <a:t>Content Guidelines</a:t>
            </a:r>
            <a:endParaRPr lang="en-US" dirty="0"/>
          </a:p>
        </p:txBody>
      </p:sp>
      <p:pic>
        <p:nvPicPr>
          <p:cNvPr id="4" name="Picture 3">
            <a:extLst>
              <a:ext uri="{FF2B5EF4-FFF2-40B4-BE49-F238E27FC236}">
                <a16:creationId xmlns:a16="http://schemas.microsoft.com/office/drawing/2014/main" id="{B883047D-F325-8F47-9A24-745E92E5C9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6276519"/>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3B90-7C2C-5D4F-8E83-C2C38A6543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3F9481-AB2D-E14C-A2E5-D08A21ADFBAE}"/>
              </a:ext>
            </a:extLst>
          </p:cNvPr>
          <p:cNvSpPr>
            <a:spLocks noGrp="1"/>
          </p:cNvSpPr>
          <p:nvPr>
            <p:ph sz="half" idx="1"/>
          </p:nvPr>
        </p:nvSpPr>
        <p:spPr>
          <a:xfrm>
            <a:off x="838200" y="2664823"/>
            <a:ext cx="5181600" cy="3148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44169D-0A2A-BB4A-A6AA-BDFE1AFE5ED7}"/>
              </a:ext>
            </a:extLst>
          </p:cNvPr>
          <p:cNvSpPr>
            <a:spLocks noGrp="1"/>
          </p:cNvSpPr>
          <p:nvPr>
            <p:ph sz="half" idx="2"/>
          </p:nvPr>
        </p:nvSpPr>
        <p:spPr>
          <a:xfrm>
            <a:off x="6172200" y="2664823"/>
            <a:ext cx="5181600" cy="31484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D81EFA0-2211-B44A-8F4E-46E2E1B112D4}"/>
              </a:ext>
            </a:extLst>
          </p:cNvPr>
          <p:cNvSpPr>
            <a:spLocks noGrp="1"/>
          </p:cNvSpPr>
          <p:nvPr>
            <p:ph type="dt" sz="half" idx="10"/>
          </p:nvPr>
        </p:nvSpPr>
        <p:spPr/>
        <p:txBody>
          <a:bodyPr/>
          <a:lstStyle/>
          <a:p>
            <a:fld id="{9183ED1D-4783-F849-8CFE-A7712EC6F304}" type="datetimeFigureOut">
              <a:rPr lang="en-US" smtClean="0"/>
              <a:t>5/26/2022</a:t>
            </a:fld>
            <a:endParaRPr lang="en-US"/>
          </a:p>
        </p:txBody>
      </p:sp>
      <p:sp>
        <p:nvSpPr>
          <p:cNvPr id="6" name="Footer Placeholder 5">
            <a:extLst>
              <a:ext uri="{FF2B5EF4-FFF2-40B4-BE49-F238E27FC236}">
                <a16:creationId xmlns:a16="http://schemas.microsoft.com/office/drawing/2014/main" id="{0428326C-0974-894C-8C77-5D82D34F9E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6E53BA-8FB1-6E49-8698-722AEAFB3C48}"/>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902915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798F6-EF5F-5A49-B18B-F3947FA461A5}"/>
              </a:ext>
            </a:extLst>
          </p:cNvPr>
          <p:cNvSpPr>
            <a:spLocks noGrp="1"/>
          </p:cNvSpPr>
          <p:nvPr>
            <p:ph type="title"/>
          </p:nvPr>
        </p:nvSpPr>
        <p:spPr>
          <a:xfrm>
            <a:off x="839788" y="1221373"/>
            <a:ext cx="10515600" cy="743631"/>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0567D3-B6B1-0A4B-8C42-A12B13E755E5}"/>
              </a:ext>
            </a:extLst>
          </p:cNvPr>
          <p:cNvSpPr>
            <a:spLocks noGrp="1"/>
          </p:cNvSpPr>
          <p:nvPr>
            <p:ph type="body" idx="1"/>
          </p:nvPr>
        </p:nvSpPr>
        <p:spPr>
          <a:xfrm>
            <a:off x="839788" y="212828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5DCDC6-65BA-AD41-AC33-BAC251A7F133}"/>
              </a:ext>
            </a:extLst>
          </p:cNvPr>
          <p:cNvSpPr>
            <a:spLocks noGrp="1"/>
          </p:cNvSpPr>
          <p:nvPr>
            <p:ph sz="half" idx="2"/>
          </p:nvPr>
        </p:nvSpPr>
        <p:spPr>
          <a:xfrm>
            <a:off x="839788" y="3115487"/>
            <a:ext cx="5157787" cy="29848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B964FF7-8928-D84F-B167-D03BAF7EE96B}"/>
              </a:ext>
            </a:extLst>
          </p:cNvPr>
          <p:cNvSpPr>
            <a:spLocks noGrp="1"/>
          </p:cNvSpPr>
          <p:nvPr>
            <p:ph type="body" sz="quarter" idx="3"/>
          </p:nvPr>
        </p:nvSpPr>
        <p:spPr>
          <a:xfrm>
            <a:off x="6172200" y="212828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3FDC176-D44A-EF46-8C06-B12F5636A42E}"/>
              </a:ext>
            </a:extLst>
          </p:cNvPr>
          <p:cNvSpPr>
            <a:spLocks noGrp="1"/>
          </p:cNvSpPr>
          <p:nvPr>
            <p:ph sz="quarter" idx="4"/>
          </p:nvPr>
        </p:nvSpPr>
        <p:spPr>
          <a:xfrm>
            <a:off x="6172200" y="3115487"/>
            <a:ext cx="5183188" cy="29848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7447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3AE65-807E-F441-B83D-D900087065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7CF9B1-F2C3-2047-B10D-15640124FCAF}"/>
              </a:ext>
            </a:extLst>
          </p:cNvPr>
          <p:cNvSpPr>
            <a:spLocks noGrp="1"/>
          </p:cNvSpPr>
          <p:nvPr>
            <p:ph type="dt" sz="half" idx="10"/>
          </p:nvPr>
        </p:nvSpPr>
        <p:spPr/>
        <p:txBody>
          <a:bodyPr/>
          <a:lstStyle/>
          <a:p>
            <a:fld id="{9183ED1D-4783-F849-8CFE-A7712EC6F304}" type="datetimeFigureOut">
              <a:rPr lang="en-US" smtClean="0"/>
              <a:t>5/26/2022</a:t>
            </a:fld>
            <a:endParaRPr lang="en-US"/>
          </a:p>
        </p:txBody>
      </p:sp>
      <p:sp>
        <p:nvSpPr>
          <p:cNvPr id="4" name="Footer Placeholder 3">
            <a:extLst>
              <a:ext uri="{FF2B5EF4-FFF2-40B4-BE49-F238E27FC236}">
                <a16:creationId xmlns:a16="http://schemas.microsoft.com/office/drawing/2014/main" id="{52F20730-1753-8D4B-93B4-7618F80E98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699A22-8AD6-1042-9E32-030AC4D50EA8}"/>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543735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AC09F2-7599-CB40-8C87-BADE573D8DFF}"/>
              </a:ext>
            </a:extLst>
          </p:cNvPr>
          <p:cNvSpPr>
            <a:spLocks noGrp="1"/>
          </p:cNvSpPr>
          <p:nvPr>
            <p:ph type="dt" sz="half" idx="10"/>
          </p:nvPr>
        </p:nvSpPr>
        <p:spPr/>
        <p:txBody>
          <a:bodyPr/>
          <a:lstStyle/>
          <a:p>
            <a:fld id="{9183ED1D-4783-F849-8CFE-A7712EC6F304}" type="datetimeFigureOut">
              <a:rPr lang="en-US" smtClean="0"/>
              <a:t>5/26/2022</a:t>
            </a:fld>
            <a:endParaRPr lang="en-US"/>
          </a:p>
        </p:txBody>
      </p:sp>
      <p:sp>
        <p:nvSpPr>
          <p:cNvPr id="3" name="Footer Placeholder 2">
            <a:extLst>
              <a:ext uri="{FF2B5EF4-FFF2-40B4-BE49-F238E27FC236}">
                <a16:creationId xmlns:a16="http://schemas.microsoft.com/office/drawing/2014/main" id="{D1D5187A-807A-2D45-BC7B-0FDABFF617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0AC7F-2620-D54C-AD3A-7E5CC82F48A7}"/>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725057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75148-B2D4-2546-BCC0-C2C94E2418B8}"/>
              </a:ext>
            </a:extLst>
          </p:cNvPr>
          <p:cNvSpPr>
            <a:spLocks noGrp="1"/>
          </p:cNvSpPr>
          <p:nvPr>
            <p:ph type="title"/>
          </p:nvPr>
        </p:nvSpPr>
        <p:spPr>
          <a:xfrm>
            <a:off x="839788" y="1226562"/>
            <a:ext cx="3932237" cy="1069975"/>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6387412-C7D8-B24C-AB79-B03EF2180990}"/>
              </a:ext>
            </a:extLst>
          </p:cNvPr>
          <p:cNvSpPr>
            <a:spLocks noGrp="1"/>
          </p:cNvSpPr>
          <p:nvPr>
            <p:ph idx="1"/>
          </p:nvPr>
        </p:nvSpPr>
        <p:spPr>
          <a:xfrm>
            <a:off x="5183188" y="1226564"/>
            <a:ext cx="6172200" cy="45145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59CD0A-675C-3240-892D-22D4671C6D55}"/>
              </a:ext>
            </a:extLst>
          </p:cNvPr>
          <p:cNvSpPr>
            <a:spLocks noGrp="1"/>
          </p:cNvSpPr>
          <p:nvPr>
            <p:ph type="body" sz="half" idx="2"/>
          </p:nvPr>
        </p:nvSpPr>
        <p:spPr>
          <a:xfrm>
            <a:off x="839788" y="2488474"/>
            <a:ext cx="3932237" cy="325265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CF5BCA-97BB-504B-A7AE-067D760BBC5E}"/>
              </a:ext>
            </a:extLst>
          </p:cNvPr>
          <p:cNvSpPr>
            <a:spLocks noGrp="1"/>
          </p:cNvSpPr>
          <p:nvPr>
            <p:ph type="dt" sz="half" idx="10"/>
          </p:nvPr>
        </p:nvSpPr>
        <p:spPr/>
        <p:txBody>
          <a:bodyPr/>
          <a:lstStyle/>
          <a:p>
            <a:fld id="{9183ED1D-4783-F849-8CFE-A7712EC6F304}" type="datetimeFigureOut">
              <a:rPr lang="en-US" smtClean="0"/>
              <a:t>5/26/2022</a:t>
            </a:fld>
            <a:endParaRPr lang="en-US"/>
          </a:p>
        </p:txBody>
      </p:sp>
      <p:sp>
        <p:nvSpPr>
          <p:cNvPr id="6" name="Footer Placeholder 5">
            <a:extLst>
              <a:ext uri="{FF2B5EF4-FFF2-40B4-BE49-F238E27FC236}">
                <a16:creationId xmlns:a16="http://schemas.microsoft.com/office/drawing/2014/main" id="{ACB45641-5C34-A24D-B016-309808B7DE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26DFB3-312C-1B40-9A12-4E3B1A79DF13}"/>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3484999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52AD7-CC08-6747-B537-34896D059AF3}"/>
              </a:ext>
            </a:extLst>
          </p:cNvPr>
          <p:cNvSpPr>
            <a:spLocks noGrp="1"/>
          </p:cNvSpPr>
          <p:nvPr>
            <p:ph type="title"/>
          </p:nvPr>
        </p:nvSpPr>
        <p:spPr>
          <a:xfrm>
            <a:off x="839788" y="1188719"/>
            <a:ext cx="3932237" cy="97318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EE16B09D-BD3E-324B-960F-E724E76AFF3F}"/>
              </a:ext>
            </a:extLst>
          </p:cNvPr>
          <p:cNvSpPr>
            <a:spLocks noGrp="1"/>
          </p:cNvSpPr>
          <p:nvPr>
            <p:ph type="pic" idx="1"/>
          </p:nvPr>
        </p:nvSpPr>
        <p:spPr>
          <a:xfrm>
            <a:off x="5183188" y="1188719"/>
            <a:ext cx="6172200" cy="46177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4F2683-D3CE-6241-9ED4-F0DB2B71E4FA}"/>
              </a:ext>
            </a:extLst>
          </p:cNvPr>
          <p:cNvSpPr>
            <a:spLocks noGrp="1"/>
          </p:cNvSpPr>
          <p:nvPr>
            <p:ph type="body" sz="half" idx="2"/>
          </p:nvPr>
        </p:nvSpPr>
        <p:spPr>
          <a:xfrm>
            <a:off x="839788" y="2299062"/>
            <a:ext cx="3932237" cy="350737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3DEABD-B5FE-F148-ABFE-8384AF1A4107}"/>
              </a:ext>
            </a:extLst>
          </p:cNvPr>
          <p:cNvSpPr>
            <a:spLocks noGrp="1"/>
          </p:cNvSpPr>
          <p:nvPr>
            <p:ph type="dt" sz="half" idx="10"/>
          </p:nvPr>
        </p:nvSpPr>
        <p:spPr/>
        <p:txBody>
          <a:bodyPr/>
          <a:lstStyle/>
          <a:p>
            <a:fld id="{9183ED1D-4783-F849-8CFE-A7712EC6F304}" type="datetimeFigureOut">
              <a:rPr lang="en-US" smtClean="0"/>
              <a:t>5/26/2022</a:t>
            </a:fld>
            <a:endParaRPr lang="en-US"/>
          </a:p>
        </p:txBody>
      </p:sp>
      <p:sp>
        <p:nvSpPr>
          <p:cNvPr id="6" name="Footer Placeholder 5">
            <a:extLst>
              <a:ext uri="{FF2B5EF4-FFF2-40B4-BE49-F238E27FC236}">
                <a16:creationId xmlns:a16="http://schemas.microsoft.com/office/drawing/2014/main" id="{6E7CE75F-A1CB-F043-B2EC-A120B5A2A0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A02FA1-A8F7-1049-8ADC-6F007BCB5969}"/>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2607780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CBF02-E663-6B43-9225-7E32F24AF2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295040-4014-724C-85C5-F0CE4EC31E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2DEE85-A649-E542-863C-B5A7507D5853}"/>
              </a:ext>
            </a:extLst>
          </p:cNvPr>
          <p:cNvSpPr>
            <a:spLocks noGrp="1"/>
          </p:cNvSpPr>
          <p:nvPr>
            <p:ph type="dt" sz="half" idx="10"/>
          </p:nvPr>
        </p:nvSpPr>
        <p:spPr/>
        <p:txBody>
          <a:bodyPr/>
          <a:lstStyle/>
          <a:p>
            <a:fld id="{9183ED1D-4783-F849-8CFE-A7712EC6F304}" type="datetimeFigureOut">
              <a:rPr lang="en-US" smtClean="0"/>
              <a:t>5/26/2022</a:t>
            </a:fld>
            <a:endParaRPr lang="en-US"/>
          </a:p>
        </p:txBody>
      </p:sp>
      <p:sp>
        <p:nvSpPr>
          <p:cNvPr id="5" name="Footer Placeholder 4">
            <a:extLst>
              <a:ext uri="{FF2B5EF4-FFF2-40B4-BE49-F238E27FC236}">
                <a16:creationId xmlns:a16="http://schemas.microsoft.com/office/drawing/2014/main" id="{0BC34A10-6725-BA41-B545-CDB40250FD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B683F2-F804-2446-A2C0-50BDEA5A579A}"/>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2390826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E14CDF-2A42-614D-9258-35D20E297088}"/>
              </a:ext>
            </a:extLst>
          </p:cNvPr>
          <p:cNvSpPr>
            <a:spLocks noGrp="1"/>
          </p:cNvSpPr>
          <p:nvPr>
            <p:ph type="title" orient="vert"/>
          </p:nvPr>
        </p:nvSpPr>
        <p:spPr>
          <a:xfrm>
            <a:off x="8724900" y="1200512"/>
            <a:ext cx="2628900" cy="49455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6E5925-06A8-A94F-B656-369DB67DDBAE}"/>
              </a:ext>
            </a:extLst>
          </p:cNvPr>
          <p:cNvSpPr>
            <a:spLocks noGrp="1"/>
          </p:cNvSpPr>
          <p:nvPr>
            <p:ph type="body" orient="vert" idx="1"/>
          </p:nvPr>
        </p:nvSpPr>
        <p:spPr>
          <a:xfrm>
            <a:off x="320040" y="1200512"/>
            <a:ext cx="8252459" cy="4945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1066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Guidelines - Reference Only">
    <p:spTree>
      <p:nvGrpSpPr>
        <p:cNvPr id="1" name=""/>
        <p:cNvGrpSpPr/>
        <p:nvPr/>
      </p:nvGrpSpPr>
      <p:grpSpPr>
        <a:xfrm>
          <a:off x="0" y="0"/>
          <a:ext cx="0" cy="0"/>
          <a:chOff x="0" y="0"/>
          <a:chExt cx="0" cy="0"/>
        </a:xfrm>
      </p:grpSpPr>
      <p:sp>
        <p:nvSpPr>
          <p:cNvPr id="15" name="TextBox 14"/>
          <p:cNvSpPr txBox="1"/>
          <p:nvPr userDrawn="1"/>
        </p:nvSpPr>
        <p:spPr>
          <a:xfrm>
            <a:off x="385011" y="1698547"/>
            <a:ext cx="11219935" cy="373948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a:latin typeface="Calibri" panose="020F0502020204030204" pitchFamily="34" charset="0"/>
              </a:rPr>
              <a:t>Include multiyear data when possible and connect the dots with succinct comments in bullet-point form</a:t>
            </a:r>
          </a:p>
          <a:p>
            <a:pPr marL="342900" indent="-342900">
              <a:lnSpc>
                <a:spcPct val="150000"/>
              </a:lnSpc>
              <a:buFont typeface="Arial" panose="020B0604020202020204" pitchFamily="34" charset="0"/>
              <a:buChar char="•"/>
            </a:pPr>
            <a:r>
              <a:rPr lang="en-US" dirty="0">
                <a:latin typeface="Calibri" panose="020F0502020204030204" pitchFamily="34" charset="0"/>
              </a:rPr>
              <a:t>Last slide is a conclusion, e.g. the significance of what we’ve done, are going to do, recommend as next steps</a:t>
            </a:r>
          </a:p>
          <a:p>
            <a:pPr marL="342900" indent="-342900">
              <a:lnSpc>
                <a:spcPct val="150000"/>
              </a:lnSpc>
              <a:buFont typeface="Arial" panose="020B0604020202020204" pitchFamily="34" charset="0"/>
              <a:buChar char="•"/>
            </a:pPr>
            <a:r>
              <a:rPr lang="en-US" dirty="0">
                <a:latin typeface="Calibri" panose="020F0502020204030204" pitchFamily="34" charset="0"/>
              </a:rPr>
              <a:t>Include a call to action for questions as part of closing.</a:t>
            </a:r>
          </a:p>
          <a:p>
            <a:pPr marL="342900" marR="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b="0" i="0" kern="1200" dirty="0">
                <a:solidFill>
                  <a:schemeClr val="tx1"/>
                </a:solidFill>
                <a:effectLst/>
                <a:latin typeface="+mn-lt"/>
                <a:ea typeface="+mn-ea"/>
                <a:cs typeface="+mn-cs"/>
              </a:rPr>
              <a:t>Smile, make eye contact, keep your head up</a:t>
            </a:r>
          </a:p>
          <a:p>
            <a:pPr marL="342900" marR="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rPr>
              <a:t> </a:t>
            </a:r>
            <a:r>
              <a:rPr lang="en-US" sz="1800" b="0" i="0" kern="1200" dirty="0">
                <a:solidFill>
                  <a:schemeClr val="tx1"/>
                </a:solidFill>
                <a:effectLst/>
                <a:latin typeface="+mn-lt"/>
                <a:ea typeface="+mn-ea"/>
                <a:cs typeface="+mn-cs"/>
              </a:rPr>
              <a:t>Tell stories, don’t just read slides</a:t>
            </a:r>
            <a:endParaRPr lang="en-US" dirty="0">
              <a:latin typeface="Calibri" panose="020F0502020204030204" pitchFamily="34" charset="0"/>
            </a:endParaRPr>
          </a:p>
          <a:p>
            <a:pPr marL="342900" indent="-342900">
              <a:lnSpc>
                <a:spcPct val="150000"/>
              </a:lnSpc>
              <a:buFont typeface="Arial" panose="020B0604020202020204" pitchFamily="34" charset="0"/>
              <a:buChar char="•"/>
            </a:pPr>
            <a:r>
              <a:rPr lang="en-US" dirty="0">
                <a:latin typeface="Calibri" panose="020F0502020204030204" pitchFamily="34" charset="0"/>
              </a:rPr>
              <a:t>Additional UNT System style guidelines available online at: </a:t>
            </a:r>
            <a:r>
              <a:rPr lang="en-US" dirty="0">
                <a:latin typeface="Calibri" panose="020F0502020204030204" pitchFamily="34" charset="0"/>
                <a:hlinkClick r:id="rId2"/>
              </a:rPr>
              <a:t>http://www.untsystem.edu/about-us/branding-communication-guide/brand-identity-communications-guide</a:t>
            </a:r>
            <a:r>
              <a:rPr lang="en-US" dirty="0">
                <a:latin typeface="Calibri" panose="020F0502020204030204" pitchFamily="34" charset="0"/>
              </a:rPr>
              <a:t> </a:t>
            </a:r>
          </a:p>
          <a:p>
            <a:pPr fontAlgn="base"/>
            <a:endParaRPr lang="en-US" dirty="0">
              <a:latin typeface="Calibri" panose="020F0502020204030204" pitchFamily="34" charset="0"/>
            </a:endParaRPr>
          </a:p>
          <a:p>
            <a:endParaRPr lang="en-US" sz="3000" dirty="0">
              <a:latin typeface="Calibri" panose="020F0502020204030204" pitchFamily="34" charset="0"/>
            </a:endParaRPr>
          </a:p>
        </p:txBody>
      </p:sp>
      <p:sp>
        <p:nvSpPr>
          <p:cNvPr id="16" name="Title 1"/>
          <p:cNvSpPr>
            <a:spLocks noGrp="1"/>
          </p:cNvSpPr>
          <p:nvPr>
            <p:ph type="title" hasCustomPrompt="1"/>
          </p:nvPr>
        </p:nvSpPr>
        <p:spPr>
          <a:xfrm>
            <a:off x="385011" y="431970"/>
            <a:ext cx="9887993" cy="717226"/>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US"/>
              <a:t>Content Guidelines</a:t>
            </a:r>
            <a:endParaRPr lang="en-US" dirty="0"/>
          </a:p>
        </p:txBody>
      </p:sp>
      <p:pic>
        <p:nvPicPr>
          <p:cNvPr id="4" name="Picture 3">
            <a:extLst>
              <a:ext uri="{FF2B5EF4-FFF2-40B4-BE49-F238E27FC236}">
                <a16:creationId xmlns:a16="http://schemas.microsoft.com/office/drawing/2014/main" id="{9F02EB92-99CD-F849-8A01-00F9B98270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NTHSC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5528C8-D50F-B046-B0CE-04CBF02BA6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21809588"/>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NTHSC Blank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5CC88D-1528-2F4E-9300-E0260FC969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10189804"/>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NTHSC Open/Clos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442030-9652-124D-B3D1-4F2744EBC3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6466980"/>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UNTHSC Open/Clos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B123A9-BE5A-704F-A723-42AF0E8638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D0B89-DD47-FF41-8699-5EB4951660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3C43C7-4E22-8F49-A632-FB4A27935B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F23327-69CA-6C4F-82E6-F7E0B0B6606D}"/>
              </a:ext>
            </a:extLst>
          </p:cNvPr>
          <p:cNvSpPr>
            <a:spLocks noGrp="1"/>
          </p:cNvSpPr>
          <p:nvPr>
            <p:ph type="dt" sz="half" idx="10"/>
          </p:nvPr>
        </p:nvSpPr>
        <p:spPr/>
        <p:txBody>
          <a:bodyPr/>
          <a:lstStyle/>
          <a:p>
            <a:fld id="{9183ED1D-4783-F849-8CFE-A7712EC6F304}" type="datetimeFigureOut">
              <a:rPr lang="en-US" smtClean="0"/>
              <a:t>5/26/2022</a:t>
            </a:fld>
            <a:endParaRPr lang="en-US"/>
          </a:p>
        </p:txBody>
      </p:sp>
      <p:sp>
        <p:nvSpPr>
          <p:cNvPr id="5" name="Footer Placeholder 4">
            <a:extLst>
              <a:ext uri="{FF2B5EF4-FFF2-40B4-BE49-F238E27FC236}">
                <a16:creationId xmlns:a16="http://schemas.microsoft.com/office/drawing/2014/main" id="{052E2118-A7E4-BC4A-8E97-99BD99E859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B2C65-55E0-F243-869B-EBDBDAD29B8A}"/>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2106369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D5ACF-08C0-D84F-97AB-3144A02039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83AF86-EA23-EC4A-B6A9-68C72205ED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7F082A-CAB1-1247-B1FC-C6B63B3455AD}"/>
              </a:ext>
            </a:extLst>
          </p:cNvPr>
          <p:cNvSpPr>
            <a:spLocks noGrp="1"/>
          </p:cNvSpPr>
          <p:nvPr>
            <p:ph type="dt" sz="half" idx="10"/>
          </p:nvPr>
        </p:nvSpPr>
        <p:spPr/>
        <p:txBody>
          <a:bodyPr/>
          <a:lstStyle/>
          <a:p>
            <a:fld id="{9183ED1D-4783-F849-8CFE-A7712EC6F304}" type="datetimeFigureOut">
              <a:rPr lang="en-US" smtClean="0"/>
              <a:t>5/26/2022</a:t>
            </a:fld>
            <a:endParaRPr lang="en-US"/>
          </a:p>
        </p:txBody>
      </p:sp>
      <p:sp>
        <p:nvSpPr>
          <p:cNvPr id="5" name="Footer Placeholder 4">
            <a:extLst>
              <a:ext uri="{FF2B5EF4-FFF2-40B4-BE49-F238E27FC236}">
                <a16:creationId xmlns:a16="http://schemas.microsoft.com/office/drawing/2014/main" id="{EA819E28-4FAC-E74E-894A-D8FE730973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DF7567-1952-DC4A-8CD6-BD98B4957665}"/>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3482209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814D0-88D2-524C-A559-67F522FC5E77}"/>
              </a:ext>
            </a:extLst>
          </p:cNvPr>
          <p:cNvSpPr>
            <a:spLocks noGrp="1"/>
          </p:cNvSpPr>
          <p:nvPr>
            <p:ph type="title"/>
          </p:nvPr>
        </p:nvSpPr>
        <p:spPr>
          <a:xfrm>
            <a:off x="831850" y="1311321"/>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23D104-45CE-B74D-BF6E-D3014FA80C63}"/>
              </a:ext>
            </a:extLst>
          </p:cNvPr>
          <p:cNvSpPr>
            <a:spLocks noGrp="1"/>
          </p:cNvSpPr>
          <p:nvPr>
            <p:ph type="body" idx="1"/>
          </p:nvPr>
        </p:nvSpPr>
        <p:spPr>
          <a:xfrm>
            <a:off x="831850" y="429455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D6A04D-CE9B-2344-934E-D6195F80351B}"/>
              </a:ext>
            </a:extLst>
          </p:cNvPr>
          <p:cNvSpPr>
            <a:spLocks noGrp="1"/>
          </p:cNvSpPr>
          <p:nvPr>
            <p:ph type="dt" sz="half" idx="10"/>
          </p:nvPr>
        </p:nvSpPr>
        <p:spPr/>
        <p:txBody>
          <a:bodyPr/>
          <a:lstStyle/>
          <a:p>
            <a:fld id="{9183ED1D-4783-F849-8CFE-A7712EC6F304}" type="datetimeFigureOut">
              <a:rPr lang="en-US" smtClean="0"/>
              <a:t>5/26/2022</a:t>
            </a:fld>
            <a:endParaRPr lang="en-US"/>
          </a:p>
        </p:txBody>
      </p:sp>
      <p:sp>
        <p:nvSpPr>
          <p:cNvPr id="5" name="Footer Placeholder 4">
            <a:extLst>
              <a:ext uri="{FF2B5EF4-FFF2-40B4-BE49-F238E27FC236}">
                <a16:creationId xmlns:a16="http://schemas.microsoft.com/office/drawing/2014/main" id="{EFA87FF2-11DF-E744-85B5-1F7016DC5C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29A317-CA73-5D4B-900F-5F1888CA75EA}"/>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3282554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3.emf"/><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445582"/>
      </p:ext>
    </p:extLst>
  </p:cSld>
  <p:clrMap bg1="lt1" tx1="dk1" bg2="lt2" tx2="dk2" accent1="accent1" accent2="accent2" accent3="accent3" accent4="accent4" accent5="accent5" accent6="accent6" hlink="hlink" folHlink="folHlink"/>
  <p:sldLayoutIdLst>
    <p:sldLayoutId id="2147483655" r:id="rId1"/>
    <p:sldLayoutId id="2147483711" r:id="rId2"/>
    <p:sldLayoutId id="2147483709" r:id="rId3"/>
    <p:sldLayoutId id="2147483689" r:id="rId4"/>
    <p:sldLayoutId id="2147483690" r:id="rId5"/>
    <p:sldLayoutId id="2147483712" r:id="rId6"/>
  </p:sldLayoutIdLst>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1BFE60A-6261-9C41-9A25-D2AD67261CC7}"/>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CEACA5B6-626C-9A41-AB8D-0DBD5292659F}"/>
              </a:ext>
            </a:extLst>
          </p:cNvPr>
          <p:cNvSpPr>
            <a:spLocks noGrp="1"/>
          </p:cNvSpPr>
          <p:nvPr>
            <p:ph type="title"/>
          </p:nvPr>
        </p:nvSpPr>
        <p:spPr>
          <a:xfrm>
            <a:off x="838200" y="122725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0B3A3A-72B1-0242-980F-C6AEC0856C4A}"/>
              </a:ext>
            </a:extLst>
          </p:cNvPr>
          <p:cNvSpPr>
            <a:spLocks noGrp="1"/>
          </p:cNvSpPr>
          <p:nvPr>
            <p:ph type="body" idx="1"/>
          </p:nvPr>
        </p:nvSpPr>
        <p:spPr>
          <a:xfrm>
            <a:off x="838200" y="2687758"/>
            <a:ext cx="10515600" cy="30860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325C0-41F4-4B43-AC2F-12765F908B39}"/>
              </a:ext>
            </a:extLst>
          </p:cNvPr>
          <p:cNvSpPr>
            <a:spLocks noGrp="1"/>
          </p:cNvSpPr>
          <p:nvPr>
            <p:ph type="dt" sz="half" idx="2"/>
          </p:nvPr>
        </p:nvSpPr>
        <p:spPr>
          <a:xfrm>
            <a:off x="838200" y="592524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83ED1D-4783-F849-8CFE-A7712EC6F304}" type="datetimeFigureOut">
              <a:rPr lang="en-US" smtClean="0"/>
              <a:t>5/26/2022</a:t>
            </a:fld>
            <a:endParaRPr lang="en-US"/>
          </a:p>
        </p:txBody>
      </p:sp>
      <p:sp>
        <p:nvSpPr>
          <p:cNvPr id="5" name="Footer Placeholder 4">
            <a:extLst>
              <a:ext uri="{FF2B5EF4-FFF2-40B4-BE49-F238E27FC236}">
                <a16:creationId xmlns:a16="http://schemas.microsoft.com/office/drawing/2014/main" id="{AF2C0782-78C2-D743-B2B9-C2D12B7FFC0F}"/>
              </a:ext>
            </a:extLst>
          </p:cNvPr>
          <p:cNvSpPr>
            <a:spLocks noGrp="1"/>
          </p:cNvSpPr>
          <p:nvPr>
            <p:ph type="ftr" sz="quarter" idx="3"/>
          </p:nvPr>
        </p:nvSpPr>
        <p:spPr>
          <a:xfrm>
            <a:off x="4038600" y="592524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51BA435-F879-BA43-B311-7882D9CDE5AA}"/>
              </a:ext>
            </a:extLst>
          </p:cNvPr>
          <p:cNvSpPr>
            <a:spLocks noGrp="1"/>
          </p:cNvSpPr>
          <p:nvPr>
            <p:ph type="sldNum" sz="quarter" idx="4"/>
          </p:nvPr>
        </p:nvSpPr>
        <p:spPr>
          <a:xfrm>
            <a:off x="8610600" y="592524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F39F9-F9B4-6F42-8FBB-EEFCBE9A1F23}" type="slidenum">
              <a:rPr lang="en-US" smtClean="0"/>
              <a:t>‹#›</a:t>
            </a:fld>
            <a:endParaRPr lang="en-US"/>
          </a:p>
        </p:txBody>
      </p:sp>
    </p:spTree>
    <p:extLst>
      <p:ext uri="{BB962C8B-B14F-4D97-AF65-F5344CB8AC3E}">
        <p14:creationId xmlns:p14="http://schemas.microsoft.com/office/powerpoint/2010/main" val="59900234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nam04.safelinks.protection.outlook.com/?url=https%3A%2F%2Funthsc-insight.symplicity.com%2F&amp;data=05%7C01%7CBrandie.Wiley%40unthsc.edu%7C0869fb75895243e4f7cb08da3824cae2%7C70de199207c6480fa318a1afcba03983%7C0%7C0%7C637884027928004422%7CUnknown%7CTWFpbGZsb3d8eyJWIjoiMC4wLjAwMDAiLCJQIjoiV2luMzIiLCJBTiI6Ik1haWwiLCJXVCI6Mn0%3D%7C3000%7C%7C%7C&amp;sdata=OxXeIlrCkVZMm4%2FZF8fW6whQNOleoo%2FwgJmB0xDkRpM%3D&amp;reserved=0" TargetMode="External"/><Relationship Id="rId2" Type="http://schemas.openxmlformats.org/officeDocument/2006/relationships/hyperlink" Target="http://www.unthsc.edu/ODA"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mailto:Mariana.Davies@unthsc.edu" TargetMode="External"/><Relationship Id="rId2" Type="http://schemas.openxmlformats.org/officeDocument/2006/relationships/hyperlink" Target="mailto:Brandie.Wiley@unthsc.edu" TargetMode="External"/><Relationship Id="rId1" Type="http://schemas.openxmlformats.org/officeDocument/2006/relationships/slideLayout" Target="../slideLayouts/slideLayout4.xml"/><Relationship Id="rId5" Type="http://schemas.openxmlformats.org/officeDocument/2006/relationships/hyperlink" Target="mailto:Oda@unthsc.edu" TargetMode="External"/><Relationship Id="rId4" Type="http://schemas.openxmlformats.org/officeDocument/2006/relationships/hyperlink" Target="mailto:Robert.Esterlein@unthsc.ed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www.unthsc.edu/students/office-of-disability-access/general-documentation-guidelines/"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2114613"/>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0F19D8-A2E1-47B9-958B-0DB25A54231B}"/>
              </a:ext>
            </a:extLst>
          </p:cNvPr>
          <p:cNvSpPr/>
          <p:nvPr/>
        </p:nvSpPr>
        <p:spPr>
          <a:xfrm>
            <a:off x="755832" y="1403421"/>
            <a:ext cx="10713356" cy="4062651"/>
          </a:xfrm>
          <a:prstGeom prst="rect">
            <a:avLst/>
          </a:prstGeom>
          <a:ln w="28575">
            <a:solidFill>
              <a:schemeClr val="tx1"/>
            </a:solidFill>
            <a:extLst>
              <a:ext uri="{C807C97D-BFC1-408E-A445-0C87EB9F89A2}">
                <ask:lineSketchStyleProps xmlns:ask="http://schemas.microsoft.com/office/drawing/2018/sketchyshapes" xmlns="" sd="3499211612">
                  <a:custGeom>
                    <a:avLst/>
                    <a:gdLst>
                      <a:gd name="connsiteX0" fmla="*/ 0 w 10713356"/>
                      <a:gd name="connsiteY0" fmla="*/ 0 h 2308324"/>
                      <a:gd name="connsiteX1" fmla="*/ 702320 w 10713356"/>
                      <a:gd name="connsiteY1" fmla="*/ 0 h 2308324"/>
                      <a:gd name="connsiteX2" fmla="*/ 1297506 w 10713356"/>
                      <a:gd name="connsiteY2" fmla="*/ 0 h 2308324"/>
                      <a:gd name="connsiteX3" fmla="*/ 1999826 w 10713356"/>
                      <a:gd name="connsiteY3" fmla="*/ 0 h 2308324"/>
                      <a:gd name="connsiteX4" fmla="*/ 2380746 w 10713356"/>
                      <a:gd name="connsiteY4" fmla="*/ 0 h 2308324"/>
                      <a:gd name="connsiteX5" fmla="*/ 2761665 w 10713356"/>
                      <a:gd name="connsiteY5" fmla="*/ 0 h 2308324"/>
                      <a:gd name="connsiteX6" fmla="*/ 3142584 w 10713356"/>
                      <a:gd name="connsiteY6" fmla="*/ 0 h 2308324"/>
                      <a:gd name="connsiteX7" fmla="*/ 3737771 w 10713356"/>
                      <a:gd name="connsiteY7" fmla="*/ 0 h 2308324"/>
                      <a:gd name="connsiteX8" fmla="*/ 4332957 w 10713356"/>
                      <a:gd name="connsiteY8" fmla="*/ 0 h 2308324"/>
                      <a:gd name="connsiteX9" fmla="*/ 4606743 w 10713356"/>
                      <a:gd name="connsiteY9" fmla="*/ 0 h 2308324"/>
                      <a:gd name="connsiteX10" fmla="*/ 5201930 w 10713356"/>
                      <a:gd name="connsiteY10" fmla="*/ 0 h 2308324"/>
                      <a:gd name="connsiteX11" fmla="*/ 6011383 w 10713356"/>
                      <a:gd name="connsiteY11" fmla="*/ 0 h 2308324"/>
                      <a:gd name="connsiteX12" fmla="*/ 6499436 w 10713356"/>
                      <a:gd name="connsiteY12" fmla="*/ 0 h 2308324"/>
                      <a:gd name="connsiteX13" fmla="*/ 7094622 w 10713356"/>
                      <a:gd name="connsiteY13" fmla="*/ 0 h 2308324"/>
                      <a:gd name="connsiteX14" fmla="*/ 7796942 w 10713356"/>
                      <a:gd name="connsiteY14" fmla="*/ 0 h 2308324"/>
                      <a:gd name="connsiteX15" fmla="*/ 8606396 w 10713356"/>
                      <a:gd name="connsiteY15" fmla="*/ 0 h 2308324"/>
                      <a:gd name="connsiteX16" fmla="*/ 8880182 w 10713356"/>
                      <a:gd name="connsiteY16" fmla="*/ 0 h 2308324"/>
                      <a:gd name="connsiteX17" fmla="*/ 9689635 w 10713356"/>
                      <a:gd name="connsiteY17" fmla="*/ 0 h 2308324"/>
                      <a:gd name="connsiteX18" fmla="*/ 10713356 w 10713356"/>
                      <a:gd name="connsiteY18" fmla="*/ 0 h 2308324"/>
                      <a:gd name="connsiteX19" fmla="*/ 10713356 w 10713356"/>
                      <a:gd name="connsiteY19" fmla="*/ 530915 h 2308324"/>
                      <a:gd name="connsiteX20" fmla="*/ 10713356 w 10713356"/>
                      <a:gd name="connsiteY20" fmla="*/ 1061829 h 2308324"/>
                      <a:gd name="connsiteX21" fmla="*/ 10713356 w 10713356"/>
                      <a:gd name="connsiteY21" fmla="*/ 1592744 h 2308324"/>
                      <a:gd name="connsiteX22" fmla="*/ 10713356 w 10713356"/>
                      <a:gd name="connsiteY22" fmla="*/ 2308324 h 2308324"/>
                      <a:gd name="connsiteX23" fmla="*/ 10225303 w 10713356"/>
                      <a:gd name="connsiteY23" fmla="*/ 2308324 h 2308324"/>
                      <a:gd name="connsiteX24" fmla="*/ 9415850 w 10713356"/>
                      <a:gd name="connsiteY24" fmla="*/ 2308324 h 2308324"/>
                      <a:gd name="connsiteX25" fmla="*/ 8820663 w 10713356"/>
                      <a:gd name="connsiteY25" fmla="*/ 2308324 h 2308324"/>
                      <a:gd name="connsiteX26" fmla="*/ 8011210 w 10713356"/>
                      <a:gd name="connsiteY26" fmla="*/ 2308324 h 2308324"/>
                      <a:gd name="connsiteX27" fmla="*/ 7201756 w 10713356"/>
                      <a:gd name="connsiteY27" fmla="*/ 2308324 h 2308324"/>
                      <a:gd name="connsiteX28" fmla="*/ 6713703 w 10713356"/>
                      <a:gd name="connsiteY28" fmla="*/ 2308324 h 2308324"/>
                      <a:gd name="connsiteX29" fmla="*/ 6118517 w 10713356"/>
                      <a:gd name="connsiteY29" fmla="*/ 2308324 h 2308324"/>
                      <a:gd name="connsiteX30" fmla="*/ 5523330 w 10713356"/>
                      <a:gd name="connsiteY30" fmla="*/ 2308324 h 2308324"/>
                      <a:gd name="connsiteX31" fmla="*/ 5035277 w 10713356"/>
                      <a:gd name="connsiteY31" fmla="*/ 2308324 h 2308324"/>
                      <a:gd name="connsiteX32" fmla="*/ 4440091 w 10713356"/>
                      <a:gd name="connsiteY32" fmla="*/ 2308324 h 2308324"/>
                      <a:gd name="connsiteX33" fmla="*/ 4059172 w 10713356"/>
                      <a:gd name="connsiteY33" fmla="*/ 2308324 h 2308324"/>
                      <a:gd name="connsiteX34" fmla="*/ 3463985 w 10713356"/>
                      <a:gd name="connsiteY34" fmla="*/ 2308324 h 2308324"/>
                      <a:gd name="connsiteX35" fmla="*/ 2654532 w 10713356"/>
                      <a:gd name="connsiteY35" fmla="*/ 2308324 h 2308324"/>
                      <a:gd name="connsiteX36" fmla="*/ 2166479 w 10713356"/>
                      <a:gd name="connsiteY36" fmla="*/ 2308324 h 2308324"/>
                      <a:gd name="connsiteX37" fmla="*/ 1357025 w 10713356"/>
                      <a:gd name="connsiteY37" fmla="*/ 2308324 h 2308324"/>
                      <a:gd name="connsiteX38" fmla="*/ 654705 w 10713356"/>
                      <a:gd name="connsiteY38" fmla="*/ 2308324 h 2308324"/>
                      <a:gd name="connsiteX39" fmla="*/ 0 w 10713356"/>
                      <a:gd name="connsiteY39" fmla="*/ 2308324 h 2308324"/>
                      <a:gd name="connsiteX40" fmla="*/ 0 w 10713356"/>
                      <a:gd name="connsiteY40" fmla="*/ 1731243 h 2308324"/>
                      <a:gd name="connsiteX41" fmla="*/ 0 w 10713356"/>
                      <a:gd name="connsiteY41" fmla="*/ 1177245 h 2308324"/>
                      <a:gd name="connsiteX42" fmla="*/ 0 w 10713356"/>
                      <a:gd name="connsiteY42" fmla="*/ 600164 h 2308324"/>
                      <a:gd name="connsiteX43" fmla="*/ 0 w 10713356"/>
                      <a:gd name="connsiteY43"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713356" h="2308324" fill="none" extrusionOk="0">
                        <a:moveTo>
                          <a:pt x="0" y="0"/>
                        </a:moveTo>
                        <a:cubicBezTo>
                          <a:pt x="170810" y="-75374"/>
                          <a:pt x="489639" y="56411"/>
                          <a:pt x="702320" y="0"/>
                        </a:cubicBezTo>
                        <a:cubicBezTo>
                          <a:pt x="915001" y="-56411"/>
                          <a:pt x="1092596" y="25566"/>
                          <a:pt x="1297506" y="0"/>
                        </a:cubicBezTo>
                        <a:cubicBezTo>
                          <a:pt x="1502416" y="-25566"/>
                          <a:pt x="1670053" y="31331"/>
                          <a:pt x="1999826" y="0"/>
                        </a:cubicBezTo>
                        <a:cubicBezTo>
                          <a:pt x="2329599" y="-31331"/>
                          <a:pt x="2200230" y="21338"/>
                          <a:pt x="2380746" y="0"/>
                        </a:cubicBezTo>
                        <a:cubicBezTo>
                          <a:pt x="2561262" y="-21338"/>
                          <a:pt x="2685289" y="1103"/>
                          <a:pt x="2761665" y="0"/>
                        </a:cubicBezTo>
                        <a:cubicBezTo>
                          <a:pt x="2838041" y="-1103"/>
                          <a:pt x="3003149" y="24801"/>
                          <a:pt x="3142584" y="0"/>
                        </a:cubicBezTo>
                        <a:cubicBezTo>
                          <a:pt x="3282019" y="-24801"/>
                          <a:pt x="3472986" y="70507"/>
                          <a:pt x="3737771" y="0"/>
                        </a:cubicBezTo>
                        <a:cubicBezTo>
                          <a:pt x="4002556" y="-70507"/>
                          <a:pt x="4092688" y="2036"/>
                          <a:pt x="4332957" y="0"/>
                        </a:cubicBezTo>
                        <a:cubicBezTo>
                          <a:pt x="4573226" y="-2036"/>
                          <a:pt x="4546475" y="27037"/>
                          <a:pt x="4606743" y="0"/>
                        </a:cubicBezTo>
                        <a:cubicBezTo>
                          <a:pt x="4667011" y="-27037"/>
                          <a:pt x="4996441" y="39654"/>
                          <a:pt x="5201930" y="0"/>
                        </a:cubicBezTo>
                        <a:cubicBezTo>
                          <a:pt x="5407419" y="-39654"/>
                          <a:pt x="5811084" y="19436"/>
                          <a:pt x="6011383" y="0"/>
                        </a:cubicBezTo>
                        <a:cubicBezTo>
                          <a:pt x="6211682" y="-19436"/>
                          <a:pt x="6294267" y="21083"/>
                          <a:pt x="6499436" y="0"/>
                        </a:cubicBezTo>
                        <a:cubicBezTo>
                          <a:pt x="6704605" y="-21083"/>
                          <a:pt x="6837751" y="1298"/>
                          <a:pt x="7094622" y="0"/>
                        </a:cubicBezTo>
                        <a:cubicBezTo>
                          <a:pt x="7351493" y="-1298"/>
                          <a:pt x="7529406" y="10774"/>
                          <a:pt x="7796942" y="0"/>
                        </a:cubicBezTo>
                        <a:cubicBezTo>
                          <a:pt x="8064478" y="-10774"/>
                          <a:pt x="8367325" y="62272"/>
                          <a:pt x="8606396" y="0"/>
                        </a:cubicBezTo>
                        <a:cubicBezTo>
                          <a:pt x="8845467" y="-62272"/>
                          <a:pt x="8773145" y="771"/>
                          <a:pt x="8880182" y="0"/>
                        </a:cubicBezTo>
                        <a:cubicBezTo>
                          <a:pt x="8987219" y="-771"/>
                          <a:pt x="9344480" y="73191"/>
                          <a:pt x="9689635" y="0"/>
                        </a:cubicBezTo>
                        <a:cubicBezTo>
                          <a:pt x="10034790" y="-73191"/>
                          <a:pt x="10345714" y="2705"/>
                          <a:pt x="10713356" y="0"/>
                        </a:cubicBezTo>
                        <a:cubicBezTo>
                          <a:pt x="10714557" y="195815"/>
                          <a:pt x="10654039" y="290731"/>
                          <a:pt x="10713356" y="530915"/>
                        </a:cubicBezTo>
                        <a:cubicBezTo>
                          <a:pt x="10772673" y="771099"/>
                          <a:pt x="10650176" y="887068"/>
                          <a:pt x="10713356" y="1061829"/>
                        </a:cubicBezTo>
                        <a:cubicBezTo>
                          <a:pt x="10776536" y="1236590"/>
                          <a:pt x="10679345" y="1475264"/>
                          <a:pt x="10713356" y="1592744"/>
                        </a:cubicBezTo>
                        <a:cubicBezTo>
                          <a:pt x="10747367" y="1710224"/>
                          <a:pt x="10697956" y="1980141"/>
                          <a:pt x="10713356" y="2308324"/>
                        </a:cubicBezTo>
                        <a:cubicBezTo>
                          <a:pt x="10584082" y="2335195"/>
                          <a:pt x="10396569" y="2253289"/>
                          <a:pt x="10225303" y="2308324"/>
                        </a:cubicBezTo>
                        <a:cubicBezTo>
                          <a:pt x="10054037" y="2363359"/>
                          <a:pt x="9753691" y="2287974"/>
                          <a:pt x="9415850" y="2308324"/>
                        </a:cubicBezTo>
                        <a:cubicBezTo>
                          <a:pt x="9078009" y="2328674"/>
                          <a:pt x="8995289" y="2275684"/>
                          <a:pt x="8820663" y="2308324"/>
                        </a:cubicBezTo>
                        <a:cubicBezTo>
                          <a:pt x="8646037" y="2340964"/>
                          <a:pt x="8218681" y="2306703"/>
                          <a:pt x="8011210" y="2308324"/>
                        </a:cubicBezTo>
                        <a:cubicBezTo>
                          <a:pt x="7803739" y="2309945"/>
                          <a:pt x="7521927" y="2285597"/>
                          <a:pt x="7201756" y="2308324"/>
                        </a:cubicBezTo>
                        <a:cubicBezTo>
                          <a:pt x="6881585" y="2331051"/>
                          <a:pt x="6942971" y="2295094"/>
                          <a:pt x="6713703" y="2308324"/>
                        </a:cubicBezTo>
                        <a:cubicBezTo>
                          <a:pt x="6484435" y="2321554"/>
                          <a:pt x="6395724" y="2246038"/>
                          <a:pt x="6118517" y="2308324"/>
                        </a:cubicBezTo>
                        <a:cubicBezTo>
                          <a:pt x="5841310" y="2370610"/>
                          <a:pt x="5794841" y="2281698"/>
                          <a:pt x="5523330" y="2308324"/>
                        </a:cubicBezTo>
                        <a:cubicBezTo>
                          <a:pt x="5251819" y="2334950"/>
                          <a:pt x="5158412" y="2289061"/>
                          <a:pt x="5035277" y="2308324"/>
                        </a:cubicBezTo>
                        <a:cubicBezTo>
                          <a:pt x="4912142" y="2327587"/>
                          <a:pt x="4614278" y="2259790"/>
                          <a:pt x="4440091" y="2308324"/>
                        </a:cubicBezTo>
                        <a:cubicBezTo>
                          <a:pt x="4265904" y="2356858"/>
                          <a:pt x="4207346" y="2265896"/>
                          <a:pt x="4059172" y="2308324"/>
                        </a:cubicBezTo>
                        <a:cubicBezTo>
                          <a:pt x="3910998" y="2350752"/>
                          <a:pt x="3732094" y="2254040"/>
                          <a:pt x="3463985" y="2308324"/>
                        </a:cubicBezTo>
                        <a:cubicBezTo>
                          <a:pt x="3195876" y="2362608"/>
                          <a:pt x="3012721" y="2307090"/>
                          <a:pt x="2654532" y="2308324"/>
                        </a:cubicBezTo>
                        <a:cubicBezTo>
                          <a:pt x="2296343" y="2309558"/>
                          <a:pt x="2285001" y="2262076"/>
                          <a:pt x="2166479" y="2308324"/>
                        </a:cubicBezTo>
                        <a:cubicBezTo>
                          <a:pt x="2047957" y="2354572"/>
                          <a:pt x="1603674" y="2231515"/>
                          <a:pt x="1357025" y="2308324"/>
                        </a:cubicBezTo>
                        <a:cubicBezTo>
                          <a:pt x="1110376" y="2385133"/>
                          <a:pt x="835767" y="2248106"/>
                          <a:pt x="654705" y="2308324"/>
                        </a:cubicBezTo>
                        <a:cubicBezTo>
                          <a:pt x="473643" y="2368542"/>
                          <a:pt x="246008" y="2270538"/>
                          <a:pt x="0" y="2308324"/>
                        </a:cubicBezTo>
                        <a:cubicBezTo>
                          <a:pt x="-64705" y="2125487"/>
                          <a:pt x="45616" y="1947744"/>
                          <a:pt x="0" y="1731243"/>
                        </a:cubicBezTo>
                        <a:cubicBezTo>
                          <a:pt x="-45616" y="1514742"/>
                          <a:pt x="17756" y="1384425"/>
                          <a:pt x="0" y="1177245"/>
                        </a:cubicBezTo>
                        <a:cubicBezTo>
                          <a:pt x="-17756" y="970065"/>
                          <a:pt x="13828" y="755641"/>
                          <a:pt x="0" y="600164"/>
                        </a:cubicBezTo>
                        <a:cubicBezTo>
                          <a:pt x="-13828" y="444687"/>
                          <a:pt x="25666" y="213007"/>
                          <a:pt x="0" y="0"/>
                        </a:cubicBezTo>
                        <a:close/>
                      </a:path>
                      <a:path w="10713356" h="2308324" stroke="0" extrusionOk="0">
                        <a:moveTo>
                          <a:pt x="0" y="0"/>
                        </a:moveTo>
                        <a:cubicBezTo>
                          <a:pt x="195136" y="-36927"/>
                          <a:pt x="302863" y="16997"/>
                          <a:pt x="488053" y="0"/>
                        </a:cubicBezTo>
                        <a:cubicBezTo>
                          <a:pt x="673243" y="-16997"/>
                          <a:pt x="717582" y="17938"/>
                          <a:pt x="868972" y="0"/>
                        </a:cubicBezTo>
                        <a:cubicBezTo>
                          <a:pt x="1020362" y="-17938"/>
                          <a:pt x="1155849" y="18377"/>
                          <a:pt x="1249892" y="0"/>
                        </a:cubicBezTo>
                        <a:cubicBezTo>
                          <a:pt x="1343935" y="-18377"/>
                          <a:pt x="1394621" y="24162"/>
                          <a:pt x="1523677" y="0"/>
                        </a:cubicBezTo>
                        <a:cubicBezTo>
                          <a:pt x="1652734" y="-24162"/>
                          <a:pt x="1712047" y="4153"/>
                          <a:pt x="1797463" y="0"/>
                        </a:cubicBezTo>
                        <a:cubicBezTo>
                          <a:pt x="1882879" y="-4153"/>
                          <a:pt x="2014635" y="16920"/>
                          <a:pt x="2071249" y="0"/>
                        </a:cubicBezTo>
                        <a:cubicBezTo>
                          <a:pt x="2127863" y="-16920"/>
                          <a:pt x="2499395" y="70620"/>
                          <a:pt x="2773569" y="0"/>
                        </a:cubicBezTo>
                        <a:cubicBezTo>
                          <a:pt x="3047743" y="-70620"/>
                          <a:pt x="2914606" y="27011"/>
                          <a:pt x="3047355" y="0"/>
                        </a:cubicBezTo>
                        <a:cubicBezTo>
                          <a:pt x="3180104" y="-27011"/>
                          <a:pt x="3280560" y="26999"/>
                          <a:pt x="3428274" y="0"/>
                        </a:cubicBezTo>
                        <a:cubicBezTo>
                          <a:pt x="3575988" y="-26999"/>
                          <a:pt x="3621363" y="45384"/>
                          <a:pt x="3809193" y="0"/>
                        </a:cubicBezTo>
                        <a:cubicBezTo>
                          <a:pt x="3997023" y="-45384"/>
                          <a:pt x="4243979" y="79309"/>
                          <a:pt x="4618647" y="0"/>
                        </a:cubicBezTo>
                        <a:cubicBezTo>
                          <a:pt x="4993315" y="-79309"/>
                          <a:pt x="4814084" y="29598"/>
                          <a:pt x="4892433" y="0"/>
                        </a:cubicBezTo>
                        <a:cubicBezTo>
                          <a:pt x="4970782" y="-29598"/>
                          <a:pt x="5053845" y="899"/>
                          <a:pt x="5166218" y="0"/>
                        </a:cubicBezTo>
                        <a:cubicBezTo>
                          <a:pt x="5278592" y="-899"/>
                          <a:pt x="5800121" y="13086"/>
                          <a:pt x="5975672" y="0"/>
                        </a:cubicBezTo>
                        <a:cubicBezTo>
                          <a:pt x="6151223" y="-13086"/>
                          <a:pt x="6257755" y="23810"/>
                          <a:pt x="6356591" y="0"/>
                        </a:cubicBezTo>
                        <a:cubicBezTo>
                          <a:pt x="6455427" y="-23810"/>
                          <a:pt x="6672152" y="33774"/>
                          <a:pt x="6844644" y="0"/>
                        </a:cubicBezTo>
                        <a:cubicBezTo>
                          <a:pt x="7017136" y="-33774"/>
                          <a:pt x="7309866" y="95213"/>
                          <a:pt x="7654098" y="0"/>
                        </a:cubicBezTo>
                        <a:cubicBezTo>
                          <a:pt x="7998330" y="-95213"/>
                          <a:pt x="8190647" y="82239"/>
                          <a:pt x="8356418" y="0"/>
                        </a:cubicBezTo>
                        <a:cubicBezTo>
                          <a:pt x="8522189" y="-82239"/>
                          <a:pt x="8826337" y="94267"/>
                          <a:pt x="9165871" y="0"/>
                        </a:cubicBezTo>
                        <a:cubicBezTo>
                          <a:pt x="9505405" y="-94267"/>
                          <a:pt x="9306283" y="8550"/>
                          <a:pt x="9439657" y="0"/>
                        </a:cubicBezTo>
                        <a:cubicBezTo>
                          <a:pt x="9573031" y="-8550"/>
                          <a:pt x="9807221" y="6819"/>
                          <a:pt x="10034843" y="0"/>
                        </a:cubicBezTo>
                        <a:cubicBezTo>
                          <a:pt x="10262465" y="-6819"/>
                          <a:pt x="10539490" y="7607"/>
                          <a:pt x="10713356" y="0"/>
                        </a:cubicBezTo>
                        <a:cubicBezTo>
                          <a:pt x="10753582" y="223733"/>
                          <a:pt x="10702397" y="334566"/>
                          <a:pt x="10713356" y="507831"/>
                        </a:cubicBezTo>
                        <a:cubicBezTo>
                          <a:pt x="10724315" y="681096"/>
                          <a:pt x="10643708" y="1003158"/>
                          <a:pt x="10713356" y="1131079"/>
                        </a:cubicBezTo>
                        <a:cubicBezTo>
                          <a:pt x="10783004" y="1259000"/>
                          <a:pt x="10669354" y="1460489"/>
                          <a:pt x="10713356" y="1708160"/>
                        </a:cubicBezTo>
                        <a:cubicBezTo>
                          <a:pt x="10757358" y="1955831"/>
                          <a:pt x="10688907" y="2111127"/>
                          <a:pt x="10713356" y="2308324"/>
                        </a:cubicBezTo>
                        <a:cubicBezTo>
                          <a:pt x="10601475" y="2319957"/>
                          <a:pt x="10575416" y="2280592"/>
                          <a:pt x="10439570" y="2308324"/>
                        </a:cubicBezTo>
                        <a:cubicBezTo>
                          <a:pt x="10303724" y="2336056"/>
                          <a:pt x="9928425" y="2306311"/>
                          <a:pt x="9630117" y="2308324"/>
                        </a:cubicBezTo>
                        <a:cubicBezTo>
                          <a:pt x="9331809" y="2310337"/>
                          <a:pt x="9425843" y="2307956"/>
                          <a:pt x="9356331" y="2308324"/>
                        </a:cubicBezTo>
                        <a:cubicBezTo>
                          <a:pt x="9286819" y="2308692"/>
                          <a:pt x="9184102" y="2298592"/>
                          <a:pt x="9082545" y="2308324"/>
                        </a:cubicBezTo>
                        <a:cubicBezTo>
                          <a:pt x="8980988" y="2318056"/>
                          <a:pt x="8536212" y="2243097"/>
                          <a:pt x="8380225" y="2308324"/>
                        </a:cubicBezTo>
                        <a:cubicBezTo>
                          <a:pt x="8224238" y="2373551"/>
                          <a:pt x="8174939" y="2279156"/>
                          <a:pt x="8106439" y="2308324"/>
                        </a:cubicBezTo>
                        <a:cubicBezTo>
                          <a:pt x="8037939" y="2337492"/>
                          <a:pt x="7812078" y="2285658"/>
                          <a:pt x="7618386" y="2308324"/>
                        </a:cubicBezTo>
                        <a:cubicBezTo>
                          <a:pt x="7424694" y="2330990"/>
                          <a:pt x="7426599" y="2290159"/>
                          <a:pt x="7344601" y="2308324"/>
                        </a:cubicBezTo>
                        <a:cubicBezTo>
                          <a:pt x="7262603" y="2326489"/>
                          <a:pt x="7190776" y="2279835"/>
                          <a:pt x="7070815" y="2308324"/>
                        </a:cubicBezTo>
                        <a:cubicBezTo>
                          <a:pt x="6950854" y="2336813"/>
                          <a:pt x="6698499" y="2290796"/>
                          <a:pt x="6368495" y="2308324"/>
                        </a:cubicBezTo>
                        <a:cubicBezTo>
                          <a:pt x="6038491" y="2325852"/>
                          <a:pt x="5882790" y="2290368"/>
                          <a:pt x="5666175" y="2308324"/>
                        </a:cubicBezTo>
                        <a:cubicBezTo>
                          <a:pt x="5449560" y="2326280"/>
                          <a:pt x="5253210" y="2275682"/>
                          <a:pt x="4856721" y="2308324"/>
                        </a:cubicBezTo>
                        <a:cubicBezTo>
                          <a:pt x="4460232" y="2340966"/>
                          <a:pt x="4457754" y="2292918"/>
                          <a:pt x="4261535" y="2308324"/>
                        </a:cubicBezTo>
                        <a:cubicBezTo>
                          <a:pt x="4065316" y="2323730"/>
                          <a:pt x="3997626" y="2306231"/>
                          <a:pt x="3880616" y="2308324"/>
                        </a:cubicBezTo>
                        <a:cubicBezTo>
                          <a:pt x="3763606" y="2310417"/>
                          <a:pt x="3355820" y="2262470"/>
                          <a:pt x="3178296" y="2308324"/>
                        </a:cubicBezTo>
                        <a:cubicBezTo>
                          <a:pt x="3000772" y="2354178"/>
                          <a:pt x="2578639" y="2290249"/>
                          <a:pt x="2368842" y="2308324"/>
                        </a:cubicBezTo>
                        <a:cubicBezTo>
                          <a:pt x="2159045" y="2326399"/>
                          <a:pt x="1871696" y="2257413"/>
                          <a:pt x="1666522" y="2308324"/>
                        </a:cubicBezTo>
                        <a:cubicBezTo>
                          <a:pt x="1461348" y="2359235"/>
                          <a:pt x="1493035" y="2286663"/>
                          <a:pt x="1392736" y="2308324"/>
                        </a:cubicBezTo>
                        <a:cubicBezTo>
                          <a:pt x="1292437" y="2329985"/>
                          <a:pt x="1234849" y="2306262"/>
                          <a:pt x="1118951" y="2308324"/>
                        </a:cubicBezTo>
                        <a:cubicBezTo>
                          <a:pt x="1003054" y="2310386"/>
                          <a:pt x="923909" y="2279916"/>
                          <a:pt x="845165" y="2308324"/>
                        </a:cubicBezTo>
                        <a:cubicBezTo>
                          <a:pt x="766421" y="2336732"/>
                          <a:pt x="217347" y="2293836"/>
                          <a:pt x="0" y="2308324"/>
                        </a:cubicBezTo>
                        <a:cubicBezTo>
                          <a:pt x="-11659" y="2090077"/>
                          <a:pt x="6056" y="1985609"/>
                          <a:pt x="0" y="1685077"/>
                        </a:cubicBezTo>
                        <a:cubicBezTo>
                          <a:pt x="-6056" y="1384545"/>
                          <a:pt x="22084" y="1284079"/>
                          <a:pt x="0" y="1131079"/>
                        </a:cubicBezTo>
                        <a:cubicBezTo>
                          <a:pt x="-22084" y="978079"/>
                          <a:pt x="45229" y="773496"/>
                          <a:pt x="0" y="623247"/>
                        </a:cubicBezTo>
                        <a:cubicBezTo>
                          <a:pt x="-45229" y="472998"/>
                          <a:pt x="14205" y="256364"/>
                          <a:pt x="0" y="0"/>
                        </a:cubicBezTo>
                        <a:close/>
                      </a:path>
                    </a:pathLst>
                  </a:custGeom>
                  <ask:type>
                    <ask:lineSketchScribble/>
                  </ask:type>
                </ask:lineSketchStyleProps>
              </a:ext>
            </a:extLst>
          </a:ln>
        </p:spPr>
        <p:txBody>
          <a:bodyPr wrap="square" lIns="91440" tIns="45720" rIns="91440" bIns="45720" anchor="t">
            <a:spAutoFit/>
          </a:bodyPr>
          <a:lstStyle/>
          <a:p>
            <a:r>
              <a:rPr lang="en-US" sz="2400" dirty="0"/>
              <a:t>ODA at UNTHSC strives to treat all personal information with the strictest confidentiality. We respect the privacy of individuals and will err in favor of confidentiality whenever possible. </a:t>
            </a:r>
          </a:p>
          <a:p>
            <a:br>
              <a:rPr lang="en-US" sz="2400" dirty="0"/>
            </a:br>
            <a:r>
              <a:rPr lang="en-US" sz="2400" dirty="0"/>
              <a:t>It is the policy of the office to hold confidential all communications, observations, and information made by and/or between students, faculty, and staff whenever possible.</a:t>
            </a:r>
            <a:endParaRPr lang="en-US" sz="2400" dirty="0">
              <a:cs typeface="Calibri"/>
            </a:endParaRPr>
          </a:p>
          <a:p>
            <a:endParaRPr lang="en-US" sz="2400" dirty="0">
              <a:cs typeface="Calibri"/>
            </a:endParaRPr>
          </a:p>
          <a:p>
            <a:r>
              <a:rPr lang="en-US" sz="2400" dirty="0">
                <a:ea typeface="+mn-lt"/>
                <a:cs typeface="+mn-lt"/>
              </a:rPr>
              <a:t>In some instances, ethical guidelines may require us to release confidential information without your consent.</a:t>
            </a:r>
            <a:br>
              <a:rPr lang="en-US" dirty="0"/>
            </a:br>
            <a:endParaRPr lang="en-US" dirty="0">
              <a:cs typeface="Calibri"/>
            </a:endParaRPr>
          </a:p>
        </p:txBody>
      </p:sp>
      <p:sp>
        <p:nvSpPr>
          <p:cNvPr id="3" name="TextBox 2">
            <a:extLst>
              <a:ext uri="{FF2B5EF4-FFF2-40B4-BE49-F238E27FC236}">
                <a16:creationId xmlns:a16="http://schemas.microsoft.com/office/drawing/2014/main" id="{90305D09-A94A-49E1-A93D-C11809CFF42B}"/>
              </a:ext>
            </a:extLst>
          </p:cNvPr>
          <p:cNvSpPr txBox="1"/>
          <p:nvPr/>
        </p:nvSpPr>
        <p:spPr>
          <a:xfrm>
            <a:off x="656046" y="482600"/>
            <a:ext cx="3575594" cy="646331"/>
          </a:xfrm>
          <a:prstGeom prst="rect">
            <a:avLst/>
          </a:prstGeom>
          <a:noFill/>
        </p:spPr>
        <p:txBody>
          <a:bodyPr wrap="square" lIns="91440" tIns="45720" rIns="91440" bIns="45720" rtlCol="0" anchor="t">
            <a:spAutoFit/>
          </a:bodyPr>
          <a:lstStyle/>
          <a:p>
            <a:r>
              <a:rPr lang="en-US" sz="3600" dirty="0">
                <a:latin typeface="Helvetica"/>
                <a:cs typeface="Helvetica"/>
              </a:rPr>
              <a:t>Confidentiality </a:t>
            </a:r>
          </a:p>
        </p:txBody>
      </p:sp>
    </p:spTree>
    <p:extLst>
      <p:ext uri="{BB962C8B-B14F-4D97-AF65-F5344CB8AC3E}">
        <p14:creationId xmlns:p14="http://schemas.microsoft.com/office/powerpoint/2010/main" val="324286740"/>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4C292E-F837-45FE-BF21-46810DA8E420}"/>
              </a:ext>
            </a:extLst>
          </p:cNvPr>
          <p:cNvSpPr txBox="1"/>
          <p:nvPr/>
        </p:nvSpPr>
        <p:spPr>
          <a:xfrm>
            <a:off x="525055" y="462643"/>
            <a:ext cx="7081520" cy="1200329"/>
          </a:xfrm>
          <a:prstGeom prst="rect">
            <a:avLst/>
          </a:prstGeom>
          <a:noFill/>
        </p:spPr>
        <p:txBody>
          <a:bodyPr wrap="square" lIns="91440" tIns="45720" rIns="91440" bIns="45720" rtlCol="0" anchor="t">
            <a:spAutoFit/>
          </a:bodyPr>
          <a:lstStyle/>
          <a:p>
            <a:r>
              <a:rPr lang="en-US" sz="3600" dirty="0">
                <a:latin typeface="Helvetica"/>
                <a:cs typeface="Helvetica"/>
              </a:rPr>
              <a:t>Scheduling Meetings</a:t>
            </a:r>
          </a:p>
          <a:p>
            <a:endParaRPr lang="en-US" sz="3600" dirty="0">
              <a:latin typeface="Helvetica"/>
              <a:cs typeface="Helvetica"/>
            </a:endParaRPr>
          </a:p>
        </p:txBody>
      </p:sp>
      <p:sp>
        <p:nvSpPr>
          <p:cNvPr id="3" name="Rectangle 2">
            <a:extLst>
              <a:ext uri="{FF2B5EF4-FFF2-40B4-BE49-F238E27FC236}">
                <a16:creationId xmlns:a16="http://schemas.microsoft.com/office/drawing/2014/main" id="{1D2962F7-B593-531A-2D4E-B8F511D34EDC}"/>
              </a:ext>
            </a:extLst>
          </p:cNvPr>
          <p:cNvSpPr/>
          <p:nvPr/>
        </p:nvSpPr>
        <p:spPr>
          <a:xfrm>
            <a:off x="685800" y="1384300"/>
            <a:ext cx="5043713" cy="2041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cs typeface="Calibri"/>
            </a:endParaRPr>
          </a:p>
          <a:p>
            <a:pPr algn="ctr"/>
            <a:r>
              <a:rPr lang="en-US" b="1" dirty="0">
                <a:solidFill>
                  <a:schemeClr val="tx1"/>
                </a:solidFill>
                <a:cs typeface="Calibri"/>
              </a:rPr>
              <a:t>Informational Meeting</a:t>
            </a:r>
          </a:p>
          <a:p>
            <a:pPr algn="ctr"/>
            <a:endParaRPr lang="en-US" dirty="0">
              <a:solidFill>
                <a:schemeClr val="tx1"/>
              </a:solidFill>
              <a:cs typeface="Calibri"/>
            </a:endParaRPr>
          </a:p>
          <a:p>
            <a:r>
              <a:rPr lang="en-US" dirty="0">
                <a:solidFill>
                  <a:schemeClr val="tx1"/>
                </a:solidFill>
                <a:cs typeface="Calibri"/>
              </a:rPr>
              <a:t>An informal, confidential conversation to discuss your individual situation. We answer any questions and provide information about our office and our procedures.  </a:t>
            </a:r>
          </a:p>
          <a:p>
            <a:pPr algn="ctr"/>
            <a:endParaRPr lang="en-US" dirty="0">
              <a:solidFill>
                <a:schemeClr val="tx1"/>
              </a:solidFill>
              <a:cs typeface="Calibri"/>
            </a:endParaRPr>
          </a:p>
        </p:txBody>
      </p:sp>
      <p:sp>
        <p:nvSpPr>
          <p:cNvPr id="7" name="Rectangle 6">
            <a:extLst>
              <a:ext uri="{FF2B5EF4-FFF2-40B4-BE49-F238E27FC236}">
                <a16:creationId xmlns:a16="http://schemas.microsoft.com/office/drawing/2014/main" id="{486C1FF1-E435-B7B7-B38F-4C826F4B5E60}"/>
              </a:ext>
            </a:extLst>
          </p:cNvPr>
          <p:cNvSpPr/>
          <p:nvPr/>
        </p:nvSpPr>
        <p:spPr>
          <a:xfrm>
            <a:off x="6564085" y="1384299"/>
            <a:ext cx="5043713" cy="2041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cs typeface="Calibri"/>
              </a:rPr>
              <a:t>Registration Meeting</a:t>
            </a:r>
          </a:p>
          <a:p>
            <a:pPr algn="ctr"/>
            <a:endParaRPr lang="en-US" dirty="0">
              <a:solidFill>
                <a:schemeClr val="tx1"/>
              </a:solidFill>
              <a:cs typeface="Calibri"/>
            </a:endParaRPr>
          </a:p>
          <a:p>
            <a:r>
              <a:rPr lang="en-US" dirty="0">
                <a:solidFill>
                  <a:schemeClr val="tx1"/>
                </a:solidFill>
                <a:cs typeface="Calibri"/>
              </a:rPr>
              <a:t>Formal, confidential meeting to determine approved accommodations. Policies and procedures are covered.</a:t>
            </a:r>
          </a:p>
          <a:p>
            <a:pPr algn="ctr"/>
            <a:endParaRPr lang="en-US" dirty="0">
              <a:solidFill>
                <a:schemeClr val="tx1"/>
              </a:solidFill>
              <a:cs typeface="Calibri"/>
            </a:endParaRPr>
          </a:p>
        </p:txBody>
      </p:sp>
      <p:sp>
        <p:nvSpPr>
          <p:cNvPr id="8" name="Rectangle 7">
            <a:extLst>
              <a:ext uri="{FF2B5EF4-FFF2-40B4-BE49-F238E27FC236}">
                <a16:creationId xmlns:a16="http://schemas.microsoft.com/office/drawing/2014/main" id="{AF19967A-67A1-4266-BAAC-09240F56626D}"/>
              </a:ext>
            </a:extLst>
          </p:cNvPr>
          <p:cNvSpPr/>
          <p:nvPr/>
        </p:nvSpPr>
        <p:spPr>
          <a:xfrm>
            <a:off x="685799" y="3660140"/>
            <a:ext cx="5043713" cy="2041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cs typeface="Calibri"/>
              </a:rPr>
              <a:t>General Meeting</a:t>
            </a:r>
          </a:p>
          <a:p>
            <a:pPr algn="ctr"/>
            <a:endParaRPr lang="en-US" dirty="0">
              <a:solidFill>
                <a:schemeClr val="tx1"/>
              </a:solidFill>
              <a:cs typeface="Calibri"/>
            </a:endParaRPr>
          </a:p>
          <a:p>
            <a:r>
              <a:rPr lang="en-US" dirty="0">
                <a:solidFill>
                  <a:schemeClr val="tx1"/>
                </a:solidFill>
                <a:cs typeface="Calibri"/>
              </a:rPr>
              <a:t>Any meeting you want or need to have with our office after you are a registered student falls in this category. </a:t>
            </a:r>
          </a:p>
        </p:txBody>
      </p:sp>
      <p:sp>
        <p:nvSpPr>
          <p:cNvPr id="9" name="Rectangle 8">
            <a:extLst>
              <a:ext uri="{FF2B5EF4-FFF2-40B4-BE49-F238E27FC236}">
                <a16:creationId xmlns:a16="http://schemas.microsoft.com/office/drawing/2014/main" id="{5EC21EC9-11A4-441F-A281-0B51081071CC}"/>
              </a:ext>
            </a:extLst>
          </p:cNvPr>
          <p:cNvSpPr/>
          <p:nvPr/>
        </p:nvSpPr>
        <p:spPr>
          <a:xfrm>
            <a:off x="6564085" y="3660140"/>
            <a:ext cx="5043713" cy="2041071"/>
          </a:xfrm>
          <a:prstGeom prst="rect">
            <a:avLst/>
          </a:prstGeom>
          <a:solidFill>
            <a:srgbClr val="0099FF">
              <a:alpha val="50196"/>
            </a:srgb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cs typeface="Calibri"/>
            </a:endParaRPr>
          </a:p>
          <a:p>
            <a:pPr algn="ctr"/>
            <a:r>
              <a:rPr lang="en-US" b="1" dirty="0">
                <a:solidFill>
                  <a:schemeClr val="tx1"/>
                </a:solidFill>
                <a:cs typeface="Calibri"/>
              </a:rPr>
              <a:t>Scheduling Process</a:t>
            </a:r>
          </a:p>
          <a:p>
            <a:pPr algn="ctr"/>
            <a:endParaRPr lang="en-US" dirty="0">
              <a:solidFill>
                <a:schemeClr val="tx1"/>
              </a:solidFill>
              <a:cs typeface="Calibri"/>
            </a:endParaRPr>
          </a:p>
          <a:p>
            <a:r>
              <a:rPr lang="en-US" dirty="0">
                <a:solidFill>
                  <a:schemeClr val="tx1"/>
                </a:solidFill>
                <a:cs typeface="Calibri"/>
              </a:rPr>
              <a:t>You can schedule from the ODA home page: </a:t>
            </a:r>
            <a:r>
              <a:rPr lang="en-US" dirty="0">
                <a:solidFill>
                  <a:schemeClr val="tx1"/>
                </a:solidFill>
                <a:cs typeface="Calibri"/>
                <a:hlinkClick r:id="rId2"/>
              </a:rPr>
              <a:t>www.unthsc.edu/ODA</a:t>
            </a:r>
            <a:r>
              <a:rPr lang="en-US" dirty="0">
                <a:solidFill>
                  <a:schemeClr val="tx1"/>
                </a:solidFill>
                <a:cs typeface="Calibri"/>
              </a:rPr>
              <a:t> or using Symplicity directly: </a:t>
            </a:r>
            <a:r>
              <a:rPr lang="en-US" b="1" u="sng" dirty="0">
                <a:hlinkClick r:id="rId3"/>
              </a:rPr>
              <a:t>https://unthsc-insight.symplicity.com/</a:t>
            </a:r>
            <a:endParaRPr lang="en-US" dirty="0"/>
          </a:p>
          <a:p>
            <a:endParaRPr lang="en-US" dirty="0">
              <a:solidFill>
                <a:schemeClr val="tx1"/>
              </a:solidFill>
              <a:cs typeface="Calibri"/>
            </a:endParaRPr>
          </a:p>
          <a:p>
            <a:pPr algn="ctr"/>
            <a:endParaRPr lang="en-US" dirty="0">
              <a:solidFill>
                <a:schemeClr val="tx1"/>
              </a:solidFill>
              <a:cs typeface="Calibri"/>
            </a:endParaRPr>
          </a:p>
        </p:txBody>
      </p:sp>
    </p:spTree>
    <p:extLst>
      <p:ext uri="{BB962C8B-B14F-4D97-AF65-F5344CB8AC3E}">
        <p14:creationId xmlns:p14="http://schemas.microsoft.com/office/powerpoint/2010/main" val="2253321749"/>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311B749-31E9-1B68-0C04-48A83FDD1790}"/>
              </a:ext>
            </a:extLst>
          </p:cNvPr>
          <p:cNvSpPr/>
          <p:nvPr/>
        </p:nvSpPr>
        <p:spPr>
          <a:xfrm>
            <a:off x="1357086" y="1756228"/>
            <a:ext cx="9479642" cy="3075213"/>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dirty="0">
              <a:latin typeface="Helvetica"/>
              <a:cs typeface="Calibri"/>
            </a:endParaRPr>
          </a:p>
          <a:p>
            <a:pPr algn="ctr"/>
            <a:r>
              <a:rPr lang="en-US" sz="2000" dirty="0">
                <a:solidFill>
                  <a:schemeClr val="tx1"/>
                </a:solidFill>
                <a:latin typeface="Helvetica"/>
                <a:cs typeface="Calibri"/>
              </a:rPr>
              <a:t>Questions?</a:t>
            </a:r>
            <a:endParaRPr lang="en-US" dirty="0">
              <a:solidFill>
                <a:schemeClr val="tx1"/>
              </a:solidFill>
              <a:cs typeface="Calibri"/>
            </a:endParaRPr>
          </a:p>
          <a:p>
            <a:pPr algn="ctr"/>
            <a:endParaRPr lang="en-US" sz="2000" dirty="0">
              <a:solidFill>
                <a:schemeClr val="tx1"/>
              </a:solidFill>
              <a:latin typeface="Helvetica"/>
              <a:cs typeface="Calibri"/>
            </a:endParaRPr>
          </a:p>
          <a:p>
            <a:pPr algn="ctr"/>
            <a:r>
              <a:rPr lang="en-US" sz="2000" dirty="0">
                <a:solidFill>
                  <a:schemeClr val="tx1"/>
                </a:solidFill>
                <a:latin typeface="Helvetica"/>
                <a:cs typeface="Calibri"/>
              </a:rPr>
              <a:t>Contacts:</a:t>
            </a:r>
          </a:p>
          <a:p>
            <a:pPr algn="ctr"/>
            <a:endParaRPr lang="en-US" dirty="0">
              <a:solidFill>
                <a:schemeClr val="bg1"/>
              </a:solidFill>
              <a:latin typeface="Helvetica"/>
              <a:cs typeface="Calibri"/>
            </a:endParaRPr>
          </a:p>
          <a:p>
            <a:pPr algn="ctr"/>
            <a:r>
              <a:rPr lang="en-US" dirty="0">
                <a:solidFill>
                  <a:schemeClr val="tx1"/>
                </a:solidFill>
                <a:latin typeface="Helvetica"/>
                <a:cs typeface="Calibri"/>
                <a:hlinkClick r:id="rId2">
                  <a:extLst>
                    <a:ext uri="{A12FA001-AC4F-418D-AE19-62706E023703}">
                      <ahyp:hlinkClr xmlns:ahyp="http://schemas.microsoft.com/office/drawing/2018/hyperlinkcolor" val="tx"/>
                    </a:ext>
                  </a:extLst>
                </a:hlinkClick>
              </a:rPr>
              <a:t>Brandie.Wiley@unthsc.edu</a:t>
            </a:r>
            <a:endParaRPr lang="en-US" dirty="0">
              <a:solidFill>
                <a:schemeClr val="tx1"/>
              </a:solidFill>
              <a:latin typeface="Helvetica"/>
              <a:cs typeface="Calibri"/>
            </a:endParaRPr>
          </a:p>
          <a:p>
            <a:pPr algn="ctr"/>
            <a:r>
              <a:rPr lang="en-US" dirty="0">
                <a:solidFill>
                  <a:schemeClr val="tx1"/>
                </a:solidFill>
                <a:latin typeface="Helvetica"/>
                <a:cs typeface="Calibri"/>
                <a:hlinkClick r:id="rId3">
                  <a:extLst>
                    <a:ext uri="{A12FA001-AC4F-418D-AE19-62706E023703}">
                      <ahyp:hlinkClr xmlns:ahyp="http://schemas.microsoft.com/office/drawing/2018/hyperlinkcolor" val="tx"/>
                    </a:ext>
                  </a:extLst>
                </a:hlinkClick>
              </a:rPr>
              <a:t>Mariana.Davies@unthsc.edu</a:t>
            </a:r>
            <a:endParaRPr lang="en-US" dirty="0">
              <a:solidFill>
                <a:schemeClr val="tx1"/>
              </a:solidFill>
              <a:latin typeface="Helvetica"/>
              <a:cs typeface="Calibri"/>
            </a:endParaRPr>
          </a:p>
          <a:p>
            <a:pPr algn="ctr"/>
            <a:r>
              <a:rPr lang="en-US" dirty="0">
                <a:solidFill>
                  <a:schemeClr val="tx1"/>
                </a:solidFill>
                <a:latin typeface="Helvetica"/>
                <a:cs typeface="Calibri"/>
                <a:hlinkClick r:id="rId4">
                  <a:extLst>
                    <a:ext uri="{A12FA001-AC4F-418D-AE19-62706E023703}">
                      <ahyp:hlinkClr xmlns:ahyp="http://schemas.microsoft.com/office/drawing/2018/hyperlinkcolor" val="tx"/>
                    </a:ext>
                  </a:extLst>
                </a:hlinkClick>
              </a:rPr>
              <a:t>Robert.Esterlein@unthsc.edu</a:t>
            </a:r>
            <a:endParaRPr lang="en-US" dirty="0">
              <a:solidFill>
                <a:schemeClr val="tx1"/>
              </a:solidFill>
              <a:latin typeface="Helvetica"/>
              <a:cs typeface="Calibri"/>
            </a:endParaRPr>
          </a:p>
          <a:p>
            <a:pPr algn="ctr"/>
            <a:endParaRPr lang="en-US" dirty="0">
              <a:solidFill>
                <a:schemeClr val="tx1"/>
              </a:solidFill>
              <a:latin typeface="Helvetica"/>
              <a:cs typeface="Calibri"/>
            </a:endParaRPr>
          </a:p>
          <a:p>
            <a:pPr algn="ctr"/>
            <a:r>
              <a:rPr lang="en-US" dirty="0">
                <a:solidFill>
                  <a:schemeClr val="tx1"/>
                </a:solidFill>
                <a:latin typeface="Helvetica"/>
                <a:cs typeface="Calibri"/>
                <a:hlinkClick r:id="rId5">
                  <a:extLst>
                    <a:ext uri="{A12FA001-AC4F-418D-AE19-62706E023703}">
                      <ahyp:hlinkClr xmlns:ahyp="http://schemas.microsoft.com/office/drawing/2018/hyperlinkcolor" val="tx"/>
                    </a:ext>
                  </a:extLst>
                </a:hlinkClick>
              </a:rPr>
              <a:t>ODA@unthsc.edu</a:t>
            </a:r>
            <a:endParaRPr lang="en-US" dirty="0">
              <a:solidFill>
                <a:schemeClr val="tx1"/>
              </a:solidFill>
              <a:latin typeface="Helvetica"/>
              <a:cs typeface="Calibri"/>
            </a:endParaRPr>
          </a:p>
          <a:p>
            <a:pPr algn="ctr"/>
            <a:endParaRPr lang="en-US" dirty="0">
              <a:solidFill>
                <a:schemeClr val="bg1"/>
              </a:solidFill>
              <a:cs typeface="Calibri"/>
            </a:endParaRPr>
          </a:p>
          <a:p>
            <a:pPr algn="ctr"/>
            <a:endParaRPr lang="en-US" dirty="0">
              <a:cs typeface="Calibri"/>
            </a:endParaRPr>
          </a:p>
        </p:txBody>
      </p:sp>
    </p:spTree>
    <p:extLst>
      <p:ext uri="{BB962C8B-B14F-4D97-AF65-F5344CB8AC3E}">
        <p14:creationId xmlns:p14="http://schemas.microsoft.com/office/powerpoint/2010/main" val="1068643713"/>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151021"/>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E988BDCF-1C0C-3442-8D84-CC99E2BA974E}"/>
              </a:ext>
            </a:extLst>
          </p:cNvPr>
          <p:cNvSpPr txBox="1">
            <a:spLocks/>
          </p:cNvSpPr>
          <p:nvPr/>
        </p:nvSpPr>
        <p:spPr>
          <a:xfrm>
            <a:off x="838200" y="2254649"/>
            <a:ext cx="10817506" cy="2897526"/>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4800" dirty="0">
                <a:latin typeface="Helvetica"/>
                <a:ea typeface="Helvetica" charset="0"/>
                <a:cs typeface="Helvetica"/>
              </a:rPr>
              <a:t>Office of Disability Access</a:t>
            </a:r>
            <a:endParaRPr lang="en-US" dirty="0"/>
          </a:p>
          <a:p>
            <a:pPr>
              <a:lnSpc>
                <a:spcPct val="150000"/>
              </a:lnSpc>
            </a:pPr>
            <a:endParaRPr lang="en-US" sz="4800" dirty="0">
              <a:solidFill>
                <a:schemeClr val="tx1">
                  <a:lumMod val="50000"/>
                  <a:lumOff val="50000"/>
                </a:schemeClr>
              </a:solidFill>
              <a:latin typeface="Helvetica" charset="0"/>
              <a:ea typeface="Helvetica" charset="0"/>
              <a:cs typeface="Helvetica" charset="0"/>
            </a:endParaRPr>
          </a:p>
        </p:txBody>
      </p:sp>
    </p:spTree>
    <p:extLst>
      <p:ext uri="{BB962C8B-B14F-4D97-AF65-F5344CB8AC3E}">
        <p14:creationId xmlns:p14="http://schemas.microsoft.com/office/powerpoint/2010/main" val="145363697"/>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0B998A75-E3B8-F604-68C2-F9BF8AE5F0BE}"/>
              </a:ext>
            </a:extLst>
          </p:cNvPr>
          <p:cNvPicPr>
            <a:picLocks noChangeAspect="1"/>
          </p:cNvPicPr>
          <p:nvPr/>
        </p:nvPicPr>
        <p:blipFill>
          <a:blip r:embed="rId2"/>
          <a:stretch>
            <a:fillRect/>
          </a:stretch>
        </p:blipFill>
        <p:spPr>
          <a:xfrm>
            <a:off x="4724400" y="1672046"/>
            <a:ext cx="2743200" cy="3840480"/>
          </a:xfrm>
          <a:prstGeom prst="rect">
            <a:avLst/>
          </a:prstGeom>
        </p:spPr>
      </p:pic>
      <p:pic>
        <p:nvPicPr>
          <p:cNvPr id="6" name="Picture 6">
            <a:extLst>
              <a:ext uri="{FF2B5EF4-FFF2-40B4-BE49-F238E27FC236}">
                <a16:creationId xmlns:a16="http://schemas.microsoft.com/office/drawing/2014/main" id="{26A78046-2FBE-1B43-F416-9870D2ABF75C}"/>
              </a:ext>
            </a:extLst>
          </p:cNvPr>
          <p:cNvPicPr>
            <a:picLocks noChangeAspect="1"/>
          </p:cNvPicPr>
          <p:nvPr/>
        </p:nvPicPr>
        <p:blipFill>
          <a:blip r:embed="rId3"/>
          <a:stretch>
            <a:fillRect/>
          </a:stretch>
        </p:blipFill>
        <p:spPr>
          <a:xfrm>
            <a:off x="8570686" y="1672046"/>
            <a:ext cx="2743200" cy="3840480"/>
          </a:xfrm>
          <a:prstGeom prst="rect">
            <a:avLst/>
          </a:prstGeom>
        </p:spPr>
      </p:pic>
      <p:sp>
        <p:nvSpPr>
          <p:cNvPr id="7" name="TextBox 6">
            <a:extLst>
              <a:ext uri="{FF2B5EF4-FFF2-40B4-BE49-F238E27FC236}">
                <a16:creationId xmlns:a16="http://schemas.microsoft.com/office/drawing/2014/main" id="{FC893FA9-A215-2805-E025-9EFCFBC49774}"/>
              </a:ext>
            </a:extLst>
          </p:cNvPr>
          <p:cNvSpPr txBox="1"/>
          <p:nvPr/>
        </p:nvSpPr>
        <p:spPr>
          <a:xfrm>
            <a:off x="4724401" y="5568042"/>
            <a:ext cx="2743198" cy="92333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Helvetica"/>
                <a:cs typeface="Helvetica"/>
              </a:rPr>
              <a:t>Mariana Davies: Disability Access Coordinator</a:t>
            </a:r>
            <a:endParaRPr lang="en-US" dirty="0">
              <a:cs typeface="Calibri"/>
            </a:endParaRPr>
          </a:p>
        </p:txBody>
      </p:sp>
      <p:sp>
        <p:nvSpPr>
          <p:cNvPr id="10" name="TextBox 9">
            <a:extLst>
              <a:ext uri="{FF2B5EF4-FFF2-40B4-BE49-F238E27FC236}">
                <a16:creationId xmlns:a16="http://schemas.microsoft.com/office/drawing/2014/main" id="{2C614FA5-B889-2940-80EA-7CF5AE09D698}"/>
              </a:ext>
            </a:extLst>
          </p:cNvPr>
          <p:cNvSpPr txBox="1"/>
          <p:nvPr/>
        </p:nvSpPr>
        <p:spPr>
          <a:xfrm>
            <a:off x="8570684" y="5568041"/>
            <a:ext cx="2743199" cy="646331"/>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Helvetica"/>
                <a:cs typeface="Helvetica"/>
              </a:rPr>
              <a:t>Robert </a:t>
            </a:r>
            <a:r>
              <a:rPr lang="en-US" dirty="0" err="1">
                <a:latin typeface="Helvetica"/>
                <a:cs typeface="Helvetica"/>
              </a:rPr>
              <a:t>Esterlein</a:t>
            </a:r>
            <a:r>
              <a:rPr lang="en-US" dirty="0">
                <a:latin typeface="Helvetica"/>
                <a:cs typeface="Helvetica"/>
              </a:rPr>
              <a:t>:</a:t>
            </a:r>
            <a:endParaRPr lang="en-US"/>
          </a:p>
          <a:p>
            <a:pPr algn="ctr"/>
            <a:r>
              <a:rPr lang="en-US" dirty="0">
                <a:latin typeface="Helvetica"/>
                <a:cs typeface="Helvetica"/>
              </a:rPr>
              <a:t>Testing Associate</a:t>
            </a:r>
          </a:p>
        </p:txBody>
      </p:sp>
      <p:sp>
        <p:nvSpPr>
          <p:cNvPr id="11" name="TextBox 10">
            <a:extLst>
              <a:ext uri="{FF2B5EF4-FFF2-40B4-BE49-F238E27FC236}">
                <a16:creationId xmlns:a16="http://schemas.microsoft.com/office/drawing/2014/main" id="{FE1ECDE4-E651-E2A9-E333-97A128A3B2E0}"/>
              </a:ext>
            </a:extLst>
          </p:cNvPr>
          <p:cNvSpPr txBox="1"/>
          <p:nvPr/>
        </p:nvSpPr>
        <p:spPr>
          <a:xfrm>
            <a:off x="624113" y="5568041"/>
            <a:ext cx="2461986" cy="861774"/>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latin typeface="Helvetica"/>
                <a:cs typeface="Helvetica"/>
              </a:rPr>
              <a:t>Brandie Wiley: </a:t>
            </a:r>
            <a:endParaRPr lang="en-US" sz="1600" dirty="0">
              <a:ea typeface="Calibri"/>
              <a:cs typeface="Calibri"/>
            </a:endParaRPr>
          </a:p>
          <a:p>
            <a:pPr algn="ctr"/>
            <a:r>
              <a:rPr lang="en-US" sz="1600" dirty="0">
                <a:latin typeface="Helvetica"/>
                <a:cs typeface="Helvetica"/>
              </a:rPr>
              <a:t>Director Office of Disability Access. </a:t>
            </a:r>
            <a:r>
              <a:rPr lang="en-US" dirty="0">
                <a:latin typeface="Helvetica"/>
                <a:cs typeface="Helvetica"/>
              </a:rPr>
              <a:t> </a:t>
            </a:r>
            <a:endParaRPr lang="en-US" dirty="0">
              <a:cs typeface="Calibri"/>
            </a:endParaRPr>
          </a:p>
        </p:txBody>
      </p:sp>
      <p:pic>
        <p:nvPicPr>
          <p:cNvPr id="8" name="Picture 8" descr="A picture containing person, posing&#10;&#10;Description automatically generated">
            <a:extLst>
              <a:ext uri="{FF2B5EF4-FFF2-40B4-BE49-F238E27FC236}">
                <a16:creationId xmlns:a16="http://schemas.microsoft.com/office/drawing/2014/main" id="{D117EFFE-E2B5-A5C5-88EB-5982428FC6A9}"/>
              </a:ext>
            </a:extLst>
          </p:cNvPr>
          <p:cNvPicPr>
            <a:picLocks noChangeAspect="1"/>
          </p:cNvPicPr>
          <p:nvPr/>
        </p:nvPicPr>
        <p:blipFill>
          <a:blip r:embed="rId4"/>
          <a:stretch>
            <a:fillRect/>
          </a:stretch>
        </p:blipFill>
        <p:spPr>
          <a:xfrm>
            <a:off x="342900" y="1672046"/>
            <a:ext cx="2743200" cy="3840480"/>
          </a:xfrm>
          <a:prstGeom prst="rect">
            <a:avLst/>
          </a:prstGeom>
        </p:spPr>
      </p:pic>
      <p:sp>
        <p:nvSpPr>
          <p:cNvPr id="2" name="TextBox 1">
            <a:extLst>
              <a:ext uri="{FF2B5EF4-FFF2-40B4-BE49-F238E27FC236}">
                <a16:creationId xmlns:a16="http://schemas.microsoft.com/office/drawing/2014/main" id="{78A1CE40-DFE8-8B6A-FD43-789CCA3EC843}"/>
              </a:ext>
            </a:extLst>
          </p:cNvPr>
          <p:cNvSpPr txBox="1"/>
          <p:nvPr/>
        </p:nvSpPr>
        <p:spPr>
          <a:xfrm>
            <a:off x="2538186" y="587828"/>
            <a:ext cx="596355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latin typeface="Helvetica"/>
              </a:rPr>
              <a:t>Meet the Team</a:t>
            </a:r>
            <a:endParaRPr lang="en-US" sz="3600" dirty="0">
              <a:latin typeface="Calibri"/>
              <a:cs typeface="Calibri"/>
            </a:endParaRPr>
          </a:p>
        </p:txBody>
      </p:sp>
    </p:spTree>
    <p:extLst>
      <p:ext uri="{BB962C8B-B14F-4D97-AF65-F5344CB8AC3E}">
        <p14:creationId xmlns:p14="http://schemas.microsoft.com/office/powerpoint/2010/main" val="3282971035"/>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23A942-0F11-4D89-88C2-8679C0789FD5}"/>
              </a:ext>
            </a:extLst>
          </p:cNvPr>
          <p:cNvSpPr txBox="1"/>
          <p:nvPr/>
        </p:nvSpPr>
        <p:spPr>
          <a:xfrm>
            <a:off x="843280" y="1706880"/>
            <a:ext cx="10485120" cy="1754326"/>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r>
              <a:rPr lang="en-US" dirty="0">
                <a:latin typeface="Helvetica"/>
                <a:cs typeface="Helvetica"/>
              </a:rPr>
              <a:t>The Office of Disability Access (ODA) is committed to assisting students with disabilities and providing academic accommodations to ensure equal access.</a:t>
            </a:r>
            <a:endParaRPr lang="en-US" dirty="0"/>
          </a:p>
          <a:p>
            <a:pPr algn="ctr"/>
            <a:endParaRPr lang="en-US" dirty="0">
              <a:latin typeface="Helvetica"/>
              <a:cs typeface="Helvetica"/>
            </a:endParaRPr>
          </a:p>
          <a:p>
            <a:pPr algn="ctr"/>
            <a:br>
              <a:rPr lang="en-US" dirty="0">
                <a:latin typeface="Helvetica"/>
              </a:rPr>
            </a:br>
            <a:r>
              <a:rPr lang="en-US" dirty="0">
                <a:latin typeface="Helvetica"/>
                <a:cs typeface="Helvetica"/>
              </a:rPr>
              <a:t>Our goal is to assist in the removal of barriers for students while maintaining the integrity and technical standards of each academic program.</a:t>
            </a:r>
          </a:p>
        </p:txBody>
      </p:sp>
      <p:sp>
        <p:nvSpPr>
          <p:cNvPr id="3" name="TextBox 2">
            <a:extLst>
              <a:ext uri="{FF2B5EF4-FFF2-40B4-BE49-F238E27FC236}">
                <a16:creationId xmlns:a16="http://schemas.microsoft.com/office/drawing/2014/main" id="{98F0BE81-A747-4ED5-14C5-5242B04E015E}"/>
              </a:ext>
            </a:extLst>
          </p:cNvPr>
          <p:cNvSpPr txBox="1"/>
          <p:nvPr/>
        </p:nvSpPr>
        <p:spPr>
          <a:xfrm>
            <a:off x="2501900" y="578757"/>
            <a:ext cx="596355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latin typeface="Helvetica"/>
              </a:rPr>
              <a:t>Our Goal</a:t>
            </a:r>
            <a:endParaRPr lang="en-US" dirty="0"/>
          </a:p>
        </p:txBody>
      </p:sp>
    </p:spTree>
    <p:extLst>
      <p:ext uri="{BB962C8B-B14F-4D97-AF65-F5344CB8AC3E}">
        <p14:creationId xmlns:p14="http://schemas.microsoft.com/office/powerpoint/2010/main" val="1210126100"/>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F0BE81-A747-4ED5-14C5-5242B04E015E}"/>
              </a:ext>
            </a:extLst>
          </p:cNvPr>
          <p:cNvSpPr txBox="1"/>
          <p:nvPr/>
        </p:nvSpPr>
        <p:spPr>
          <a:xfrm>
            <a:off x="2573020" y="578757"/>
            <a:ext cx="72821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latin typeface="Helvetica"/>
              </a:rPr>
              <a:t>Disability is Varied and Natural</a:t>
            </a:r>
            <a:endParaRPr lang="en-US" dirty="0"/>
          </a:p>
        </p:txBody>
      </p:sp>
      <p:pic>
        <p:nvPicPr>
          <p:cNvPr id="1026" name="Picture 2" descr="File:Disability symbols.svg - Wikimedia Commons">
            <a:extLst>
              <a:ext uri="{FF2B5EF4-FFF2-40B4-BE49-F238E27FC236}">
                <a16:creationId xmlns:a16="http://schemas.microsoft.com/office/drawing/2014/main" id="{37FA3A45-4F7F-4ED9-B487-093D5FBED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9018" y="1422400"/>
            <a:ext cx="4856843" cy="48568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E14CE92-BC03-4EBD-B589-24F3B4242104}"/>
              </a:ext>
            </a:extLst>
          </p:cNvPr>
          <p:cNvSpPr txBox="1"/>
          <p:nvPr/>
        </p:nvSpPr>
        <p:spPr>
          <a:xfrm>
            <a:off x="7538720" y="1582159"/>
            <a:ext cx="3931920" cy="4293483"/>
          </a:xfrm>
          <a:prstGeom prst="rect">
            <a:avLst/>
          </a:prstGeom>
          <a:noFill/>
        </p:spPr>
        <p:txBody>
          <a:bodyPr wrap="square" rtlCol="0">
            <a:spAutoFit/>
          </a:bodyPr>
          <a:lstStyle/>
          <a:p>
            <a:pPr marL="285750" indent="-285750">
              <a:buFont typeface="Arial" panose="020B0604020202020204" pitchFamily="34" charset="0"/>
              <a:buChar char="•"/>
            </a:pPr>
            <a:r>
              <a:rPr lang="en-US" sz="2100" dirty="0"/>
              <a:t>ADHD</a:t>
            </a:r>
          </a:p>
          <a:p>
            <a:pPr marL="285750" indent="-285750">
              <a:buFont typeface="Arial" panose="020B0604020202020204" pitchFamily="34" charset="0"/>
              <a:buChar char="•"/>
            </a:pPr>
            <a:r>
              <a:rPr lang="en-US" sz="2100" dirty="0"/>
              <a:t>Generalized Anxiety Disorder</a:t>
            </a:r>
          </a:p>
          <a:p>
            <a:pPr marL="285750" indent="-285750">
              <a:buFont typeface="Arial" panose="020B0604020202020204" pitchFamily="34" charset="0"/>
              <a:buChar char="•"/>
            </a:pPr>
            <a:r>
              <a:rPr lang="en-US" sz="2100" dirty="0"/>
              <a:t>Learning Disability</a:t>
            </a:r>
          </a:p>
          <a:p>
            <a:pPr marL="285750" indent="-285750">
              <a:buFont typeface="Arial" panose="020B0604020202020204" pitchFamily="34" charset="0"/>
              <a:buChar char="•"/>
            </a:pPr>
            <a:r>
              <a:rPr lang="en-US" sz="2100" dirty="0"/>
              <a:t>Physical/Systemic Disability</a:t>
            </a:r>
          </a:p>
          <a:p>
            <a:pPr marL="285750" indent="-285750">
              <a:buFont typeface="Arial" panose="020B0604020202020204" pitchFamily="34" charset="0"/>
              <a:buChar char="•"/>
            </a:pPr>
            <a:r>
              <a:rPr lang="en-US" sz="2100" dirty="0"/>
              <a:t>Traumatic Brain Injury</a:t>
            </a:r>
          </a:p>
          <a:p>
            <a:pPr marL="285750" indent="-285750">
              <a:buFont typeface="Arial" panose="020B0604020202020204" pitchFamily="34" charset="0"/>
              <a:buChar char="•"/>
            </a:pPr>
            <a:r>
              <a:rPr lang="en-US" sz="2100" dirty="0"/>
              <a:t>PTSD</a:t>
            </a:r>
          </a:p>
          <a:p>
            <a:pPr marL="285750" indent="-285750">
              <a:buFont typeface="Arial" panose="020B0604020202020204" pitchFamily="34" charset="0"/>
              <a:buChar char="•"/>
            </a:pPr>
            <a:r>
              <a:rPr lang="en-US" sz="2100" dirty="0"/>
              <a:t>Diabetes</a:t>
            </a:r>
          </a:p>
          <a:p>
            <a:pPr marL="285750" indent="-285750">
              <a:buFont typeface="Arial" panose="020B0604020202020204" pitchFamily="34" charset="0"/>
              <a:buChar char="•"/>
            </a:pPr>
            <a:r>
              <a:rPr lang="en-US" sz="2100" dirty="0"/>
              <a:t>Bi-Polar Disorder</a:t>
            </a:r>
          </a:p>
          <a:p>
            <a:pPr marL="285750" indent="-285750">
              <a:buFont typeface="Arial" panose="020B0604020202020204" pitchFamily="34" charset="0"/>
              <a:buChar char="•"/>
            </a:pPr>
            <a:r>
              <a:rPr lang="en-US" sz="2100" dirty="0"/>
              <a:t>Blind or Low Vision</a:t>
            </a:r>
          </a:p>
          <a:p>
            <a:pPr marL="285750" indent="-285750">
              <a:buFont typeface="Arial" panose="020B0604020202020204" pitchFamily="34" charset="0"/>
              <a:buChar char="•"/>
            </a:pPr>
            <a:r>
              <a:rPr lang="en-US" sz="2100" dirty="0"/>
              <a:t>Deafness or Hard of Hearing</a:t>
            </a:r>
          </a:p>
          <a:p>
            <a:pPr marL="285750" indent="-285750">
              <a:buFont typeface="Arial" panose="020B0604020202020204" pitchFamily="34" charset="0"/>
              <a:buChar char="•"/>
            </a:pPr>
            <a:r>
              <a:rPr lang="en-US" sz="2100" dirty="0"/>
              <a:t>Seizure Disorder</a:t>
            </a:r>
          </a:p>
          <a:p>
            <a:pPr marL="285750" indent="-285750">
              <a:buFont typeface="Arial" panose="020B0604020202020204" pitchFamily="34" charset="0"/>
              <a:buChar char="•"/>
            </a:pPr>
            <a:r>
              <a:rPr lang="en-US" sz="2100" dirty="0"/>
              <a:t>Orthopedic Disorder</a:t>
            </a:r>
          </a:p>
          <a:p>
            <a:pPr marL="285750" indent="-285750">
              <a:buFont typeface="Arial" panose="020B0604020202020204" pitchFamily="34" charset="0"/>
              <a:buChar char="•"/>
            </a:pPr>
            <a:r>
              <a:rPr lang="en-US" sz="2100" dirty="0"/>
              <a:t>Major Depressive Disorder</a:t>
            </a:r>
          </a:p>
        </p:txBody>
      </p:sp>
    </p:spTree>
    <p:extLst>
      <p:ext uri="{BB962C8B-B14F-4D97-AF65-F5344CB8AC3E}">
        <p14:creationId xmlns:p14="http://schemas.microsoft.com/office/powerpoint/2010/main" val="246089170"/>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Rectangle: Rounded Corners 234">
            <a:extLst>
              <a:ext uri="{FF2B5EF4-FFF2-40B4-BE49-F238E27FC236}">
                <a16:creationId xmlns:a16="http://schemas.microsoft.com/office/drawing/2014/main" id="{1B185A3F-3A9B-FE28-DA82-247E7E870617}"/>
              </a:ext>
            </a:extLst>
          </p:cNvPr>
          <p:cNvSpPr/>
          <p:nvPr/>
        </p:nvSpPr>
        <p:spPr>
          <a:xfrm>
            <a:off x="1384300" y="1656442"/>
            <a:ext cx="9271000" cy="9252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Calibri"/>
            </a:endParaRPr>
          </a:p>
        </p:txBody>
      </p:sp>
      <p:sp>
        <p:nvSpPr>
          <p:cNvPr id="2" name="Title 3">
            <a:extLst>
              <a:ext uri="{FF2B5EF4-FFF2-40B4-BE49-F238E27FC236}">
                <a16:creationId xmlns:a16="http://schemas.microsoft.com/office/drawing/2014/main" id="{D05670F4-D47F-4B16-BBAA-A6A79DB84725}"/>
              </a:ext>
            </a:extLst>
          </p:cNvPr>
          <p:cNvSpPr txBox="1">
            <a:spLocks/>
          </p:cNvSpPr>
          <p:nvPr/>
        </p:nvSpPr>
        <p:spPr>
          <a:xfrm>
            <a:off x="687247" y="172721"/>
            <a:ext cx="10817506" cy="88391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3600" spc="100" dirty="0">
                <a:latin typeface="Helvetica"/>
                <a:ea typeface="Helvetica" charset="0"/>
                <a:cs typeface="Helvetica"/>
              </a:rPr>
              <a:t>Eligibility for Services</a:t>
            </a:r>
          </a:p>
          <a:p>
            <a:pPr>
              <a:lnSpc>
                <a:spcPct val="150000"/>
              </a:lnSpc>
            </a:pPr>
            <a:endParaRPr lang="en-US" sz="3600" dirty="0">
              <a:solidFill>
                <a:srgbClr val="253746"/>
              </a:solidFill>
              <a:latin typeface="Helvetica" charset="0"/>
              <a:ea typeface="Helvetica" charset="0"/>
              <a:cs typeface="Helvetica" charset="0"/>
            </a:endParaRPr>
          </a:p>
        </p:txBody>
      </p:sp>
      <p:sp>
        <p:nvSpPr>
          <p:cNvPr id="236" name="Rectangle: Rounded Corners 235">
            <a:extLst>
              <a:ext uri="{FF2B5EF4-FFF2-40B4-BE49-F238E27FC236}">
                <a16:creationId xmlns:a16="http://schemas.microsoft.com/office/drawing/2014/main" id="{EFFBB293-E8FF-9338-E20F-3595596E2067}"/>
              </a:ext>
            </a:extLst>
          </p:cNvPr>
          <p:cNvSpPr/>
          <p:nvPr/>
        </p:nvSpPr>
        <p:spPr>
          <a:xfrm>
            <a:off x="1384299" y="2935513"/>
            <a:ext cx="9271000" cy="961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Calibri"/>
            </a:endParaRPr>
          </a:p>
        </p:txBody>
      </p:sp>
      <p:sp>
        <p:nvSpPr>
          <p:cNvPr id="237" name="Rectangle: Rounded Corners 236">
            <a:extLst>
              <a:ext uri="{FF2B5EF4-FFF2-40B4-BE49-F238E27FC236}">
                <a16:creationId xmlns:a16="http://schemas.microsoft.com/office/drawing/2014/main" id="{A65E3CCC-BF96-0370-5BA0-47B41B5D6F01}"/>
              </a:ext>
            </a:extLst>
          </p:cNvPr>
          <p:cNvSpPr/>
          <p:nvPr/>
        </p:nvSpPr>
        <p:spPr>
          <a:xfrm>
            <a:off x="1384298" y="4223655"/>
            <a:ext cx="9271000" cy="997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Calibri"/>
            </a:endParaRPr>
          </a:p>
        </p:txBody>
      </p:sp>
      <p:sp>
        <p:nvSpPr>
          <p:cNvPr id="238" name="TextBox 237">
            <a:extLst>
              <a:ext uri="{FF2B5EF4-FFF2-40B4-BE49-F238E27FC236}">
                <a16:creationId xmlns:a16="http://schemas.microsoft.com/office/drawing/2014/main" id="{963BD607-3870-8394-5245-7EA6BCA9EA8E}"/>
              </a:ext>
            </a:extLst>
          </p:cNvPr>
          <p:cNvSpPr txBox="1"/>
          <p:nvPr/>
        </p:nvSpPr>
        <p:spPr>
          <a:xfrm>
            <a:off x="1792061" y="1801131"/>
            <a:ext cx="86124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Currently enrolled/accepted for admission at the University of North Texas Health Science Center.</a:t>
            </a:r>
            <a:endParaRPr lang="en-US" dirty="0">
              <a:cs typeface="Calibri"/>
            </a:endParaRPr>
          </a:p>
        </p:txBody>
      </p:sp>
      <p:sp>
        <p:nvSpPr>
          <p:cNvPr id="240" name="TextBox 239">
            <a:extLst>
              <a:ext uri="{FF2B5EF4-FFF2-40B4-BE49-F238E27FC236}">
                <a16:creationId xmlns:a16="http://schemas.microsoft.com/office/drawing/2014/main" id="{4EE5246C-F124-E4D3-8F63-E64B2FFF818B}"/>
              </a:ext>
            </a:extLst>
          </p:cNvPr>
          <p:cNvSpPr txBox="1"/>
          <p:nvPr/>
        </p:nvSpPr>
        <p:spPr>
          <a:xfrm>
            <a:off x="1792060" y="3007631"/>
            <a:ext cx="86124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dirty="0"/>
              <a:t>Have a permanent or temporary disability, as defined by the Americans with Disability Act and functional limitations which interfere with the student's academic functioning. </a:t>
            </a:r>
          </a:p>
        </p:txBody>
      </p:sp>
      <p:sp>
        <p:nvSpPr>
          <p:cNvPr id="241" name="TextBox 240">
            <a:extLst>
              <a:ext uri="{FF2B5EF4-FFF2-40B4-BE49-F238E27FC236}">
                <a16:creationId xmlns:a16="http://schemas.microsoft.com/office/drawing/2014/main" id="{64BD92E2-E8B9-1639-CBCE-08ADA94E2C50}"/>
              </a:ext>
            </a:extLst>
          </p:cNvPr>
          <p:cNvSpPr txBox="1"/>
          <p:nvPr/>
        </p:nvSpPr>
        <p:spPr>
          <a:xfrm>
            <a:off x="1792060" y="4399048"/>
            <a:ext cx="86124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Complete an online application for accommodations, including the medical/diagnostic information sufficient to ascertain appropriate accommodations. </a:t>
            </a:r>
          </a:p>
        </p:txBody>
      </p:sp>
    </p:spTree>
    <p:extLst>
      <p:ext uri="{BB962C8B-B14F-4D97-AF65-F5344CB8AC3E}">
        <p14:creationId xmlns:p14="http://schemas.microsoft.com/office/powerpoint/2010/main" val="46696745"/>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E40A0EE-C6DF-449E-AEB8-05611A718AA8}"/>
              </a:ext>
            </a:extLst>
          </p:cNvPr>
          <p:cNvGraphicFramePr/>
          <p:nvPr>
            <p:extLst>
              <p:ext uri="{D42A27DB-BD31-4B8C-83A1-F6EECF244321}">
                <p14:modId xmlns:p14="http://schemas.microsoft.com/office/powerpoint/2010/main" val="3946128118"/>
              </p:ext>
            </p:extLst>
          </p:nvPr>
        </p:nvGraphicFramePr>
        <p:xfrm>
          <a:off x="429260" y="533399"/>
          <a:ext cx="11333480" cy="5160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TextBox 20">
            <a:extLst>
              <a:ext uri="{FF2B5EF4-FFF2-40B4-BE49-F238E27FC236}">
                <a16:creationId xmlns:a16="http://schemas.microsoft.com/office/drawing/2014/main" id="{D14EA075-1305-5241-1286-C09AD8DD6D54}"/>
              </a:ext>
            </a:extLst>
          </p:cNvPr>
          <p:cNvSpPr txBox="1"/>
          <p:nvPr/>
        </p:nvSpPr>
        <p:spPr>
          <a:xfrm>
            <a:off x="533400" y="533399"/>
            <a:ext cx="73786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Helvetica"/>
                <a:cs typeface="Helvetica"/>
              </a:rPr>
              <a:t>Registration Process</a:t>
            </a:r>
            <a:endParaRPr lang="en-US" sz="3200" dirty="0"/>
          </a:p>
        </p:txBody>
      </p:sp>
    </p:spTree>
    <p:extLst>
      <p:ext uri="{BB962C8B-B14F-4D97-AF65-F5344CB8AC3E}">
        <p14:creationId xmlns:p14="http://schemas.microsoft.com/office/powerpoint/2010/main" val="3080884785"/>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591512-8A95-4320-9DC9-5FAB6F4B487E}"/>
              </a:ext>
            </a:extLst>
          </p:cNvPr>
          <p:cNvSpPr txBox="1"/>
          <p:nvPr/>
        </p:nvSpPr>
        <p:spPr>
          <a:xfrm>
            <a:off x="568960" y="304800"/>
            <a:ext cx="9540240" cy="1200329"/>
          </a:xfrm>
          <a:prstGeom prst="rect">
            <a:avLst/>
          </a:prstGeom>
          <a:noFill/>
        </p:spPr>
        <p:txBody>
          <a:bodyPr wrap="square" lIns="91440" tIns="45720" rIns="91440" bIns="45720" rtlCol="0" anchor="t">
            <a:spAutoFit/>
          </a:bodyPr>
          <a:lstStyle/>
          <a:p>
            <a:r>
              <a:rPr lang="en-US" sz="3600" dirty="0">
                <a:latin typeface="Helvetica"/>
                <a:cs typeface="Helvetica"/>
              </a:rPr>
              <a:t>Student Responsibilities </a:t>
            </a:r>
          </a:p>
          <a:p>
            <a:br>
              <a:rPr lang="en-US" dirty="0"/>
            </a:br>
            <a:endParaRPr lang="en-US">
              <a:cs typeface="Calibri"/>
            </a:endParaRPr>
          </a:p>
        </p:txBody>
      </p:sp>
      <p:sp>
        <p:nvSpPr>
          <p:cNvPr id="8" name="Rectangle: Rounded Corners 7">
            <a:extLst>
              <a:ext uri="{FF2B5EF4-FFF2-40B4-BE49-F238E27FC236}">
                <a16:creationId xmlns:a16="http://schemas.microsoft.com/office/drawing/2014/main" id="{FD93BB0D-10E3-71D7-C6D4-1F5CA508BADB}"/>
              </a:ext>
            </a:extLst>
          </p:cNvPr>
          <p:cNvSpPr/>
          <p:nvPr/>
        </p:nvSpPr>
        <p:spPr>
          <a:xfrm>
            <a:off x="1384300" y="1311728"/>
            <a:ext cx="9271000" cy="9252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Calibri"/>
            </a:endParaRPr>
          </a:p>
        </p:txBody>
      </p:sp>
      <p:sp>
        <p:nvSpPr>
          <p:cNvPr id="10" name="Rectangle: Rounded Corners 9">
            <a:extLst>
              <a:ext uri="{FF2B5EF4-FFF2-40B4-BE49-F238E27FC236}">
                <a16:creationId xmlns:a16="http://schemas.microsoft.com/office/drawing/2014/main" id="{C04EEA9E-C047-A4EC-A326-AB8E6279F463}"/>
              </a:ext>
            </a:extLst>
          </p:cNvPr>
          <p:cNvSpPr/>
          <p:nvPr/>
        </p:nvSpPr>
        <p:spPr>
          <a:xfrm>
            <a:off x="1384299" y="2463799"/>
            <a:ext cx="9271000" cy="961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Calibri"/>
            </a:endParaRPr>
          </a:p>
        </p:txBody>
      </p:sp>
      <p:sp>
        <p:nvSpPr>
          <p:cNvPr id="12" name="Rectangle: Rounded Corners 11">
            <a:extLst>
              <a:ext uri="{FF2B5EF4-FFF2-40B4-BE49-F238E27FC236}">
                <a16:creationId xmlns:a16="http://schemas.microsoft.com/office/drawing/2014/main" id="{7E352BB4-22F6-0660-051C-789103D6C7E2}"/>
              </a:ext>
            </a:extLst>
          </p:cNvPr>
          <p:cNvSpPr/>
          <p:nvPr/>
        </p:nvSpPr>
        <p:spPr>
          <a:xfrm>
            <a:off x="1384298" y="3652155"/>
            <a:ext cx="9271000" cy="997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Calibri"/>
            </a:endParaRPr>
          </a:p>
        </p:txBody>
      </p:sp>
      <p:sp>
        <p:nvSpPr>
          <p:cNvPr id="14" name="TextBox 13">
            <a:extLst>
              <a:ext uri="{FF2B5EF4-FFF2-40B4-BE49-F238E27FC236}">
                <a16:creationId xmlns:a16="http://schemas.microsoft.com/office/drawing/2014/main" id="{1841D947-8871-B412-C571-732DCDAC3E4B}"/>
              </a:ext>
            </a:extLst>
          </p:cNvPr>
          <p:cNvSpPr txBox="1"/>
          <p:nvPr/>
        </p:nvSpPr>
        <p:spPr>
          <a:xfrm>
            <a:off x="1719490" y="1592488"/>
            <a:ext cx="86124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Comply with standards of behavior and academic performance. </a:t>
            </a:r>
            <a:endParaRPr lang="en-US" dirty="0">
              <a:cs typeface="Calibri"/>
            </a:endParaRPr>
          </a:p>
        </p:txBody>
      </p:sp>
      <p:sp>
        <p:nvSpPr>
          <p:cNvPr id="16" name="TextBox 15">
            <a:extLst>
              <a:ext uri="{FF2B5EF4-FFF2-40B4-BE49-F238E27FC236}">
                <a16:creationId xmlns:a16="http://schemas.microsoft.com/office/drawing/2014/main" id="{1D1CADA3-3BEE-5F19-4188-832F7C41A916}"/>
              </a:ext>
            </a:extLst>
          </p:cNvPr>
          <p:cNvSpPr txBox="1"/>
          <p:nvPr/>
        </p:nvSpPr>
        <p:spPr>
          <a:xfrm>
            <a:off x="1719489" y="2617559"/>
            <a:ext cx="861241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Initiate open communication with the Office of Disability Access staff regarding academic accommodation needs or problems which may arise.</a:t>
            </a:r>
            <a:endParaRPr lang="en-US" b="1" dirty="0">
              <a:solidFill>
                <a:srgbClr val="325D79"/>
              </a:solidFill>
              <a:ea typeface="+mn-lt"/>
              <a:cs typeface="+mn-lt"/>
            </a:endParaRPr>
          </a:p>
          <a:p>
            <a:endParaRPr lang="en-US" dirty="0">
              <a:cs typeface="Calibri"/>
            </a:endParaRPr>
          </a:p>
        </p:txBody>
      </p:sp>
      <p:sp>
        <p:nvSpPr>
          <p:cNvPr id="18" name="TextBox 17">
            <a:extLst>
              <a:ext uri="{FF2B5EF4-FFF2-40B4-BE49-F238E27FC236}">
                <a16:creationId xmlns:a16="http://schemas.microsoft.com/office/drawing/2014/main" id="{25B864FD-6B6A-16DF-59E8-8D265DCC2D4D}"/>
              </a:ext>
            </a:extLst>
          </p:cNvPr>
          <p:cNvSpPr txBox="1"/>
          <p:nvPr/>
        </p:nvSpPr>
        <p:spPr>
          <a:xfrm>
            <a:off x="1655988" y="3805917"/>
            <a:ext cx="861241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Update documentation periodically, as the nature of severity of the disability changes, so that it accurately addresses current accommodation requirements.</a:t>
            </a:r>
            <a:endParaRPr lang="en-US" dirty="0"/>
          </a:p>
          <a:p>
            <a:endParaRPr lang="en-US" b="1" dirty="0">
              <a:solidFill>
                <a:srgbClr val="325D79"/>
              </a:solidFill>
              <a:ea typeface="+mn-lt"/>
              <a:cs typeface="+mn-lt"/>
            </a:endParaRPr>
          </a:p>
        </p:txBody>
      </p:sp>
      <p:sp>
        <p:nvSpPr>
          <p:cNvPr id="19" name="Rectangle: Rounded Corners 18">
            <a:extLst>
              <a:ext uri="{FF2B5EF4-FFF2-40B4-BE49-F238E27FC236}">
                <a16:creationId xmlns:a16="http://schemas.microsoft.com/office/drawing/2014/main" id="{AFA87235-E81F-7D7B-9141-2146D0178256}"/>
              </a:ext>
            </a:extLst>
          </p:cNvPr>
          <p:cNvSpPr/>
          <p:nvPr/>
        </p:nvSpPr>
        <p:spPr>
          <a:xfrm>
            <a:off x="1384297" y="4858654"/>
            <a:ext cx="9271000" cy="997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Calibri"/>
            </a:endParaRPr>
          </a:p>
        </p:txBody>
      </p:sp>
      <p:sp>
        <p:nvSpPr>
          <p:cNvPr id="20" name="TextBox 19">
            <a:extLst>
              <a:ext uri="{FF2B5EF4-FFF2-40B4-BE49-F238E27FC236}">
                <a16:creationId xmlns:a16="http://schemas.microsoft.com/office/drawing/2014/main" id="{2F527D5C-62B9-F326-CD85-208B91E65AA0}"/>
              </a:ext>
            </a:extLst>
          </p:cNvPr>
          <p:cNvSpPr txBox="1"/>
          <p:nvPr/>
        </p:nvSpPr>
        <p:spPr>
          <a:xfrm>
            <a:off x="1628773" y="4994273"/>
            <a:ext cx="861241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Meet with the Office of Disability Access each semester to request accommodations.</a:t>
            </a:r>
            <a:endParaRPr lang="en-US" dirty="0"/>
          </a:p>
          <a:p>
            <a:endParaRPr lang="en-US" b="1" dirty="0">
              <a:solidFill>
                <a:srgbClr val="325D79"/>
              </a:solidFill>
              <a:cs typeface="Calibri"/>
            </a:endParaRPr>
          </a:p>
          <a:p>
            <a:endParaRPr lang="en-US" b="1" dirty="0">
              <a:solidFill>
                <a:srgbClr val="325D79"/>
              </a:solidFill>
              <a:ea typeface="+mn-lt"/>
              <a:cs typeface="+mn-lt"/>
            </a:endParaRPr>
          </a:p>
        </p:txBody>
      </p:sp>
    </p:spTree>
    <p:extLst>
      <p:ext uri="{BB962C8B-B14F-4D97-AF65-F5344CB8AC3E}">
        <p14:creationId xmlns:p14="http://schemas.microsoft.com/office/powerpoint/2010/main" val="1451326726"/>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591512-8A95-4320-9DC9-5FAB6F4B487E}"/>
              </a:ext>
            </a:extLst>
          </p:cNvPr>
          <p:cNvSpPr txBox="1"/>
          <p:nvPr/>
        </p:nvSpPr>
        <p:spPr>
          <a:xfrm>
            <a:off x="538480" y="365760"/>
            <a:ext cx="9540240" cy="1200329"/>
          </a:xfrm>
          <a:prstGeom prst="rect">
            <a:avLst/>
          </a:prstGeom>
          <a:noFill/>
        </p:spPr>
        <p:txBody>
          <a:bodyPr wrap="square" lIns="91440" tIns="45720" rIns="91440" bIns="45720" rtlCol="0" anchor="t">
            <a:spAutoFit/>
          </a:bodyPr>
          <a:lstStyle/>
          <a:p>
            <a:r>
              <a:rPr lang="en-US" sz="3600" dirty="0">
                <a:latin typeface="Helvetica"/>
                <a:cs typeface="Helvetica"/>
              </a:rPr>
              <a:t>Documentation Guidelines</a:t>
            </a:r>
            <a:endParaRPr lang="en-US" dirty="0"/>
          </a:p>
          <a:p>
            <a:br>
              <a:rPr lang="en-US" dirty="0"/>
            </a:br>
            <a:endParaRPr lang="en-US">
              <a:cs typeface="Calibri"/>
            </a:endParaRPr>
          </a:p>
        </p:txBody>
      </p:sp>
      <p:sp>
        <p:nvSpPr>
          <p:cNvPr id="8" name="Rectangle: Rounded Corners 7">
            <a:extLst>
              <a:ext uri="{FF2B5EF4-FFF2-40B4-BE49-F238E27FC236}">
                <a16:creationId xmlns:a16="http://schemas.microsoft.com/office/drawing/2014/main" id="{FD93BB0D-10E3-71D7-C6D4-1F5CA508BADB}"/>
              </a:ext>
            </a:extLst>
          </p:cNvPr>
          <p:cNvSpPr/>
          <p:nvPr/>
        </p:nvSpPr>
        <p:spPr>
          <a:xfrm>
            <a:off x="817788" y="1387384"/>
            <a:ext cx="10663011" cy="448509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Calibri"/>
            </a:endParaRPr>
          </a:p>
        </p:txBody>
      </p:sp>
      <p:sp>
        <p:nvSpPr>
          <p:cNvPr id="14" name="TextBox 13">
            <a:extLst>
              <a:ext uri="{FF2B5EF4-FFF2-40B4-BE49-F238E27FC236}">
                <a16:creationId xmlns:a16="http://schemas.microsoft.com/office/drawing/2014/main" id="{1841D947-8871-B412-C571-732DCDAC3E4B}"/>
              </a:ext>
            </a:extLst>
          </p:cNvPr>
          <p:cNvSpPr txBox="1"/>
          <p:nvPr/>
        </p:nvSpPr>
        <p:spPr>
          <a:xfrm>
            <a:off x="1630953" y="1643288"/>
            <a:ext cx="8965927"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bg1"/>
                </a:solidFill>
                <a:ea typeface="+mn-lt"/>
                <a:cs typeface="+mn-lt"/>
              </a:rPr>
              <a:t>Students requesting a reasonable accommodation under the Americans with Disabilities Act Amendments Act (ADAAA) and Section 504 of the Rehabilitation Act of 1973, as amended (Section 504) must provide specific and detailed information to the Office of Disability Access (ODA) from a qualified practitioner. Documentation received will be considered in determining whether a student is eligible for reasonable accommodations as defined by the ADA and Section 504.</a:t>
            </a:r>
            <a:endParaRPr lang="en-US" sz="2400" dirty="0"/>
          </a:p>
          <a:p>
            <a:pPr algn="ctr"/>
            <a:endParaRPr lang="en-US" dirty="0">
              <a:solidFill>
                <a:schemeClr val="bg1"/>
              </a:solidFill>
              <a:ea typeface="+mn-lt"/>
              <a:cs typeface="+mn-lt"/>
            </a:endParaRPr>
          </a:p>
          <a:p>
            <a:pPr algn="ctr"/>
            <a:r>
              <a:rPr lang="en-US" dirty="0">
                <a:solidFill>
                  <a:schemeClr val="bg1"/>
                </a:solidFill>
                <a:ea typeface="+mn-lt"/>
                <a:cs typeface="+mn-lt"/>
                <a:hlinkClick r:id="rId2">
                  <a:extLst>
                    <a:ext uri="{A12FA001-AC4F-418D-AE19-62706E023703}">
                      <ahyp:hlinkClr xmlns:ahyp="http://schemas.microsoft.com/office/drawing/2018/hyperlinkcolor" val="tx"/>
                    </a:ext>
                  </a:extLst>
                </a:hlinkClick>
              </a:rPr>
              <a:t>Documentation Guidelines</a:t>
            </a:r>
            <a:r>
              <a:rPr lang="en-US" dirty="0">
                <a:solidFill>
                  <a:schemeClr val="bg1"/>
                </a:solidFill>
                <a:ea typeface="+mn-lt"/>
                <a:cs typeface="+mn-lt"/>
              </a:rPr>
              <a:t> can be found on the ODA website: www.unthsc.edu/ODA</a:t>
            </a:r>
            <a:endParaRPr lang="en-US" dirty="0">
              <a:solidFill>
                <a:schemeClr val="bg1"/>
              </a:solidFill>
              <a:cs typeface="Calibri"/>
            </a:endParaRPr>
          </a:p>
        </p:txBody>
      </p:sp>
    </p:spTree>
    <p:extLst>
      <p:ext uri="{BB962C8B-B14F-4D97-AF65-F5344CB8AC3E}">
        <p14:creationId xmlns:p14="http://schemas.microsoft.com/office/powerpoint/2010/main" val="1363368080"/>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BOR Template - 09.16.16" id="{EA2903A9-FE61-472C-9F4C-3C0060019213}" vid="{EC28813E-255C-469A-B259-56CC48310B3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E9B4931147EE4DAAC03A2A7D088206" ma:contentTypeVersion="14" ma:contentTypeDescription="Create a new document." ma:contentTypeScope="" ma:versionID="8c62df93849eacffa777ef7bb506ba98">
  <xsd:schema xmlns:xsd="http://www.w3.org/2001/XMLSchema" xmlns:xs="http://www.w3.org/2001/XMLSchema" xmlns:p="http://schemas.microsoft.com/office/2006/metadata/properties" xmlns:ns3="eef7a266-6015-459f-b598-5d37c3f6c122" xmlns:ns4="ee63132a-b6c4-4d84-bc08-46e652765004" targetNamespace="http://schemas.microsoft.com/office/2006/metadata/properties" ma:root="true" ma:fieldsID="16044c47abf01102304e37f287599ac1" ns3:_="" ns4:_="">
    <xsd:import namespace="eef7a266-6015-459f-b598-5d37c3f6c122"/>
    <xsd:import namespace="ee63132a-b6c4-4d84-bc08-46e65276500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f7a266-6015-459f-b598-5d37c3f6c1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63132a-b6c4-4d84-bc08-46e65276500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1AC28D-9A5B-4B90-8902-31C843256D17}">
  <ds:schemaRefs>
    <ds:schemaRef ds:uri="http://schemas.microsoft.com/sharepoint/v3/contenttype/forms"/>
  </ds:schemaRefs>
</ds:datastoreItem>
</file>

<file path=customXml/itemProps2.xml><?xml version="1.0" encoding="utf-8"?>
<ds:datastoreItem xmlns:ds="http://schemas.openxmlformats.org/officeDocument/2006/customXml" ds:itemID="{47644384-A56D-438B-B3AD-A134834CA355}">
  <ds:schemaRefs>
    <ds:schemaRef ds:uri="http://purl.org/dc/terms/"/>
    <ds:schemaRef ds:uri="http://schemas.openxmlformats.org/package/2006/metadata/core-properties"/>
    <ds:schemaRef ds:uri="http://purl.org/dc/dcmitype/"/>
    <ds:schemaRef ds:uri="http://purl.org/dc/elements/1.1/"/>
    <ds:schemaRef ds:uri="http://schemas.microsoft.com/office/infopath/2007/PartnerControls"/>
    <ds:schemaRef ds:uri="ee63132a-b6c4-4d84-bc08-46e652765004"/>
    <ds:schemaRef ds:uri="http://schemas.microsoft.com/office/2006/documentManagement/types"/>
    <ds:schemaRef ds:uri="eef7a266-6015-459f-b598-5d37c3f6c122"/>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2B95758-A216-435C-91D7-5A62D8408F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f7a266-6015-459f-b598-5d37c3f6c122"/>
    <ds:schemaRef ds:uri="ee63132a-b6c4-4d84-bc08-46e6527650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2016 UNT System Template[1]</Template>
  <TotalTime>3481</TotalTime>
  <Words>597</Words>
  <Application>Microsoft Office PowerPoint</Application>
  <PresentationFormat>Widescreen</PresentationFormat>
  <Paragraphs>81</Paragraphs>
  <Slides>13</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Calibri Light</vt:lpstr>
      <vt:lpstr>Helvetica</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Charles</dc:creator>
  <cp:lastModifiedBy>Wiley, Brandie</cp:lastModifiedBy>
  <cp:revision>716</cp:revision>
  <cp:lastPrinted>2017-09-01T19:12:51Z</cp:lastPrinted>
  <dcterms:created xsi:type="dcterms:W3CDTF">2017-07-25T22:13:05Z</dcterms:created>
  <dcterms:modified xsi:type="dcterms:W3CDTF">2022-05-26T18:40:36Z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0x01010075E9B4931147EE4DAAC03A2A7D088206</vt:lpwstr>
  </property>
</Properties>
</file>