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4" r:id="rId5"/>
    <p:sldId id="263"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2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B466F1-FBD7-1F0A-3C62-908567D8F92F}" name="Vandeusen, Rachel" initials="" userId="S::Rachel.Vandeusen@unthsc.edu::54676d89-aa53-4df8-a96f-9a40ce5e081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778A"/>
    <a:srgbClr val="DAE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28C45-B9B4-9374-C413-723AF1202402}" v="8" dt="2025-09-08T22:07:36.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7" autoAdjust="0"/>
    <p:restoredTop sz="94715"/>
  </p:normalViewPr>
  <p:slideViewPr>
    <p:cSldViewPr snapToGrid="0">
      <p:cViewPr varScale="1">
        <p:scale>
          <a:sx n="98" d="100"/>
          <a:sy n="98" d="100"/>
        </p:scale>
        <p:origin x="11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95EB-2985-D0F3-D87E-42E6196B1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EDE60-9E72-8FE9-231B-7B45E61AB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4E8F5A-455A-E3BD-4042-E58B3AB1150F}"/>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1772772F-87FA-84DB-927F-10478B9D5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C46E8-13B9-BCD6-EF71-59DCF28973CA}"/>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04876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28C6-E202-E43B-E4A4-BD635774E5F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3" name="Footer Placeholder 2">
            <a:extLst>
              <a:ext uri="{FF2B5EF4-FFF2-40B4-BE49-F238E27FC236}">
                <a16:creationId xmlns:a16="http://schemas.microsoft.com/office/drawing/2014/main" id="{9F19A004-3A52-1C1C-B6CE-C7AE8536E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EECCC-4B27-456B-35C1-A3A7FEB8F445}"/>
              </a:ext>
            </a:extLst>
          </p:cNvPr>
          <p:cNvSpPr>
            <a:spLocks noGrp="1"/>
          </p:cNvSpPr>
          <p:nvPr>
            <p:ph type="sldNum" sz="quarter" idx="12"/>
          </p:nvPr>
        </p:nvSpPr>
        <p:spPr/>
        <p:txBody>
          <a:bodyPr/>
          <a:lstStyle/>
          <a:p>
            <a:fld id="{0233CFBC-C0EC-0D48-A96E-4DF78E8A2454}" type="slidenum">
              <a:rPr lang="en-US" smtClean="0"/>
              <a:t>‹#›</a:t>
            </a:fld>
            <a:endParaRPr lang="en-US"/>
          </a:p>
        </p:txBody>
      </p:sp>
      <p:pic>
        <p:nvPicPr>
          <p:cNvPr id="6" name="Picture 5">
            <a:extLst>
              <a:ext uri="{FF2B5EF4-FFF2-40B4-BE49-F238E27FC236}">
                <a16:creationId xmlns:a16="http://schemas.microsoft.com/office/drawing/2014/main" id="{30CA7463-6DC9-7C31-541D-F454C8E55FA4}"/>
              </a:ext>
            </a:extLst>
          </p:cNvPr>
          <p:cNvPicPr>
            <a:picLocks noChangeAspect="1"/>
          </p:cNvPicPr>
          <p:nvPr userDrawn="1"/>
        </p:nvPicPr>
        <p:blipFill>
          <a:blip r:embed="rId2"/>
          <a:srcRect/>
          <a:stretch/>
        </p:blipFill>
        <p:spPr>
          <a:xfrm>
            <a:off x="6351" y="0"/>
            <a:ext cx="12179300" cy="6858000"/>
          </a:xfrm>
          <a:prstGeom prst="rect">
            <a:avLst/>
          </a:prstGeom>
        </p:spPr>
      </p:pic>
    </p:spTree>
    <p:extLst>
      <p:ext uri="{BB962C8B-B14F-4D97-AF65-F5344CB8AC3E}">
        <p14:creationId xmlns:p14="http://schemas.microsoft.com/office/powerpoint/2010/main" val="390149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28C6-E202-E43B-E4A4-BD635774E5F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3" name="Footer Placeholder 2">
            <a:extLst>
              <a:ext uri="{FF2B5EF4-FFF2-40B4-BE49-F238E27FC236}">
                <a16:creationId xmlns:a16="http://schemas.microsoft.com/office/drawing/2014/main" id="{9F19A004-3A52-1C1C-B6CE-C7AE8536E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EECCC-4B27-456B-35C1-A3A7FEB8F445}"/>
              </a:ext>
            </a:extLst>
          </p:cNvPr>
          <p:cNvSpPr>
            <a:spLocks noGrp="1"/>
          </p:cNvSpPr>
          <p:nvPr>
            <p:ph type="sldNum" sz="quarter" idx="12"/>
          </p:nvPr>
        </p:nvSpPr>
        <p:spPr/>
        <p:txBody>
          <a:bodyPr/>
          <a:lstStyle/>
          <a:p>
            <a:fld id="{0233CFBC-C0EC-0D48-A96E-4DF78E8A2454}" type="slidenum">
              <a:rPr lang="en-US" smtClean="0"/>
              <a:t>‹#›</a:t>
            </a:fld>
            <a:endParaRPr lang="en-US"/>
          </a:p>
        </p:txBody>
      </p:sp>
      <p:pic>
        <p:nvPicPr>
          <p:cNvPr id="6" name="Picture 5">
            <a:extLst>
              <a:ext uri="{FF2B5EF4-FFF2-40B4-BE49-F238E27FC236}">
                <a16:creationId xmlns:a16="http://schemas.microsoft.com/office/drawing/2014/main" id="{4BA2660D-80D9-18CA-078A-BBB554F9305D}"/>
              </a:ext>
            </a:extLst>
          </p:cNvPr>
          <p:cNvPicPr>
            <a:picLocks noChangeAspect="1"/>
          </p:cNvPicPr>
          <p:nvPr userDrawn="1"/>
        </p:nvPicPr>
        <p:blipFill>
          <a:blip r:embed="rId2"/>
          <a:srcRect/>
          <a:stretch/>
        </p:blipFill>
        <p:spPr>
          <a:xfrm>
            <a:off x="6351" y="0"/>
            <a:ext cx="12185647" cy="6861574"/>
          </a:xfrm>
          <a:prstGeom prst="rect">
            <a:avLst/>
          </a:prstGeom>
        </p:spPr>
      </p:pic>
    </p:spTree>
    <p:extLst>
      <p:ext uri="{BB962C8B-B14F-4D97-AF65-F5344CB8AC3E}">
        <p14:creationId xmlns:p14="http://schemas.microsoft.com/office/powerpoint/2010/main" val="203207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9527-CF53-CBA0-107B-F80A404FF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079F-29E8-D5B8-DEB3-89E92E6C0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F7D9E-FFAB-F79B-0700-6EAAC55E5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C0A87-C5A3-92BB-1EED-A5A648031A74}"/>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6" name="Footer Placeholder 5">
            <a:extLst>
              <a:ext uri="{FF2B5EF4-FFF2-40B4-BE49-F238E27FC236}">
                <a16:creationId xmlns:a16="http://schemas.microsoft.com/office/drawing/2014/main" id="{73231040-1169-2891-708F-F98692287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36FD4-E8E3-7185-6DD8-566161FDD4B6}"/>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0522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93AB-B566-9D65-24D8-3E2D15914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102E18-DD05-2E11-83D2-75817AAB9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F8F786-471C-E37D-BC2C-6DD07D414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F9554-9D61-A681-46A1-F676F986065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6" name="Footer Placeholder 5">
            <a:extLst>
              <a:ext uri="{FF2B5EF4-FFF2-40B4-BE49-F238E27FC236}">
                <a16:creationId xmlns:a16="http://schemas.microsoft.com/office/drawing/2014/main" id="{DDDE4F6A-44FE-F0B3-73A6-5D4C65DC1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36D9A-F86E-870E-B0F0-A967A37F0282}"/>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42515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1D3F-DD4E-CE7E-A894-B48B0C0F9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22DB5-EBB4-8BD3-1E07-DE55DC086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47CEC-42AA-CFDB-893D-4C7E13DBB082}"/>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B75642F3-F157-72CB-AAAB-941D365F8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6E057-83E5-A4F9-9D10-9F933E94EEFE}"/>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264574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9042A-8B51-41A6-982A-BBADBDCEB4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40696-B843-3484-F8EF-94C86A14E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94B1A-1AD4-6E63-00E0-81F13BF42058}"/>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CF14D9DC-6BDD-FAB3-5792-D463AA0E5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C5C56-8188-C005-4C4F-1E15B3B442C6}"/>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4586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A4C2-931A-9600-6864-2F19038D4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69462-FA0C-8BC6-ADA2-CB009CCB6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247F1-B60D-10DF-DD77-96F51304FF8A}"/>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FDFD2E6D-751D-3329-F890-610432FB6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C6B3-455D-086C-EF6E-B0BCF74B8301}"/>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16569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31DD-9C35-31C9-9459-126566677C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655449-5612-62F8-FA83-FA117836E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6F4F8-DA7B-8A8C-4EE5-0C3BF8E785D8}"/>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D0A57597-C6D2-A211-1C3B-1411538FD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8F649-AE4A-2D78-1B12-B30E45848D2B}"/>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262456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7DDE-D21B-6D6A-D2C7-DED3CDDF6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19D7A-5FC1-BBC7-15CF-864D0D8A8C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63BEF-9554-1D9C-D3B3-D3372FD00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0573B-3526-9643-033A-8051EAC3E87C}"/>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6" name="Footer Placeholder 5">
            <a:extLst>
              <a:ext uri="{FF2B5EF4-FFF2-40B4-BE49-F238E27FC236}">
                <a16:creationId xmlns:a16="http://schemas.microsoft.com/office/drawing/2014/main" id="{B3473B2E-5C64-ADFC-4315-6EF9DE32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54C08-16B0-5B29-3C5E-88E77CEA3947}"/>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60124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EEAD-75C9-9E48-4955-BF7425F156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BE4A32-21A4-282F-D723-C4607236F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A5CCF-3DE1-0394-294E-BC4941013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1DCCD-05FD-72B6-EDC3-6378E7B70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95110E-6534-A74C-F0A5-998426556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486DE2-2A01-A886-DA83-8A4089FE908E}"/>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8" name="Footer Placeholder 7">
            <a:extLst>
              <a:ext uri="{FF2B5EF4-FFF2-40B4-BE49-F238E27FC236}">
                <a16:creationId xmlns:a16="http://schemas.microsoft.com/office/drawing/2014/main" id="{C3E2D115-C209-DD56-661C-EEA47CC247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C7737C-ACDB-E655-3DCF-A067F848B859}"/>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19458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3BD1-6E77-3D98-8B20-B284EEEF6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D2981E-79A8-2752-EAC3-B643DABF3CE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4" name="Footer Placeholder 3">
            <a:extLst>
              <a:ext uri="{FF2B5EF4-FFF2-40B4-BE49-F238E27FC236}">
                <a16:creationId xmlns:a16="http://schemas.microsoft.com/office/drawing/2014/main" id="{C5D7952E-FACD-CA07-D35E-EFECCDBEA2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D2AB3-B815-5E28-9CB7-7AB71D470D83}"/>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05635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28C6-E202-E43B-E4A4-BD635774E5F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3" name="Footer Placeholder 2">
            <a:extLst>
              <a:ext uri="{FF2B5EF4-FFF2-40B4-BE49-F238E27FC236}">
                <a16:creationId xmlns:a16="http://schemas.microsoft.com/office/drawing/2014/main" id="{9F19A004-3A52-1C1C-B6CE-C7AE8536E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EECCC-4B27-456B-35C1-A3A7FEB8F445}"/>
              </a:ext>
            </a:extLst>
          </p:cNvPr>
          <p:cNvSpPr>
            <a:spLocks noGrp="1"/>
          </p:cNvSpPr>
          <p:nvPr>
            <p:ph type="sldNum" sz="quarter" idx="12"/>
          </p:nvPr>
        </p:nvSpPr>
        <p:spPr/>
        <p:txBody>
          <a:bodyPr/>
          <a:lstStyle/>
          <a:p>
            <a:fld id="{0233CFBC-C0EC-0D48-A96E-4DF78E8A2454}" type="slidenum">
              <a:rPr lang="en-US" smtClean="0"/>
              <a:t>‹#›</a:t>
            </a:fld>
            <a:endParaRPr lang="en-US"/>
          </a:p>
        </p:txBody>
      </p:sp>
    </p:spTree>
    <p:extLst>
      <p:ext uri="{BB962C8B-B14F-4D97-AF65-F5344CB8AC3E}">
        <p14:creationId xmlns:p14="http://schemas.microsoft.com/office/powerpoint/2010/main" val="342126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28C6-E202-E43B-E4A4-BD635774E5F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3" name="Footer Placeholder 2">
            <a:extLst>
              <a:ext uri="{FF2B5EF4-FFF2-40B4-BE49-F238E27FC236}">
                <a16:creationId xmlns:a16="http://schemas.microsoft.com/office/drawing/2014/main" id="{9F19A004-3A52-1C1C-B6CE-C7AE8536E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EECCC-4B27-456B-35C1-A3A7FEB8F445}"/>
              </a:ext>
            </a:extLst>
          </p:cNvPr>
          <p:cNvSpPr>
            <a:spLocks noGrp="1"/>
          </p:cNvSpPr>
          <p:nvPr>
            <p:ph type="sldNum" sz="quarter" idx="12"/>
          </p:nvPr>
        </p:nvSpPr>
        <p:spPr/>
        <p:txBody>
          <a:bodyPr/>
          <a:lstStyle/>
          <a:p>
            <a:fld id="{0233CFBC-C0EC-0D48-A96E-4DF78E8A2454}"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F80F356E-D5A6-C845-038C-FFD17324B1D1}"/>
              </a:ext>
            </a:extLst>
          </p:cNvPr>
          <p:cNvPicPr>
            <a:picLocks noChangeAspect="1"/>
          </p:cNvPicPr>
          <p:nvPr userDrawn="1"/>
        </p:nvPicPr>
        <p:blipFill>
          <a:blip r:embed="rId2"/>
          <a:stretch>
            <a:fillRect/>
          </a:stretch>
        </p:blipFill>
        <p:spPr>
          <a:xfrm>
            <a:off x="6350" y="0"/>
            <a:ext cx="12185650" cy="6861574"/>
          </a:xfrm>
          <a:prstGeom prst="rect">
            <a:avLst/>
          </a:prstGeom>
        </p:spPr>
      </p:pic>
    </p:spTree>
    <p:extLst>
      <p:ext uri="{BB962C8B-B14F-4D97-AF65-F5344CB8AC3E}">
        <p14:creationId xmlns:p14="http://schemas.microsoft.com/office/powerpoint/2010/main" val="341787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628C6-E202-E43B-E4A4-BD635774E5F9}"/>
              </a:ext>
            </a:extLst>
          </p:cNvPr>
          <p:cNvSpPr>
            <a:spLocks noGrp="1"/>
          </p:cNvSpPr>
          <p:nvPr>
            <p:ph type="dt" sz="half" idx="10"/>
          </p:nvPr>
        </p:nvSpPr>
        <p:spPr/>
        <p:txBody>
          <a:bodyPr/>
          <a:lstStyle/>
          <a:p>
            <a:fld id="{7C6410B2-EBC3-3A45-B5D5-5E485C414087}" type="datetimeFigureOut">
              <a:rPr lang="en-US" smtClean="0"/>
              <a:t>9/25/2025</a:t>
            </a:fld>
            <a:endParaRPr lang="en-US"/>
          </a:p>
        </p:txBody>
      </p:sp>
      <p:sp>
        <p:nvSpPr>
          <p:cNvPr id="3" name="Footer Placeholder 2">
            <a:extLst>
              <a:ext uri="{FF2B5EF4-FFF2-40B4-BE49-F238E27FC236}">
                <a16:creationId xmlns:a16="http://schemas.microsoft.com/office/drawing/2014/main" id="{9F19A004-3A52-1C1C-B6CE-C7AE8536EC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EECCC-4B27-456B-35C1-A3A7FEB8F445}"/>
              </a:ext>
            </a:extLst>
          </p:cNvPr>
          <p:cNvSpPr>
            <a:spLocks noGrp="1"/>
          </p:cNvSpPr>
          <p:nvPr>
            <p:ph type="sldNum" sz="quarter" idx="12"/>
          </p:nvPr>
        </p:nvSpPr>
        <p:spPr/>
        <p:txBody>
          <a:bodyPr/>
          <a:lstStyle/>
          <a:p>
            <a:fld id="{0233CFBC-C0EC-0D48-A96E-4DF78E8A2454}" type="slidenum">
              <a:rPr lang="en-US" smtClean="0"/>
              <a:t>‹#›</a:t>
            </a:fld>
            <a:endParaRPr lang="en-US"/>
          </a:p>
        </p:txBody>
      </p:sp>
      <p:pic>
        <p:nvPicPr>
          <p:cNvPr id="6" name="Picture 5" descr="A screenshot of a computer&#10;&#10;AI-generated content may be incorrect.">
            <a:extLst>
              <a:ext uri="{FF2B5EF4-FFF2-40B4-BE49-F238E27FC236}">
                <a16:creationId xmlns:a16="http://schemas.microsoft.com/office/drawing/2014/main" id="{5D2D136A-AA15-6E35-9436-E6E7DD8AA351}"/>
              </a:ext>
            </a:extLst>
          </p:cNvPr>
          <p:cNvPicPr>
            <a:picLocks noChangeAspect="1"/>
          </p:cNvPicPr>
          <p:nvPr userDrawn="1"/>
        </p:nvPicPr>
        <p:blipFill>
          <a:blip r:embed="rId2"/>
          <a:stretch>
            <a:fillRect/>
          </a:stretch>
        </p:blipFill>
        <p:spPr>
          <a:xfrm>
            <a:off x="6350" y="0"/>
            <a:ext cx="12185650" cy="6861574"/>
          </a:xfrm>
          <a:prstGeom prst="rect">
            <a:avLst/>
          </a:prstGeom>
        </p:spPr>
      </p:pic>
      <p:pic>
        <p:nvPicPr>
          <p:cNvPr id="5" name="Picture 4">
            <a:extLst>
              <a:ext uri="{FF2B5EF4-FFF2-40B4-BE49-F238E27FC236}">
                <a16:creationId xmlns:a16="http://schemas.microsoft.com/office/drawing/2014/main" id="{34F3BF26-F5B8-DF3A-C8CF-86BF2D63CB8B}"/>
              </a:ext>
            </a:extLst>
          </p:cNvPr>
          <p:cNvPicPr>
            <a:picLocks noChangeAspect="1"/>
          </p:cNvPicPr>
          <p:nvPr userDrawn="1"/>
        </p:nvPicPr>
        <p:blipFill>
          <a:blip r:embed="rId3"/>
          <a:srcRect/>
          <a:stretch/>
        </p:blipFill>
        <p:spPr>
          <a:xfrm>
            <a:off x="6351" y="15654"/>
            <a:ext cx="12185647" cy="6861574"/>
          </a:xfrm>
          <a:prstGeom prst="rect">
            <a:avLst/>
          </a:prstGeom>
        </p:spPr>
      </p:pic>
    </p:spTree>
    <p:extLst>
      <p:ext uri="{BB962C8B-B14F-4D97-AF65-F5344CB8AC3E}">
        <p14:creationId xmlns:p14="http://schemas.microsoft.com/office/powerpoint/2010/main" val="386068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A7B2A-80D8-8B11-43D3-C36511C81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BEA996-6BEB-E439-9F92-2B6A4C09B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9EADA-9B81-F8FD-1A17-931F8D2C0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410B2-EBC3-3A45-B5D5-5E485C414087}" type="datetimeFigureOut">
              <a:rPr lang="en-US" smtClean="0"/>
              <a:t>9/25/2025</a:t>
            </a:fld>
            <a:endParaRPr lang="en-US"/>
          </a:p>
        </p:txBody>
      </p:sp>
      <p:sp>
        <p:nvSpPr>
          <p:cNvPr id="5" name="Footer Placeholder 4">
            <a:extLst>
              <a:ext uri="{FF2B5EF4-FFF2-40B4-BE49-F238E27FC236}">
                <a16:creationId xmlns:a16="http://schemas.microsoft.com/office/drawing/2014/main" id="{F780A20B-04F3-C186-0279-408D2CAF41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CF64B-919B-E254-85B4-C47F1209F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3CFBC-C0EC-0D48-A96E-4DF78E8A2454}" type="slidenum">
              <a:rPr lang="en-US" smtClean="0"/>
              <a:t>‹#›</a:t>
            </a:fld>
            <a:endParaRPr lang="en-US"/>
          </a:p>
        </p:txBody>
      </p:sp>
    </p:spTree>
    <p:extLst>
      <p:ext uri="{BB962C8B-B14F-4D97-AF65-F5344CB8AC3E}">
        <p14:creationId xmlns:p14="http://schemas.microsoft.com/office/powerpoint/2010/main" val="279865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0" r:id="rId9"/>
    <p:sldLayoutId id="2147483661" r:id="rId10"/>
    <p:sldLayoutId id="2147483662"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https://unthsc.edu/reportacrim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unthsc.edu/letstalk" TargetMode="External"/><Relationship Id="rId2" Type="http://schemas.openxmlformats.org/officeDocument/2006/relationships/hyperlink" Target="mailto:Larryisa.Thomas@untsystem.edu"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unthsc.edu/reportacrime"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unthsc.edu/letstalk" TargetMode="External"/><Relationship Id="rId2" Type="http://schemas.openxmlformats.org/officeDocument/2006/relationships/hyperlink" Target="mailto:Larryisa.Thomas@untsystem.edu"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unthsc.edu/reportacrime" TargetMode="External"/><Relationship Id="rId2" Type="http://schemas.openxmlformats.org/officeDocument/2006/relationships/hyperlink" Target="http://www.unthsc.edu/police"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www.victimsofcrime.org/"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www.unthsc.edu/polic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unthsc.edu/students/jeanne-clery-disclosure-of-campus-security-policy-and-crime-statistics-act/"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unthsc.edu/care-and-civility/care-team/" TargetMode="External"/><Relationship Id="rId2" Type="http://schemas.openxmlformats.org/officeDocument/2006/relationships/hyperlink" Target="mailto:CareTeam@unthsc.edu" TargetMode="External"/><Relationship Id="rId1" Type="http://schemas.openxmlformats.org/officeDocument/2006/relationships/slideLayout" Target="../slideLayouts/slideLayout9.xml"/><Relationship Id="rId5" Type="http://schemas.openxmlformats.org/officeDocument/2006/relationships/hyperlink" Target="https://www.unthsc.edu/students/jeanne-clery-disclosure-of-campus-security-policy-and-crime-statistics-act/" TargetMode="External"/><Relationship Id="rId4" Type="http://schemas.openxmlformats.org/officeDocument/2006/relationships/hyperlink" Target="https://www.unthsc.edu/title-i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EB275E-0828-4F7B-85EB-2F6897AC55D3}"/>
              </a:ext>
            </a:extLst>
          </p:cNvPr>
          <p:cNvSpPr txBox="1"/>
          <p:nvPr/>
        </p:nvSpPr>
        <p:spPr>
          <a:xfrm>
            <a:off x="444631" y="2428726"/>
            <a:ext cx="11302738" cy="2000548"/>
          </a:xfrm>
          <a:prstGeom prst="rect">
            <a:avLst/>
          </a:prstGeom>
          <a:noFill/>
        </p:spPr>
        <p:txBody>
          <a:bodyPr wrap="square" rtlCol="0">
            <a:spAutoFit/>
          </a:bodyPr>
          <a:lstStyle/>
          <a:p>
            <a:pPr algn="ctr" fontAlgn="base">
              <a:lnSpc>
                <a:spcPct val="200000"/>
              </a:lnSpc>
            </a:pPr>
            <a:r>
              <a:rPr lang="en-US" sz="4400" b="1" dirty="0">
                <a:solidFill>
                  <a:srgbClr val="04778A"/>
                </a:solidFill>
                <a:latin typeface="Helvetica" panose="020B0604020202020204" pitchFamily="34" charset="0"/>
                <a:cs typeface="Helvetica" panose="020B0604020202020204" pitchFamily="34" charset="0"/>
              </a:rPr>
              <a:t>Campus Security Authority Training 2025​</a:t>
            </a:r>
          </a:p>
          <a:p>
            <a:pPr algn="ctr" fontAlgn="base"/>
            <a:r>
              <a:rPr lang="en-US" sz="3600" b="1" dirty="0">
                <a:latin typeface="Helvetica" panose="020B0604020202020204" pitchFamily="34" charset="0"/>
                <a:cs typeface="Helvetica" panose="020B0604020202020204" pitchFamily="34" charset="0"/>
              </a:rPr>
              <a:t>Division of Student Affairs </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1005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2246769"/>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CSAs must submit the Crime Statistic Report survey that is sent via email on a quarterly basis from the Division of Student Affairs. However, reports of crime should be made immediately to the UNT Health Police Department, should they occur.​</a:t>
            </a:r>
          </a:p>
          <a:p>
            <a:pPr marL="914400" lvl="1" indent="-457200" fontAlgn="base">
              <a:buFont typeface="Arial" panose="020B0604020202020204" pitchFamily="34" charset="0"/>
              <a:buChar char="•"/>
            </a:pPr>
            <a:r>
              <a:rPr lang="en-US" sz="2800" dirty="0">
                <a:hlinkClick r:id="rId2"/>
              </a:rPr>
              <a:t>https://unthsc.edu/reportacrime</a:t>
            </a:r>
            <a:r>
              <a:rPr lang="en-US" sz="2800" dirty="0"/>
              <a:t> </a:t>
            </a:r>
          </a:p>
        </p:txBody>
      </p:sp>
    </p:spTree>
    <p:extLst>
      <p:ext uri="{BB962C8B-B14F-4D97-AF65-F5344CB8AC3E}">
        <p14:creationId xmlns:p14="http://schemas.microsoft.com/office/powerpoint/2010/main" val="146314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Incidents may be beyond the CSAs comfort level and it is not the role of the CSA to determine whether or not a crime took place, but only to report it.​</a:t>
            </a:r>
          </a:p>
          <a:p>
            <a:pPr marL="457200" indent="-457200" fontAlgn="base">
              <a:buFont typeface="Arial" panose="020B0604020202020204" pitchFamily="34" charset="0"/>
              <a:buChar char="•"/>
            </a:pPr>
            <a:r>
              <a:rPr lang="en-US" sz="2800" dirty="0"/>
              <a:t>CSAs may refer victims to trained individuals on campus:​</a:t>
            </a:r>
          </a:p>
          <a:p>
            <a:pPr marL="914400" lvl="1" indent="-457200" fontAlgn="base">
              <a:buFont typeface="Arial" panose="020B0604020202020204" pitchFamily="34" charset="0"/>
              <a:buChar char="•"/>
            </a:pPr>
            <a:r>
              <a:rPr lang="en-US" sz="2800" dirty="0"/>
              <a:t>Interim Title IX Coordinator: </a:t>
            </a:r>
            <a:r>
              <a:rPr lang="en-US" sz="2800" dirty="0" err="1"/>
              <a:t>Larryisa</a:t>
            </a:r>
            <a:r>
              <a:rPr lang="en-US" sz="2800" dirty="0"/>
              <a:t> Thomas     </a:t>
            </a:r>
            <a:r>
              <a:rPr lang="en-US" sz="2800" dirty="0">
                <a:hlinkClick r:id="rId2"/>
              </a:rPr>
              <a:t>Larryisa.Thomas@untsystem.edu</a:t>
            </a:r>
            <a:r>
              <a:rPr lang="en-US" sz="2800" dirty="0"/>
              <a:t>; SSC 106; (972) 338-1125​</a:t>
            </a:r>
          </a:p>
          <a:p>
            <a:pPr marL="914400" lvl="1" indent="-457200" fontAlgn="base">
              <a:buFont typeface="Arial" panose="020B0604020202020204" pitchFamily="34" charset="0"/>
              <a:buChar char="•"/>
            </a:pPr>
            <a:r>
              <a:rPr lang="en-US" sz="2800" dirty="0"/>
              <a:t>Trust Line: </a:t>
            </a:r>
            <a:r>
              <a:rPr lang="en-US" sz="2800" dirty="0">
                <a:hlinkClick r:id="rId3"/>
              </a:rPr>
              <a:t>www.unthsc.edu/letstalk</a:t>
            </a:r>
            <a:r>
              <a:rPr lang="en-US" sz="2800" dirty="0"/>
              <a:t> or 844-692-6025​</a:t>
            </a:r>
          </a:p>
          <a:p>
            <a:pPr marL="914400" lvl="1" indent="-457200" fontAlgn="base">
              <a:buFont typeface="Arial" panose="020B0604020202020204" pitchFamily="34" charset="0"/>
              <a:buChar char="•"/>
            </a:pPr>
            <a:r>
              <a:rPr lang="en-US" sz="2800" dirty="0"/>
              <a:t>UNT Health PD: 3600 Mattison Avenue or (817) 735-2210</a:t>
            </a:r>
          </a:p>
        </p:txBody>
      </p:sp>
    </p:spTree>
    <p:extLst>
      <p:ext uri="{BB962C8B-B14F-4D97-AF65-F5344CB8AC3E}">
        <p14:creationId xmlns:p14="http://schemas.microsoft.com/office/powerpoint/2010/main" val="118789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2677656"/>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Reports from CSAs will be used to:​</a:t>
            </a:r>
          </a:p>
          <a:p>
            <a:pPr marL="914400" lvl="1" indent="-457200" fontAlgn="base">
              <a:buFont typeface="Arial" panose="020B0604020202020204" pitchFamily="34" charset="0"/>
              <a:buChar char="•"/>
            </a:pPr>
            <a:r>
              <a:rPr lang="en-US" sz="2800" dirty="0"/>
              <a:t>Fulfill UNT Health’s responsibility to annually disclose </a:t>
            </a:r>
            <a:r>
              <a:rPr lang="en-US" sz="2800" dirty="0" err="1"/>
              <a:t>Clery</a:t>
            </a:r>
            <a:r>
              <a:rPr lang="en-US" sz="2800" dirty="0"/>
              <a:t> crime statistics​</a:t>
            </a:r>
          </a:p>
          <a:p>
            <a:pPr marL="914400" lvl="1" indent="-457200" fontAlgn="base">
              <a:buFont typeface="Arial" panose="020B0604020202020204" pitchFamily="34" charset="0"/>
              <a:buChar char="•"/>
            </a:pPr>
            <a:r>
              <a:rPr lang="en-US" sz="2800" dirty="0"/>
              <a:t>To issue timely warnings for </a:t>
            </a:r>
            <a:r>
              <a:rPr lang="en-US" sz="2800" dirty="0" err="1"/>
              <a:t>Clery</a:t>
            </a:r>
            <a:r>
              <a:rPr lang="en-US" sz="2800" dirty="0"/>
              <a:t> crimes that pose a threat to our campus community​</a:t>
            </a:r>
          </a:p>
          <a:p>
            <a:pPr marL="914400" lvl="1" indent="-457200" fontAlgn="base">
              <a:buFont typeface="Arial" panose="020B0604020202020204" pitchFamily="34" charset="0"/>
              <a:buChar char="•"/>
            </a:pPr>
            <a:r>
              <a:rPr lang="en-US" sz="2800" dirty="0"/>
              <a:t>To enter the information in the Daily Crime Log</a:t>
            </a:r>
          </a:p>
        </p:txBody>
      </p:sp>
    </p:spTree>
    <p:extLst>
      <p:ext uri="{BB962C8B-B14F-4D97-AF65-F5344CB8AC3E}">
        <p14:creationId xmlns:p14="http://schemas.microsoft.com/office/powerpoint/2010/main" val="164680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2246769"/>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CSAs must submit the Crime Statistic Report survey that is sent via email on a quarterly basis from the Division of Student Affairs. However, reports of crime should be made immediately to the UNT Health Police Department, should they occur.​</a:t>
            </a:r>
          </a:p>
          <a:p>
            <a:pPr marL="914400" lvl="1" indent="-457200" fontAlgn="base">
              <a:buFont typeface="Arial" panose="020B0604020202020204" pitchFamily="34" charset="0"/>
              <a:buChar char="•"/>
            </a:pPr>
            <a:r>
              <a:rPr lang="en-US" sz="2800" dirty="0">
                <a:hlinkClick r:id="rId2"/>
              </a:rPr>
              <a:t>https://unthsc.edu/reportacrime</a:t>
            </a:r>
            <a:r>
              <a:rPr lang="en-US" sz="2800" dirty="0"/>
              <a:t> </a:t>
            </a:r>
          </a:p>
        </p:txBody>
      </p:sp>
    </p:spTree>
    <p:extLst>
      <p:ext uri="{BB962C8B-B14F-4D97-AF65-F5344CB8AC3E}">
        <p14:creationId xmlns:p14="http://schemas.microsoft.com/office/powerpoint/2010/main" val="229654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Incidents may be beyond the CSAs comfort level and it is not the role of the CSA to determine whether or not a crime took place, but only to report it.​</a:t>
            </a:r>
          </a:p>
          <a:p>
            <a:pPr marL="457200" indent="-457200" fontAlgn="base">
              <a:buFont typeface="Arial" panose="020B0604020202020204" pitchFamily="34" charset="0"/>
              <a:buChar char="•"/>
            </a:pPr>
            <a:r>
              <a:rPr lang="en-US" sz="2800" dirty="0"/>
              <a:t>CSAs may refer victims to trained individuals on campus:​</a:t>
            </a:r>
          </a:p>
          <a:p>
            <a:pPr marL="914400" lvl="1" indent="-457200" fontAlgn="base">
              <a:buFont typeface="Arial" panose="020B0604020202020204" pitchFamily="34" charset="0"/>
              <a:buChar char="•"/>
            </a:pPr>
            <a:r>
              <a:rPr lang="en-US" sz="2800" dirty="0"/>
              <a:t>Interim Title IX Coordinator: </a:t>
            </a:r>
            <a:r>
              <a:rPr lang="en-US" sz="2800" dirty="0" err="1"/>
              <a:t>Larryisa</a:t>
            </a:r>
            <a:r>
              <a:rPr lang="en-US" sz="2800" dirty="0"/>
              <a:t> Thomas     </a:t>
            </a:r>
            <a:r>
              <a:rPr lang="en-US" sz="2800" dirty="0">
                <a:hlinkClick r:id="rId2"/>
              </a:rPr>
              <a:t>Larryisa.Thomas@untsystem.edu</a:t>
            </a:r>
            <a:r>
              <a:rPr lang="en-US" sz="2800" dirty="0"/>
              <a:t>; SSC 106; (972) 338-1125​</a:t>
            </a:r>
          </a:p>
          <a:p>
            <a:pPr marL="914400" lvl="1" indent="-457200" fontAlgn="base">
              <a:buFont typeface="Arial" panose="020B0604020202020204" pitchFamily="34" charset="0"/>
              <a:buChar char="•"/>
            </a:pPr>
            <a:r>
              <a:rPr lang="en-US" sz="2800" dirty="0"/>
              <a:t>Trust Line: </a:t>
            </a:r>
            <a:r>
              <a:rPr lang="en-US" sz="2800" dirty="0">
                <a:hlinkClick r:id="rId3"/>
              </a:rPr>
              <a:t>www.unthsc.edu/letstalk</a:t>
            </a:r>
            <a:r>
              <a:rPr lang="en-US" sz="2800" dirty="0"/>
              <a:t> or 844-692-6025​</a:t>
            </a:r>
          </a:p>
          <a:p>
            <a:pPr marL="914400" lvl="1" indent="-457200" fontAlgn="base">
              <a:buFont typeface="Arial" panose="020B0604020202020204" pitchFamily="34" charset="0"/>
              <a:buChar char="•"/>
            </a:pPr>
            <a:r>
              <a:rPr lang="en-US" sz="2800" dirty="0"/>
              <a:t>UNT Health PD: 3600 Mattison Avenue or (817) 735-2210</a:t>
            </a:r>
          </a:p>
        </p:txBody>
      </p:sp>
    </p:spTree>
    <p:extLst>
      <p:ext uri="{BB962C8B-B14F-4D97-AF65-F5344CB8AC3E}">
        <p14:creationId xmlns:p14="http://schemas.microsoft.com/office/powerpoint/2010/main" val="272748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2677656"/>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Reports from CSAs will be used to:​</a:t>
            </a:r>
          </a:p>
          <a:p>
            <a:pPr marL="914400" lvl="1" indent="-457200" fontAlgn="base">
              <a:buFont typeface="Arial" panose="020B0604020202020204" pitchFamily="34" charset="0"/>
              <a:buChar char="•"/>
            </a:pPr>
            <a:r>
              <a:rPr lang="en-US" sz="2800" dirty="0"/>
              <a:t>Fulfill UNT Health’s responsibility to annually disclose </a:t>
            </a:r>
            <a:r>
              <a:rPr lang="en-US" sz="2800" dirty="0" err="1"/>
              <a:t>Clery</a:t>
            </a:r>
            <a:r>
              <a:rPr lang="en-US" sz="2800" dirty="0"/>
              <a:t> crime statistics​</a:t>
            </a:r>
          </a:p>
          <a:p>
            <a:pPr marL="914400" lvl="1" indent="-457200" fontAlgn="base">
              <a:buFont typeface="Arial" panose="020B0604020202020204" pitchFamily="34" charset="0"/>
              <a:buChar char="•"/>
            </a:pPr>
            <a:r>
              <a:rPr lang="en-US" sz="2800" dirty="0"/>
              <a:t>To issue timely warnings for </a:t>
            </a:r>
            <a:r>
              <a:rPr lang="en-US" sz="2800" dirty="0" err="1"/>
              <a:t>Clery</a:t>
            </a:r>
            <a:r>
              <a:rPr lang="en-US" sz="2800" dirty="0"/>
              <a:t> crimes that pose a threat to our campus community​</a:t>
            </a:r>
          </a:p>
          <a:p>
            <a:pPr marL="914400" lvl="1" indent="-457200" fontAlgn="base">
              <a:buFont typeface="Arial" panose="020B0604020202020204" pitchFamily="34" charset="0"/>
              <a:buChar char="•"/>
            </a:pPr>
            <a:r>
              <a:rPr lang="en-US" sz="2800" dirty="0"/>
              <a:t>To enter the information in the Daily Crime Log</a:t>
            </a:r>
          </a:p>
        </p:txBody>
      </p:sp>
    </p:spTree>
    <p:extLst>
      <p:ext uri="{BB962C8B-B14F-4D97-AF65-F5344CB8AC3E}">
        <p14:creationId xmlns:p14="http://schemas.microsoft.com/office/powerpoint/2010/main" val="57864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Police Report: Used by the UNT Health Police Department to initiate a </a:t>
            </a:r>
            <a:r>
              <a:rPr lang="en-US" sz="2800" b="1" u="sng" dirty="0"/>
              <a:t>criminal investigation</a:t>
            </a:r>
            <a:r>
              <a:rPr lang="en-US" sz="2800" dirty="0"/>
              <a:t>.​</a:t>
            </a:r>
          </a:p>
          <a:p>
            <a:pPr marL="914400" lvl="1" indent="-457200" fontAlgn="base">
              <a:buFont typeface="Arial" panose="020B0604020202020204" pitchFamily="34" charset="0"/>
              <a:buChar char="•"/>
            </a:pPr>
            <a:r>
              <a:rPr lang="en-US" sz="2800" dirty="0"/>
              <a:t>UNT Health Police Department (817) 735-2210​</a:t>
            </a:r>
          </a:p>
          <a:p>
            <a:pPr marL="914400" lvl="1" indent="-457200" fontAlgn="base">
              <a:buFont typeface="Arial" panose="020B0604020202020204" pitchFamily="34" charset="0"/>
              <a:buChar char="•"/>
            </a:pPr>
            <a:r>
              <a:rPr lang="en-US" sz="2800" dirty="0">
                <a:hlinkClick r:id="rId2"/>
              </a:rPr>
              <a:t>www.unthsc.edu/police</a:t>
            </a:r>
            <a:r>
              <a:rPr lang="en-US" sz="2800" dirty="0"/>
              <a:t>  ​</a:t>
            </a:r>
          </a:p>
          <a:p>
            <a:pPr marL="914400" lvl="1" indent="-457200" fontAlgn="base">
              <a:buFont typeface="Arial" panose="020B0604020202020204" pitchFamily="34" charset="0"/>
              <a:buChar char="•"/>
            </a:pPr>
            <a:r>
              <a:rPr lang="en-US" sz="2800" dirty="0"/>
              <a:t>3600 Mattison Avenue​</a:t>
            </a:r>
          </a:p>
          <a:p>
            <a:pPr marL="457200" indent="-457200" fontAlgn="base">
              <a:buFont typeface="Arial" panose="020B0604020202020204" pitchFamily="34" charset="0"/>
              <a:buChar char="•"/>
            </a:pPr>
            <a:r>
              <a:rPr lang="en-US" sz="2800" dirty="0"/>
              <a:t>CSA Report: An online report made by a CSA which will be sent to the UNT Health Police Department if it meets </a:t>
            </a:r>
            <a:r>
              <a:rPr lang="en-US" sz="2800" dirty="0" err="1"/>
              <a:t>Clery</a:t>
            </a:r>
            <a:r>
              <a:rPr lang="en-US" sz="2800" dirty="0"/>
              <a:t> requirements.​</a:t>
            </a:r>
          </a:p>
          <a:p>
            <a:pPr marL="914400" lvl="1" indent="-457200" fontAlgn="base">
              <a:buFont typeface="Arial" panose="020B0604020202020204" pitchFamily="34" charset="0"/>
              <a:buChar char="•"/>
            </a:pPr>
            <a:r>
              <a:rPr lang="en-US" sz="2800" dirty="0">
                <a:hlinkClick r:id="rId3"/>
              </a:rPr>
              <a:t>https://unthsc.edu/reportacrime</a:t>
            </a:r>
            <a:r>
              <a:rPr lang="en-US" sz="2800" dirty="0"/>
              <a:t> </a:t>
            </a:r>
          </a:p>
        </p:txBody>
      </p:sp>
    </p:spTree>
    <p:extLst>
      <p:ext uri="{BB962C8B-B14F-4D97-AF65-F5344CB8AC3E}">
        <p14:creationId xmlns:p14="http://schemas.microsoft.com/office/powerpoint/2010/main" val="63694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5087996"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Not CSA Responsibilities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1384995"/>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Investigating a crime.​</a:t>
            </a:r>
          </a:p>
          <a:p>
            <a:pPr marL="457200" indent="-457200" fontAlgn="base">
              <a:buFont typeface="Arial" panose="020B0604020202020204" pitchFamily="34" charset="0"/>
              <a:buChar char="•"/>
            </a:pPr>
            <a:r>
              <a:rPr lang="en-US" sz="2800" dirty="0"/>
              <a:t>Determining whether a crime occurred.​</a:t>
            </a:r>
          </a:p>
          <a:p>
            <a:pPr marL="457200" indent="-457200" fontAlgn="base">
              <a:buFont typeface="Arial" panose="020B0604020202020204" pitchFamily="34" charset="0"/>
              <a:buChar char="•"/>
            </a:pPr>
            <a:r>
              <a:rPr lang="en-US" sz="2800" dirty="0"/>
              <a:t>Apprehending criminals.</a:t>
            </a:r>
          </a:p>
        </p:txBody>
      </p:sp>
    </p:spTree>
    <p:extLst>
      <p:ext uri="{BB962C8B-B14F-4D97-AF65-F5344CB8AC3E}">
        <p14:creationId xmlns:p14="http://schemas.microsoft.com/office/powerpoint/2010/main" val="35119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3110980"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Resources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33252"/>
            <a:ext cx="4191306" cy="2677656"/>
          </a:xfrm>
          <a:prstGeom prst="rect">
            <a:avLst/>
          </a:prstGeom>
          <a:noFill/>
        </p:spPr>
        <p:txBody>
          <a:bodyPr wrap="square" rtlCol="0">
            <a:spAutoFit/>
          </a:bodyPr>
          <a:lstStyle/>
          <a:p>
            <a:pPr fontAlgn="base"/>
            <a:r>
              <a:rPr lang="en-US" sz="2800" dirty="0"/>
              <a:t>On-Campus Resources:​</a:t>
            </a:r>
          </a:p>
          <a:p>
            <a:pPr marL="457200" indent="-457200" fontAlgn="base">
              <a:buFont typeface="Arial" panose="020B0604020202020204" pitchFamily="34" charset="0"/>
              <a:buChar char="•"/>
            </a:pPr>
            <a:r>
              <a:rPr lang="en-US" sz="2800" dirty="0"/>
              <a:t>Security Escort Services​</a:t>
            </a:r>
          </a:p>
          <a:p>
            <a:pPr marL="457200" indent="-457200" fontAlgn="base">
              <a:buFont typeface="Arial" panose="020B0604020202020204" pitchFamily="34" charset="0"/>
              <a:buChar char="•"/>
            </a:pPr>
            <a:r>
              <a:rPr lang="en-US" sz="2800" dirty="0"/>
              <a:t>Emergency Phones​</a:t>
            </a:r>
          </a:p>
          <a:p>
            <a:pPr marL="457200" indent="-457200" fontAlgn="base">
              <a:buFont typeface="Arial" panose="020B0604020202020204" pitchFamily="34" charset="0"/>
              <a:buChar char="•"/>
            </a:pPr>
            <a:r>
              <a:rPr lang="en-US" sz="2800" dirty="0"/>
              <a:t>Title IX Coordinator​</a:t>
            </a:r>
          </a:p>
          <a:p>
            <a:pPr marL="457200" indent="-457200" fontAlgn="base">
              <a:buFont typeface="Arial" panose="020B0604020202020204" pitchFamily="34" charset="0"/>
              <a:buChar char="•"/>
            </a:pPr>
            <a:r>
              <a:rPr lang="en-US" sz="2800" dirty="0"/>
              <a:t>UNT Health PD​</a:t>
            </a:r>
          </a:p>
          <a:p>
            <a:pPr marL="457200" indent="-457200" fontAlgn="base">
              <a:buFont typeface="Arial" panose="020B0604020202020204" pitchFamily="34" charset="0"/>
              <a:buChar char="•"/>
            </a:pPr>
            <a:r>
              <a:rPr lang="en-US" sz="2800" dirty="0"/>
              <a:t>Student Health Clinic</a:t>
            </a:r>
          </a:p>
        </p:txBody>
      </p:sp>
      <p:sp>
        <p:nvSpPr>
          <p:cNvPr id="5" name="TextBox 4">
            <a:extLst>
              <a:ext uri="{FF2B5EF4-FFF2-40B4-BE49-F238E27FC236}">
                <a16:creationId xmlns:a16="http://schemas.microsoft.com/office/drawing/2014/main" id="{1B43A1FD-E7FB-4E31-82F1-4AB47AA4FA00}"/>
              </a:ext>
            </a:extLst>
          </p:cNvPr>
          <p:cNvSpPr txBox="1"/>
          <p:nvPr/>
        </p:nvSpPr>
        <p:spPr>
          <a:xfrm>
            <a:off x="5340485" y="1433252"/>
            <a:ext cx="6371617" cy="3231654"/>
          </a:xfrm>
          <a:prstGeom prst="rect">
            <a:avLst/>
          </a:prstGeom>
          <a:noFill/>
        </p:spPr>
        <p:txBody>
          <a:bodyPr wrap="square" rtlCol="0">
            <a:spAutoFit/>
          </a:bodyPr>
          <a:lstStyle/>
          <a:p>
            <a:pPr fontAlgn="base"/>
            <a:r>
              <a:rPr lang="en-US" sz="2800" dirty="0"/>
              <a:t>Off-Campus Resources:​</a:t>
            </a:r>
          </a:p>
          <a:p>
            <a:pPr marL="171450" indent="-171450" fontAlgn="base">
              <a:buFont typeface="Arial" panose="020B0604020202020204" pitchFamily="34" charset="0"/>
              <a:buChar char="•"/>
            </a:pPr>
            <a:r>
              <a:rPr lang="en-US" sz="1600" dirty="0"/>
              <a:t>Domestic Violence Against Women and Children 1 (877) 701-SAFE (7233)​</a:t>
            </a:r>
          </a:p>
          <a:p>
            <a:pPr marL="171450" indent="-171450" fontAlgn="base">
              <a:buFont typeface="Arial" panose="020B0604020202020204" pitchFamily="34" charset="0"/>
              <a:buChar char="•"/>
            </a:pPr>
            <a:r>
              <a:rPr lang="en-US" sz="1600" dirty="0"/>
              <a:t>MHMR of Tarrant County (817) 569-4300 or (817) 335-3022​</a:t>
            </a:r>
          </a:p>
          <a:p>
            <a:pPr marL="171450" indent="-171450" fontAlgn="base">
              <a:buFont typeface="Arial" panose="020B0604020202020204" pitchFamily="34" charset="0"/>
              <a:buChar char="•"/>
            </a:pPr>
            <a:r>
              <a:rPr lang="en-US" sz="1600" dirty="0"/>
              <a:t>National Stalking Resource Center </a:t>
            </a:r>
            <a:r>
              <a:rPr lang="en-US" sz="1600" dirty="0">
                <a:hlinkClick r:id="rId2"/>
              </a:rPr>
              <a:t>www.victimsofcrime.org</a:t>
            </a:r>
            <a:r>
              <a:rPr lang="en-US" sz="1600" dirty="0"/>
              <a:t>  ​</a:t>
            </a:r>
          </a:p>
          <a:p>
            <a:pPr marL="171450" indent="-171450" fontAlgn="base">
              <a:buFont typeface="Arial" panose="020B0604020202020204" pitchFamily="34" charset="0"/>
              <a:buChar char="•"/>
            </a:pPr>
            <a:r>
              <a:rPr lang="en-US" sz="1600" dirty="0"/>
              <a:t>Rape Crisis and Victim Services - Fort Worth (817) 927-2737 or (817) 927-4039  ​</a:t>
            </a:r>
          </a:p>
          <a:p>
            <a:pPr marL="171450" indent="-171450" fontAlgn="base">
              <a:buFont typeface="Arial" panose="020B0604020202020204" pitchFamily="34" charset="0"/>
              <a:buChar char="•"/>
            </a:pPr>
            <a:r>
              <a:rPr lang="en-US" sz="1600" dirty="0"/>
              <a:t>Rape Crisis and Victim Services - Dallas  (214) 590-0430​</a:t>
            </a:r>
          </a:p>
          <a:p>
            <a:pPr marL="171450" indent="-171450" fontAlgn="base">
              <a:buFont typeface="Arial" panose="020B0604020202020204" pitchFamily="34" charset="0"/>
              <a:buChar char="•"/>
            </a:pPr>
            <a:r>
              <a:rPr lang="en-US" sz="1600" dirty="0"/>
              <a:t>Rape Crisis and Victim Services – Denton (940) 382-7273​</a:t>
            </a:r>
          </a:p>
          <a:p>
            <a:pPr marL="171450" indent="-171450" fontAlgn="base">
              <a:buFont typeface="Arial" panose="020B0604020202020204" pitchFamily="34" charset="0"/>
              <a:buChar char="•"/>
            </a:pPr>
            <a:r>
              <a:rPr lang="en-US" sz="1600" dirty="0"/>
              <a:t>Safe Haven of Tarrant County (817) 535-6462                            ​</a:t>
            </a:r>
          </a:p>
          <a:p>
            <a:pPr marL="171450" indent="-171450" fontAlgn="base">
              <a:buFont typeface="Arial" panose="020B0604020202020204" pitchFamily="34" charset="0"/>
              <a:buChar char="•"/>
            </a:pPr>
            <a:r>
              <a:rPr lang="en-US" sz="1600" dirty="0"/>
              <a:t>Student Assistance Program (confidential counseling) (866) 743-7732​</a:t>
            </a:r>
          </a:p>
          <a:p>
            <a:pPr marL="171450" indent="-171450" fontAlgn="base">
              <a:buFont typeface="Arial" panose="020B0604020202020204" pitchFamily="34" charset="0"/>
              <a:buChar char="•"/>
            </a:pPr>
            <a:r>
              <a:rPr lang="en-US" sz="1600" dirty="0"/>
              <a:t>Women’s Center Counseling Services (817) 927-4000 or (817) 927-4040​</a:t>
            </a:r>
          </a:p>
          <a:p>
            <a:pPr marL="171450" indent="-171450" fontAlgn="base">
              <a:buFont typeface="Arial" panose="020B0604020202020204" pitchFamily="34" charset="0"/>
              <a:buChar char="•"/>
            </a:pPr>
            <a:r>
              <a:rPr lang="en-US" sz="1600" dirty="0"/>
              <a:t>One Safe Place (817) 885-7774 or (817) 916-4323​</a:t>
            </a:r>
          </a:p>
        </p:txBody>
      </p:sp>
    </p:spTree>
    <p:extLst>
      <p:ext uri="{BB962C8B-B14F-4D97-AF65-F5344CB8AC3E}">
        <p14:creationId xmlns:p14="http://schemas.microsoft.com/office/powerpoint/2010/main" val="20769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3520772" cy="677108"/>
          </a:xfrm>
          <a:prstGeom prst="rect">
            <a:avLst/>
          </a:prstGeom>
        </p:spPr>
        <p:txBody>
          <a:bodyPr wrap="none">
            <a:spAutoFit/>
          </a:bodyPr>
          <a:lstStyle/>
          <a:p>
            <a:r>
              <a:rPr lang="en-US" sz="3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Clery</a:t>
            </a:r>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 Geography</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397031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b="1" u="sng" dirty="0"/>
              <a:t>On Campus</a:t>
            </a:r>
            <a:r>
              <a:rPr lang="en-US" sz="2800" dirty="0"/>
              <a:t>: Property owned or controlled by UNT Health that is reasonably contiguous to one another and directly supports or relates to UNT Health’s educational purpose.​</a:t>
            </a:r>
          </a:p>
          <a:p>
            <a:pPr marL="457200" indent="-457200" fontAlgn="base">
              <a:buFont typeface="Arial" panose="020B0604020202020204" pitchFamily="34" charset="0"/>
              <a:buChar char="•"/>
            </a:pPr>
            <a:r>
              <a:rPr lang="en-US" sz="2800" b="1" u="sng" dirty="0"/>
              <a:t>Public Property</a:t>
            </a:r>
            <a:r>
              <a:rPr lang="en-US" sz="2800" dirty="0"/>
              <a:t>: All public property that is within the same reasonably contiguous area, such as sidewalks, streets, thoroughfares, or parking, and is adjacent to UNT Health owned or controlled properties.​</a:t>
            </a:r>
          </a:p>
          <a:p>
            <a:pPr marL="457200" indent="-457200" fontAlgn="base">
              <a:buFont typeface="Arial" panose="020B0604020202020204" pitchFamily="34" charset="0"/>
              <a:buChar char="•"/>
            </a:pPr>
            <a:r>
              <a:rPr lang="en-US" sz="2800" b="1" u="sng" dirty="0"/>
              <a:t>Non-Campus</a:t>
            </a:r>
            <a:r>
              <a:rPr lang="en-US" sz="2800" dirty="0"/>
              <a:t>: Buildings or property owned or controlled by a recognized student organization or by UNT Health for educational purposes and is used by students that is not within the same reasonably contiguous area.</a:t>
            </a:r>
          </a:p>
        </p:txBody>
      </p:sp>
    </p:spTree>
    <p:extLst>
      <p:ext uri="{BB962C8B-B14F-4D97-AF65-F5344CB8AC3E}">
        <p14:creationId xmlns:p14="http://schemas.microsoft.com/office/powerpoint/2010/main" val="313836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754144" y="416292"/>
            <a:ext cx="4644926" cy="707886"/>
          </a:xfrm>
          <a:prstGeom prst="rect">
            <a:avLst/>
          </a:prstGeom>
        </p:spPr>
        <p:txBody>
          <a:bodyPr wrap="none">
            <a:spAutoFit/>
          </a:bodyPr>
          <a:lstStyle/>
          <a:p>
            <a:r>
              <a:rPr lang="en-US" sz="4000" b="1" dirty="0">
                <a:solidFill>
                  <a:srgbClr val="000000"/>
                </a:solidFill>
                <a:latin typeface="Calibri Light" panose="020F0302020204030204" pitchFamily="34" charset="0"/>
              </a:rPr>
              <a:t>What is the </a:t>
            </a:r>
            <a:r>
              <a:rPr lang="en-US" sz="4000" b="1" dirty="0" err="1">
                <a:solidFill>
                  <a:srgbClr val="000000"/>
                </a:solidFill>
                <a:latin typeface="Calibri Light" panose="020F0302020204030204" pitchFamily="34" charset="0"/>
              </a:rPr>
              <a:t>Clery</a:t>
            </a:r>
            <a:r>
              <a:rPr lang="en-US" sz="4000" b="1" dirty="0">
                <a:solidFill>
                  <a:srgbClr val="000000"/>
                </a:solidFill>
                <a:latin typeface="Calibri Light" panose="020F0302020204030204" pitchFamily="34" charset="0"/>
              </a:rPr>
              <a:t> Act?</a:t>
            </a:r>
            <a:endParaRPr lang="en-US" sz="4000" dirty="0"/>
          </a:p>
        </p:txBody>
      </p:sp>
      <p:sp>
        <p:nvSpPr>
          <p:cNvPr id="6" name="TextBox 5">
            <a:extLst>
              <a:ext uri="{FF2B5EF4-FFF2-40B4-BE49-F238E27FC236}">
                <a16:creationId xmlns:a16="http://schemas.microsoft.com/office/drawing/2014/main" id="{439297EB-A4A4-42E7-8B56-53C3179E7B66}"/>
              </a:ext>
            </a:extLst>
          </p:cNvPr>
          <p:cNvSpPr txBox="1"/>
          <p:nvPr/>
        </p:nvSpPr>
        <p:spPr>
          <a:xfrm>
            <a:off x="754144" y="1489435"/>
            <a:ext cx="10246936" cy="4431983"/>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a:t>Jeanne </a:t>
            </a:r>
            <a:r>
              <a:rPr lang="en-US" sz="2400" dirty="0" err="1"/>
              <a:t>Clery</a:t>
            </a:r>
            <a:r>
              <a:rPr lang="en-US" sz="2400" dirty="0"/>
              <a:t> was a student at Lehigh University and was sexually assaulted and murdered in her residence hall room by another student in 1986. ​</a:t>
            </a:r>
          </a:p>
          <a:p>
            <a:pPr marL="285750" indent="-285750" fontAlgn="base">
              <a:buFont typeface="Arial" panose="020B0604020202020204" pitchFamily="34" charset="0"/>
              <a:buChar char="•"/>
            </a:pPr>
            <a:r>
              <a:rPr lang="en-US" sz="2400" dirty="0"/>
              <a:t>Lehigh University hadn’t informed students about 38 violent crimes on campus in the three years preceding her murder. ​</a:t>
            </a:r>
          </a:p>
          <a:p>
            <a:pPr marL="285750" indent="-285750" fontAlgn="base">
              <a:buFont typeface="Arial" panose="020B0604020202020204" pitchFamily="34" charset="0"/>
              <a:buChar char="•"/>
            </a:pPr>
            <a:r>
              <a:rPr lang="en-US" sz="2400" dirty="0"/>
              <a:t>The Jeanne </a:t>
            </a:r>
            <a:r>
              <a:rPr lang="en-US" sz="2400" dirty="0" err="1"/>
              <a:t>Clery</a:t>
            </a:r>
            <a:r>
              <a:rPr lang="en-US" sz="2400" dirty="0"/>
              <a:t> Campus Safety Act (the </a:t>
            </a:r>
            <a:r>
              <a:rPr lang="en-US" sz="2400" dirty="0" err="1"/>
              <a:t>Clery</a:t>
            </a:r>
            <a:r>
              <a:rPr lang="en-US" sz="2400" dirty="0"/>
              <a:t> Act) was enacted in 1990 as a federal law, amended in 1998, and it requires institutions of higher education to disclose campus security information including crime statistics for the campus and surrounding areas to both current and prospective students, their families &amp; employees.​</a:t>
            </a:r>
          </a:p>
          <a:p>
            <a:pPr marL="285750" indent="-285750" fontAlgn="base">
              <a:buFont typeface="Arial" panose="020B0604020202020204" pitchFamily="34" charset="0"/>
              <a:buChar char="•"/>
            </a:pPr>
            <a:r>
              <a:rPr lang="en-US" sz="2400" dirty="0"/>
              <a:t>Purpose is to provide accurate, complete and timely information about crime and campus safety so that they can make an informed decision.</a:t>
            </a:r>
          </a:p>
          <a:p>
            <a:endParaRPr lang="en-US" dirty="0"/>
          </a:p>
        </p:txBody>
      </p:sp>
    </p:spTree>
    <p:extLst>
      <p:ext uri="{BB962C8B-B14F-4D97-AF65-F5344CB8AC3E}">
        <p14:creationId xmlns:p14="http://schemas.microsoft.com/office/powerpoint/2010/main" val="107145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7500643" cy="677108"/>
          </a:xfrm>
          <a:prstGeom prst="rect">
            <a:avLst/>
          </a:prstGeom>
        </p:spPr>
        <p:txBody>
          <a:bodyPr wrap="none">
            <a:spAutoFit/>
          </a:bodyPr>
          <a:lstStyle/>
          <a:p>
            <a:r>
              <a:rPr lang="en-US" sz="3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Clery</a:t>
            </a:r>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 Crimes That Must Be Reported</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720022"/>
            <a:ext cx="3792472" cy="3416320"/>
          </a:xfrm>
          <a:prstGeom prst="rect">
            <a:avLst/>
          </a:prstGeom>
          <a:noFill/>
        </p:spPr>
        <p:txBody>
          <a:bodyPr wrap="square" rtlCol="0">
            <a:spAutoFit/>
          </a:bodyPr>
          <a:lstStyle/>
          <a:p>
            <a:pPr marL="457200" indent="-457200" fontAlgn="base">
              <a:buFont typeface="Arial" panose="020B0604020202020204" pitchFamily="34" charset="0"/>
              <a:buChar char="•"/>
            </a:pPr>
            <a:r>
              <a:rPr lang="en-US" sz="2400" dirty="0"/>
              <a:t>Criminal Homicide​</a:t>
            </a:r>
          </a:p>
          <a:p>
            <a:pPr marL="457200" indent="-457200" fontAlgn="base">
              <a:buFont typeface="Arial" panose="020B0604020202020204" pitchFamily="34" charset="0"/>
              <a:buChar char="•"/>
            </a:pPr>
            <a:r>
              <a:rPr lang="en-US" sz="2400" dirty="0"/>
              <a:t>Sexual Assault (sex offenses)​</a:t>
            </a:r>
          </a:p>
          <a:p>
            <a:pPr marL="914400" lvl="1" indent="-457200" fontAlgn="base">
              <a:buFont typeface="Arial" panose="020B0604020202020204" pitchFamily="34" charset="0"/>
              <a:buChar char="•"/>
            </a:pPr>
            <a:r>
              <a:rPr lang="en-US" sz="2400" dirty="0"/>
              <a:t>Rape, Fondling, Incest &amp; Statutory Rape​</a:t>
            </a:r>
          </a:p>
          <a:p>
            <a:pPr marL="457200" indent="-457200" fontAlgn="base">
              <a:buFont typeface="Arial" panose="020B0604020202020204" pitchFamily="34" charset="0"/>
              <a:buChar char="•"/>
            </a:pPr>
            <a:r>
              <a:rPr lang="en-US" sz="2400" dirty="0"/>
              <a:t>Robbery​</a:t>
            </a:r>
          </a:p>
          <a:p>
            <a:pPr marL="457200" indent="-457200" fontAlgn="base">
              <a:buFont typeface="Arial" panose="020B0604020202020204" pitchFamily="34" charset="0"/>
              <a:buChar char="•"/>
            </a:pPr>
            <a:r>
              <a:rPr lang="en-US" sz="2400" dirty="0"/>
              <a:t>Aggravated Assault​</a:t>
            </a:r>
          </a:p>
          <a:p>
            <a:pPr marL="457200" indent="-457200" fontAlgn="base">
              <a:buFont typeface="Arial" panose="020B0604020202020204" pitchFamily="34" charset="0"/>
              <a:buChar char="•"/>
            </a:pPr>
            <a:r>
              <a:rPr lang="en-US" sz="2400" dirty="0"/>
              <a:t>Burglary</a:t>
            </a:r>
          </a:p>
        </p:txBody>
      </p:sp>
      <p:sp>
        <p:nvSpPr>
          <p:cNvPr id="4" name="TextBox 3">
            <a:extLst>
              <a:ext uri="{FF2B5EF4-FFF2-40B4-BE49-F238E27FC236}">
                <a16:creationId xmlns:a16="http://schemas.microsoft.com/office/drawing/2014/main" id="{A2817547-DB2B-4358-954B-E6EA626AB7BE}"/>
              </a:ext>
            </a:extLst>
          </p:cNvPr>
          <p:cNvSpPr txBox="1"/>
          <p:nvPr/>
        </p:nvSpPr>
        <p:spPr>
          <a:xfrm>
            <a:off x="6093416" y="1720022"/>
            <a:ext cx="3792472" cy="3970318"/>
          </a:xfrm>
          <a:prstGeom prst="rect">
            <a:avLst/>
          </a:prstGeom>
          <a:noFill/>
        </p:spPr>
        <p:txBody>
          <a:bodyPr wrap="square" rtlCol="0">
            <a:spAutoFit/>
          </a:bodyPr>
          <a:lstStyle/>
          <a:p>
            <a:pPr marL="457200" indent="-457200" fontAlgn="base">
              <a:buFont typeface="Arial" panose="020B0604020202020204" pitchFamily="34" charset="0"/>
              <a:buChar char="•"/>
            </a:pPr>
            <a:r>
              <a:rPr lang="en-US" sz="2400" dirty="0"/>
              <a:t>Motor Vehicle Theft​</a:t>
            </a:r>
          </a:p>
          <a:p>
            <a:pPr marL="457200" indent="-457200" fontAlgn="base">
              <a:buFont typeface="Arial" panose="020B0604020202020204" pitchFamily="34" charset="0"/>
              <a:buChar char="•"/>
            </a:pPr>
            <a:r>
              <a:rPr lang="en-US" sz="2400" dirty="0"/>
              <a:t>Arson​</a:t>
            </a:r>
          </a:p>
          <a:p>
            <a:pPr marL="457200" indent="-457200" fontAlgn="base">
              <a:buFont typeface="Arial" panose="020B0604020202020204" pitchFamily="34" charset="0"/>
              <a:buChar char="•"/>
            </a:pPr>
            <a:r>
              <a:rPr lang="en-US" sz="2400" dirty="0"/>
              <a:t>Hazing​</a:t>
            </a:r>
          </a:p>
          <a:p>
            <a:pPr marL="457200" indent="-457200" fontAlgn="base">
              <a:buFont typeface="Arial" panose="020B0604020202020204" pitchFamily="34" charset="0"/>
              <a:buChar char="•"/>
            </a:pPr>
            <a:r>
              <a:rPr lang="en-US" sz="2400" dirty="0"/>
              <a:t>Violence Against Women Act (VAWA)​</a:t>
            </a:r>
          </a:p>
          <a:p>
            <a:pPr marL="914400" lvl="1" indent="-457200" fontAlgn="base">
              <a:buFont typeface="Arial" panose="020B0604020202020204" pitchFamily="34" charset="0"/>
              <a:buChar char="•"/>
            </a:pPr>
            <a:r>
              <a:rPr lang="en-US" dirty="0"/>
              <a:t>Dating Violence, Domestic Violence &amp; Stalking​</a:t>
            </a:r>
          </a:p>
          <a:p>
            <a:pPr marL="457200" indent="-457200" fontAlgn="base">
              <a:buFont typeface="Arial" panose="020B0604020202020204" pitchFamily="34" charset="0"/>
              <a:buChar char="•"/>
            </a:pPr>
            <a:r>
              <a:rPr lang="en-US" sz="2400" dirty="0"/>
              <a:t>Hate crimes​</a:t>
            </a:r>
          </a:p>
          <a:p>
            <a:pPr marL="914400" lvl="1" indent="-457200" fontAlgn="base">
              <a:buFont typeface="Arial" panose="020B0604020202020204" pitchFamily="34" charset="0"/>
              <a:buChar char="•"/>
            </a:pPr>
            <a:r>
              <a:rPr lang="en-US" dirty="0"/>
              <a:t>Bias based on race, religion, sexual orientation, gender, gender identity, ethnicity, national origin, disability</a:t>
            </a:r>
          </a:p>
        </p:txBody>
      </p:sp>
    </p:spTree>
    <p:extLst>
      <p:ext uri="{BB962C8B-B14F-4D97-AF65-F5344CB8AC3E}">
        <p14:creationId xmlns:p14="http://schemas.microsoft.com/office/powerpoint/2010/main" val="16611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3900427"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Criminal Homicide</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1815882"/>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b="1" u="sng" dirty="0"/>
              <a:t>Murder &amp; Non-Negligent Manslaughter</a:t>
            </a:r>
            <a:r>
              <a:rPr lang="en-US" sz="2800" dirty="0"/>
              <a:t>: The willful (non-negligent) killing of another human being by another.​</a:t>
            </a:r>
            <a:endParaRPr lang="en-US" sz="2800" b="1" u="sng" dirty="0"/>
          </a:p>
          <a:p>
            <a:pPr marL="457200" indent="-457200" fontAlgn="base">
              <a:buFont typeface="Arial" panose="020B0604020202020204" pitchFamily="34" charset="0"/>
              <a:buChar char="•"/>
            </a:pPr>
            <a:r>
              <a:rPr lang="en-US" sz="2800" b="1" u="sng" dirty="0"/>
              <a:t>Manslaughter by Negligence</a:t>
            </a:r>
            <a:r>
              <a:rPr lang="en-US" sz="2800" dirty="0"/>
              <a:t>: The killing of another person through gross negligence.</a:t>
            </a:r>
          </a:p>
        </p:txBody>
      </p:sp>
    </p:spTree>
    <p:extLst>
      <p:ext uri="{BB962C8B-B14F-4D97-AF65-F5344CB8AC3E}">
        <p14:creationId xmlns:p14="http://schemas.microsoft.com/office/powerpoint/2010/main" val="59513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6066341"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Sexual Assault (Sex Offenses)​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4832092"/>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b="1" u="sng" dirty="0"/>
              <a:t>Rape</a:t>
            </a:r>
            <a:r>
              <a:rPr lang="en-US" sz="2800" dirty="0"/>
              <a:t>: Penetration, no matter how slight, of the vagina or anus, with any body part or object, or oral penetration by a sex organ of another person without the consent of the victim. </a:t>
            </a:r>
            <a:r>
              <a:rPr lang="en-US" sz="2800" b="1" u="sng" dirty="0"/>
              <a:t>​</a:t>
            </a:r>
          </a:p>
          <a:p>
            <a:pPr marL="457200" indent="-457200" fontAlgn="base">
              <a:buFont typeface="Arial" panose="020B0604020202020204" pitchFamily="34" charset="0"/>
              <a:buChar char="•"/>
            </a:pPr>
            <a:r>
              <a:rPr lang="en-US" sz="2800" b="1" u="sng" dirty="0"/>
              <a:t>Fondling</a:t>
            </a:r>
            <a:r>
              <a:rPr lang="en-US" sz="2800" dirty="0"/>
              <a:t>: Touching of the private body parts of another person for the purpose of sexual gratification, without the consent of the victim, including instances where the victim is incapable of giving consent because of age or mental incapacity.​</a:t>
            </a:r>
            <a:endParaRPr lang="en-US" sz="2800" b="1" u="sng" dirty="0"/>
          </a:p>
          <a:p>
            <a:pPr marL="457200" indent="-457200" fontAlgn="base">
              <a:buFont typeface="Arial" panose="020B0604020202020204" pitchFamily="34" charset="0"/>
              <a:buChar char="•"/>
            </a:pPr>
            <a:r>
              <a:rPr lang="en-US" sz="2800" b="1" u="sng" dirty="0"/>
              <a:t>Incest</a:t>
            </a:r>
            <a:r>
              <a:rPr lang="en-US" sz="2800" dirty="0"/>
              <a:t>: Sexual intercourse between persons who are related to each other within the degrees marriage is prohibited by law.</a:t>
            </a:r>
            <a:r>
              <a:rPr lang="en-US" sz="2800" b="1" u="sng" dirty="0"/>
              <a:t>​</a:t>
            </a:r>
          </a:p>
          <a:p>
            <a:pPr marL="457200" indent="-457200" fontAlgn="base">
              <a:buFont typeface="Arial" panose="020B0604020202020204" pitchFamily="34" charset="0"/>
              <a:buChar char="•"/>
            </a:pPr>
            <a:r>
              <a:rPr lang="en-US" sz="2800" b="1" u="sng" dirty="0"/>
              <a:t>Statutory Rape</a:t>
            </a:r>
            <a:r>
              <a:rPr lang="en-US" sz="2800" dirty="0"/>
              <a:t>: Sexual intercourse with a person who is under the statutory age of consent. </a:t>
            </a:r>
          </a:p>
        </p:txBody>
      </p:sp>
    </p:spTree>
    <p:extLst>
      <p:ext uri="{BB962C8B-B14F-4D97-AF65-F5344CB8AC3E}">
        <p14:creationId xmlns:p14="http://schemas.microsoft.com/office/powerpoint/2010/main" val="154636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000326"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Other </a:t>
            </a:r>
            <a:r>
              <a:rPr lang="en-US" sz="3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Clery</a:t>
            </a:r>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 Crimes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4401205"/>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b="1" u="sng" dirty="0"/>
              <a:t>Robbery</a:t>
            </a:r>
            <a:r>
              <a:rPr lang="en-US" sz="2800" dirty="0"/>
              <a:t>: The taking or attempting to take anything of value from the care, custody, or control of a person(s) by force or threat of force or violence and/or by putting the victim in fear.​</a:t>
            </a:r>
          </a:p>
          <a:p>
            <a:pPr marL="457200" indent="-457200" fontAlgn="base">
              <a:buFont typeface="Arial" panose="020B0604020202020204" pitchFamily="34" charset="0"/>
              <a:buChar char="•"/>
            </a:pPr>
            <a:r>
              <a:rPr lang="en-US" sz="2800" b="1" u="sng" dirty="0"/>
              <a:t>Aggravated Assault</a:t>
            </a:r>
            <a:r>
              <a:rPr lang="en-US" sz="2800" dirty="0"/>
              <a:t>: An unlawful attack by one person upon another for the purpose of inflicting severe or aggravated bodily injury</a:t>
            </a:r>
            <a:r>
              <a:rPr lang="en-US" sz="2800" b="1" u="sng" dirty="0"/>
              <a:t>.​</a:t>
            </a:r>
          </a:p>
          <a:p>
            <a:pPr marL="457200" indent="-457200" fontAlgn="base">
              <a:buFont typeface="Arial" panose="020B0604020202020204" pitchFamily="34" charset="0"/>
              <a:buChar char="•"/>
            </a:pPr>
            <a:r>
              <a:rPr lang="en-US" sz="2800" b="1" u="sng" dirty="0"/>
              <a:t>Burglary</a:t>
            </a:r>
            <a:r>
              <a:rPr lang="en-US" sz="2800" dirty="0"/>
              <a:t>: Unlawful entry of a structure to commit a felony or a theft.​</a:t>
            </a:r>
          </a:p>
          <a:p>
            <a:pPr marL="457200" indent="-457200" fontAlgn="base">
              <a:buFont typeface="Arial" panose="020B0604020202020204" pitchFamily="34" charset="0"/>
              <a:buChar char="•"/>
            </a:pPr>
            <a:r>
              <a:rPr lang="en-US" sz="2800" b="1" u="sng" dirty="0"/>
              <a:t>Motor Vehicle Theft</a:t>
            </a:r>
            <a:r>
              <a:rPr lang="en-US" sz="2800" dirty="0"/>
              <a:t>: Theft or attempted theft of a motor vehicle.​</a:t>
            </a:r>
          </a:p>
          <a:p>
            <a:pPr marL="457200" indent="-457200" fontAlgn="base">
              <a:buFont typeface="Arial" panose="020B0604020202020204" pitchFamily="34" charset="0"/>
              <a:buChar char="•"/>
            </a:pPr>
            <a:r>
              <a:rPr lang="en-US" sz="2800" b="1" u="sng" dirty="0"/>
              <a:t>Arson</a:t>
            </a:r>
            <a:r>
              <a:rPr lang="en-US" sz="2800" dirty="0"/>
              <a:t>: Any willful or malicious burning or attempt to burn, with or without intent to defraud, a dwelling house, public building, motor vehicle or aircraft, personal property of another.</a:t>
            </a:r>
          </a:p>
        </p:txBody>
      </p:sp>
    </p:spTree>
    <p:extLst>
      <p:ext uri="{BB962C8B-B14F-4D97-AF65-F5344CB8AC3E}">
        <p14:creationId xmlns:p14="http://schemas.microsoft.com/office/powerpoint/2010/main" val="292564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000326"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Other </a:t>
            </a:r>
            <a:r>
              <a:rPr lang="en-US" sz="3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Clery</a:t>
            </a:r>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 Crimes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4585871"/>
          </a:xfrm>
          <a:prstGeom prst="rect">
            <a:avLst/>
          </a:prstGeom>
          <a:noFill/>
        </p:spPr>
        <p:txBody>
          <a:bodyPr wrap="square" rtlCol="0">
            <a:spAutoFit/>
          </a:bodyPr>
          <a:lstStyle/>
          <a:p>
            <a:pPr fontAlgn="base"/>
            <a:r>
              <a:rPr lang="en-US" sz="2800" b="1" u="sng" dirty="0"/>
              <a:t>Hazing:​</a:t>
            </a:r>
          </a:p>
          <a:p>
            <a:pPr marL="342900" indent="-342900" fontAlgn="base">
              <a:buFont typeface="+mj-lt"/>
              <a:buAutoNum type="arabicPeriod"/>
            </a:pPr>
            <a:r>
              <a:rPr lang="en-US" sz="1600" dirty="0"/>
              <a:t>An intentional, knowing, or reckless act​</a:t>
            </a:r>
          </a:p>
          <a:p>
            <a:pPr marL="342900" indent="-342900" fontAlgn="base">
              <a:buFont typeface="+mj-lt"/>
              <a:buAutoNum type="arabicPeriod"/>
            </a:pPr>
            <a:r>
              <a:rPr lang="en-US" sz="1600" dirty="0"/>
              <a:t>Committed by a person, whether individually or in concert with other persons,​</a:t>
            </a:r>
          </a:p>
          <a:p>
            <a:pPr marL="342900" indent="-342900" fontAlgn="base">
              <a:buFont typeface="+mj-lt"/>
              <a:buAutoNum type="arabicPeriod"/>
            </a:pPr>
            <a:r>
              <a:rPr lang="en-US" sz="1600" dirty="0"/>
              <a:t>Against a student, regardless of that student’s willingness to participate, that – ​</a:t>
            </a:r>
          </a:p>
          <a:p>
            <a:pPr marL="342900" indent="-342900" fontAlgn="base">
              <a:buFont typeface="+mj-lt"/>
              <a:buAutoNum type="arabicPeriod"/>
            </a:pPr>
            <a:r>
              <a:rPr lang="en-US" sz="1600" dirty="0"/>
              <a:t>Was committed in connection with an initiation into, an affiliation with, or the maintenance of membership in, an organization; and​</a:t>
            </a:r>
          </a:p>
          <a:p>
            <a:pPr marL="342900" indent="-342900" fontAlgn="base">
              <a:buFont typeface="+mj-lt"/>
              <a:buAutoNum type="arabicPeriod"/>
            </a:pPr>
            <a:r>
              <a:rPr lang="en-US" sz="1600" dirty="0"/>
              <a:t>Causes or is likely to contribute to a substantial risk, above the reasonable risk encountered in the course of participation in the institution of higher education or the organization, of physical or psychological injury including – ​</a:t>
            </a:r>
          </a:p>
          <a:p>
            <a:pPr marL="800100" lvl="1" indent="-342900" fontAlgn="base">
              <a:buFont typeface="+mj-lt"/>
              <a:buAutoNum type="arabicPeriod"/>
            </a:pPr>
            <a:r>
              <a:rPr lang="en-US" sz="1600" dirty="0"/>
              <a:t>Whipping, beating, striking, electronic shocking, placing of a harmful substance on someone’s body, or similar activity; ​</a:t>
            </a:r>
          </a:p>
          <a:p>
            <a:pPr marL="800100" lvl="1" indent="-342900" fontAlgn="base">
              <a:buFont typeface="+mj-lt"/>
              <a:buAutoNum type="arabicPeriod"/>
            </a:pPr>
            <a:r>
              <a:rPr lang="en-US" sz="1600" dirty="0"/>
              <a:t>Causing, coercing, or otherwise inducing sleep deprivation, exposure to the elements, confinement in a small space, extreme calisthenics, or other similar activity; ​</a:t>
            </a:r>
          </a:p>
          <a:p>
            <a:pPr marL="800100" lvl="1" indent="-342900" fontAlgn="base">
              <a:buFont typeface="+mj-lt"/>
              <a:buAutoNum type="arabicPeriod"/>
            </a:pPr>
            <a:r>
              <a:rPr lang="en-US" sz="1600" dirty="0"/>
              <a:t>Causing, coercing, or otherwise inducing another person to consume food, liquid, alcohol, drugs, or other substances;​</a:t>
            </a:r>
          </a:p>
          <a:p>
            <a:pPr marL="800100" lvl="1" indent="-342900" fontAlgn="base">
              <a:buFont typeface="+mj-lt"/>
              <a:buAutoNum type="arabicPeriod"/>
            </a:pPr>
            <a:r>
              <a:rPr lang="en-US" sz="1600" dirty="0"/>
              <a:t>Causing, coercing, or otherwise inducing another person to perform sexual acts;​</a:t>
            </a:r>
          </a:p>
          <a:p>
            <a:pPr marL="800100" lvl="1" indent="-342900" fontAlgn="base">
              <a:buFont typeface="+mj-lt"/>
              <a:buAutoNum type="arabicPeriod"/>
            </a:pPr>
            <a:r>
              <a:rPr lang="en-US" sz="1600" dirty="0"/>
              <a:t>Any activity that places another person in reasonable fear of bodily harm through the use of threatening words or conduct; ​</a:t>
            </a:r>
          </a:p>
          <a:p>
            <a:pPr marL="800100" lvl="1" indent="-342900" fontAlgn="base">
              <a:buFont typeface="+mj-lt"/>
              <a:buAutoNum type="arabicPeriod"/>
            </a:pPr>
            <a:r>
              <a:rPr lang="en-US" sz="1600" dirty="0"/>
              <a:t>Any activity that induces, causes, or requires another person to perform a duty or task that involves a criminal violation of local, state, tribal, or federal law; and​</a:t>
            </a:r>
          </a:p>
          <a:p>
            <a:pPr marL="800100" lvl="1" indent="-342900" fontAlgn="base">
              <a:buFont typeface="+mj-lt"/>
              <a:buAutoNum type="arabicPeriod"/>
            </a:pPr>
            <a:r>
              <a:rPr lang="en-US" sz="1600" dirty="0"/>
              <a:t>Any activity that induces, causes, or requires another person to perform a duty or task that involves a criminal violation of local, state, tribal, or federal law.</a:t>
            </a:r>
            <a:endParaRPr lang="en-US" sz="2400" dirty="0"/>
          </a:p>
        </p:txBody>
      </p:sp>
    </p:spTree>
    <p:extLst>
      <p:ext uri="{BB962C8B-B14F-4D97-AF65-F5344CB8AC3E}">
        <p14:creationId xmlns:p14="http://schemas.microsoft.com/office/powerpoint/2010/main" val="3828595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2633157"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Hate Crimes</a:t>
            </a:r>
            <a:endParaRPr lang="en-US" sz="3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4401205"/>
          </a:xfrm>
          <a:prstGeom prst="rect">
            <a:avLst/>
          </a:prstGeom>
          <a:noFill/>
        </p:spPr>
        <p:txBody>
          <a:bodyPr wrap="square" rtlCol="0">
            <a:spAutoFit/>
          </a:bodyPr>
          <a:lstStyle/>
          <a:p>
            <a:pPr fontAlgn="base"/>
            <a:r>
              <a:rPr lang="en-US" sz="2000" dirty="0"/>
              <a:t>A criminal offense that manifests evidence that the victim was intentionally selected because of the perpetrator’s bias against them. (Race, Religion, Sexual Orientation, Gender, Gender Identity, Ethnicity, National Origin, Disability) ​</a:t>
            </a:r>
          </a:p>
          <a:p>
            <a:pPr marL="457200" indent="-457200" fontAlgn="base">
              <a:buFont typeface="Arial" panose="020B0604020202020204" pitchFamily="34" charset="0"/>
              <a:buChar char="•"/>
            </a:pPr>
            <a:r>
              <a:rPr lang="en-US" sz="2000" b="1" u="sng" dirty="0"/>
              <a:t>Larceny (Theft)</a:t>
            </a:r>
            <a:r>
              <a:rPr lang="en-US" sz="2000" dirty="0"/>
              <a:t>: Unlawful taking, carrying, leading, or riding away of property from the possession or constructive possession of another. ​</a:t>
            </a:r>
          </a:p>
          <a:p>
            <a:pPr marL="457200" indent="-457200" fontAlgn="base">
              <a:buFont typeface="Arial" panose="020B0604020202020204" pitchFamily="34" charset="0"/>
              <a:buChar char="•"/>
            </a:pPr>
            <a:r>
              <a:rPr lang="en-US" sz="2000" b="1" u="sng" dirty="0"/>
              <a:t>Simple Assault</a:t>
            </a:r>
            <a:r>
              <a:rPr lang="en-US" sz="2000" dirty="0"/>
              <a:t>: Unlawful physical attack by one person upon another where neither the offender displays a weapon, nor the victim suffers obvious severe or aggravated bodily injury involving apparent broken bones, loss of teeth, possible internal injury, severe laceration, or loss of consciousness.​</a:t>
            </a:r>
          </a:p>
          <a:p>
            <a:pPr marL="457200" indent="-457200" fontAlgn="base">
              <a:buFont typeface="Arial" panose="020B0604020202020204" pitchFamily="34" charset="0"/>
              <a:buChar char="•"/>
            </a:pPr>
            <a:r>
              <a:rPr lang="en-US" sz="2000" b="1" u="sng" dirty="0"/>
              <a:t>Intimidation</a:t>
            </a:r>
            <a:r>
              <a:rPr lang="en-US" sz="2000" dirty="0"/>
              <a:t>: Unlawfully placing another person in reasonable fear of bodily harm through the use of threatening words and/or other conduct, but without displaying a weapon or subjecting victim to a physical attack. ​</a:t>
            </a:r>
          </a:p>
          <a:p>
            <a:pPr marL="457200" indent="-457200" fontAlgn="base">
              <a:buFont typeface="Arial" panose="020B0604020202020204" pitchFamily="34" charset="0"/>
              <a:buChar char="•"/>
            </a:pPr>
            <a:r>
              <a:rPr lang="en-US" sz="2000" b="1" u="sng" dirty="0"/>
              <a:t>Destruction/Damage/Vandalism of Property</a:t>
            </a:r>
            <a:r>
              <a:rPr lang="en-US" sz="2000" dirty="0"/>
              <a:t>: To willfully or maliciously destroy, damage, deface, or otherwise injure personal property without the consent of the owner or the person having custody or control of it.</a:t>
            </a:r>
          </a:p>
        </p:txBody>
      </p:sp>
    </p:spTree>
    <p:extLst>
      <p:ext uri="{BB962C8B-B14F-4D97-AF65-F5344CB8AC3E}">
        <p14:creationId xmlns:p14="http://schemas.microsoft.com/office/powerpoint/2010/main" val="417728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0"/>
            <a:ext cx="5818581" cy="1200329"/>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Violence Against Women Act </a:t>
            </a:r>
          </a:p>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(VAWA) </a:t>
            </a:r>
            <a:r>
              <a:rPr lang="en-US" sz="36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Clery</a:t>
            </a:r>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 Crimes</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4524315"/>
          </a:xfrm>
          <a:prstGeom prst="rect">
            <a:avLst/>
          </a:prstGeom>
          <a:noFill/>
        </p:spPr>
        <p:txBody>
          <a:bodyPr wrap="square" rtlCol="0">
            <a:spAutoFit/>
          </a:bodyPr>
          <a:lstStyle/>
          <a:p>
            <a:pPr fontAlgn="base"/>
            <a:r>
              <a:rPr lang="en-US" sz="2400" b="1" u="sng" dirty="0"/>
              <a:t>Dating Violence</a:t>
            </a:r>
            <a:r>
              <a:rPr lang="en-US" sz="2400" dirty="0"/>
              <a:t>: Violence committed by a person who is or has been in a social relationship of a romantic or intimate nature with the victim.​</a:t>
            </a:r>
          </a:p>
          <a:p>
            <a:pPr fontAlgn="base"/>
            <a:r>
              <a:rPr lang="en-US" sz="2400" b="1" u="sng" dirty="0"/>
              <a:t>Domestic Violence</a:t>
            </a:r>
            <a:r>
              <a:rPr lang="en-US" sz="2400" dirty="0"/>
              <a:t>: A felony or misdemeanor crime of violence committed by a current or former spouse or intimate partner of the victim; person with whom the victim shares a child in common; person who currently or formerly cohabited with as a spouse or intimate partner; person situated to a spouse of a victim under domestic or family violence laws of their jurisdiction; or by any person against an adult or youth victim who is protected from that person’s acts under the domestic or family violence laws of the jurisdiction which the crime of violence occurred. ​</a:t>
            </a:r>
          </a:p>
          <a:p>
            <a:pPr fontAlgn="base"/>
            <a:r>
              <a:rPr lang="en-US" sz="2400" b="1" u="sng" dirty="0"/>
              <a:t>Stalking</a:t>
            </a:r>
            <a:r>
              <a:rPr lang="en-US" sz="2400" dirty="0"/>
              <a:t>: Engaging in a course of conduct directed at a specific person that would cause a reasonable person to fear for the person’s safety or safety of others; or suffer substantial emotional distress. </a:t>
            </a:r>
          </a:p>
        </p:txBody>
      </p:sp>
    </p:spTree>
    <p:extLst>
      <p:ext uri="{BB962C8B-B14F-4D97-AF65-F5344CB8AC3E}">
        <p14:creationId xmlns:p14="http://schemas.microsoft.com/office/powerpoint/2010/main" val="51192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6401881" cy="707886"/>
          </a:xfrm>
          <a:prstGeom prst="rect">
            <a:avLst/>
          </a:prstGeom>
        </p:spPr>
        <p:txBody>
          <a:bodyPr wrap="none">
            <a:spAutoFit/>
          </a:bodyPr>
          <a:lstStyle/>
          <a:p>
            <a:r>
              <a:rPr lang="en-US" sz="4000" b="1" dirty="0">
                <a:solidFill>
                  <a:srgbClr val="000000"/>
                </a:solidFill>
                <a:latin typeface="Calibri" panose="020F0502020204030204" pitchFamily="34" charset="0"/>
                <a:ea typeface="Calibri" panose="020F0502020204030204" pitchFamily="34" charset="0"/>
                <a:cs typeface="Calibri" panose="020F0502020204030204" pitchFamily="34" charset="0"/>
              </a:rPr>
              <a:t>Arrests/Disciplinary Referrals​</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4893647"/>
          </a:xfrm>
          <a:prstGeom prst="rect">
            <a:avLst/>
          </a:prstGeom>
          <a:noFill/>
        </p:spPr>
        <p:txBody>
          <a:bodyPr wrap="square" rtlCol="0">
            <a:spAutoFit/>
          </a:bodyPr>
          <a:lstStyle/>
          <a:p>
            <a:pPr fontAlgn="base"/>
            <a:r>
              <a:rPr lang="en-US" sz="2400" b="1" u="sng" dirty="0"/>
              <a:t>Weapons Violations</a:t>
            </a:r>
            <a:r>
              <a:rPr lang="en-US" sz="2400" dirty="0"/>
              <a:t>: Violations of law or ordinances prohibiting the manufacture,</a:t>
            </a:r>
          </a:p>
          <a:p>
            <a:pPr fontAlgn="base"/>
            <a:r>
              <a:rPr lang="en-US" sz="2400" dirty="0"/>
              <a:t>sale, purchase, transportation, possession, concealment, or use of firearms, cutting</a:t>
            </a:r>
          </a:p>
          <a:p>
            <a:pPr fontAlgn="base"/>
            <a:r>
              <a:rPr lang="en-US" sz="2400" dirty="0"/>
              <a:t>instruments, explosives, incendiary devices, or other deadly weapons.​</a:t>
            </a:r>
          </a:p>
          <a:p>
            <a:pPr fontAlgn="base"/>
            <a:r>
              <a:rPr lang="en-US" sz="2400" b="1" u="sng" dirty="0"/>
              <a:t>Drug Abuse Violations</a:t>
            </a:r>
            <a:r>
              <a:rPr lang="en-US" sz="2400" dirty="0"/>
              <a:t>: Violations of law prohibiting the production, distribution,</a:t>
            </a:r>
          </a:p>
          <a:p>
            <a:pPr fontAlgn="base"/>
            <a:r>
              <a:rPr lang="en-US" sz="2400" dirty="0"/>
              <a:t>and/or use of certain controlled substances and the equipment or devices utilized in</a:t>
            </a:r>
          </a:p>
          <a:p>
            <a:pPr fontAlgn="base"/>
            <a:r>
              <a:rPr lang="en-US" sz="2400" dirty="0"/>
              <a:t>their preparation and/or use. Unlawful cultivation, manufacture, distribution, sale,</a:t>
            </a:r>
          </a:p>
          <a:p>
            <a:pPr fontAlgn="base"/>
            <a:r>
              <a:rPr lang="en-US" sz="2400" dirty="0"/>
              <a:t>purchase, use, possession, transportation, or importation of any controlled drug or</a:t>
            </a:r>
          </a:p>
          <a:p>
            <a:pPr fontAlgn="base"/>
            <a:r>
              <a:rPr lang="en-US" sz="2400" dirty="0"/>
              <a:t>narcotic substance. Arrests for violations of state or local laws specifically those</a:t>
            </a:r>
          </a:p>
          <a:p>
            <a:pPr fontAlgn="base"/>
            <a:r>
              <a:rPr lang="en-US" sz="2400" dirty="0"/>
              <a:t>relating to the unlawful possession, sale, use, growing, manufacturing and making of</a:t>
            </a:r>
          </a:p>
          <a:p>
            <a:pPr fontAlgn="base"/>
            <a:r>
              <a:rPr lang="en-US" sz="2400" dirty="0"/>
              <a:t>narcotic drugs.​</a:t>
            </a:r>
          </a:p>
          <a:p>
            <a:pPr fontAlgn="base"/>
            <a:r>
              <a:rPr lang="en-US" sz="2400" b="1" u="sng" dirty="0"/>
              <a:t>Liquor Law Violations</a:t>
            </a:r>
            <a:r>
              <a:rPr lang="en-US" sz="2400" dirty="0"/>
              <a:t>: Violations of state or local laws or ordinances prohibiting the</a:t>
            </a:r>
          </a:p>
          <a:p>
            <a:pPr fontAlgn="base"/>
            <a:r>
              <a:rPr lang="en-US" sz="2400" dirty="0"/>
              <a:t>manufacture, sale, purchase, transportation, possession, or use of alcoholic beverages,</a:t>
            </a:r>
          </a:p>
          <a:p>
            <a:pPr fontAlgn="base"/>
            <a:r>
              <a:rPr lang="en-US" sz="2400" dirty="0"/>
              <a:t>not including driving under the influence and drunkenness. </a:t>
            </a:r>
          </a:p>
        </p:txBody>
      </p:sp>
    </p:spTree>
    <p:extLst>
      <p:ext uri="{BB962C8B-B14F-4D97-AF65-F5344CB8AC3E}">
        <p14:creationId xmlns:p14="http://schemas.microsoft.com/office/powerpoint/2010/main" val="264341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8111836"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Public Notices to the Campus Community​</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2677656"/>
          </a:xfrm>
          <a:prstGeom prst="rect">
            <a:avLst/>
          </a:prstGeom>
          <a:noFill/>
        </p:spPr>
        <p:txBody>
          <a:bodyPr wrap="square" rtlCol="0">
            <a:spAutoFit/>
          </a:bodyPr>
          <a:lstStyle/>
          <a:p>
            <a:pPr fontAlgn="base"/>
            <a:r>
              <a:rPr lang="en-US" sz="2400" b="1" u="sng" dirty="0"/>
              <a:t>Timely Warnings</a:t>
            </a:r>
            <a:r>
              <a:rPr lang="en-US" sz="2400" dirty="0"/>
              <a:t>: Warning to the community that must be issued for any </a:t>
            </a:r>
            <a:r>
              <a:rPr lang="en-US" sz="2400" dirty="0" err="1"/>
              <a:t>Clery</a:t>
            </a:r>
            <a:r>
              <a:rPr lang="en-US" sz="2400" dirty="0"/>
              <a:t> crime that occurs on the UNT Health’s </a:t>
            </a:r>
            <a:r>
              <a:rPr lang="en-US" sz="2400" dirty="0" err="1"/>
              <a:t>Clery</a:t>
            </a:r>
            <a:r>
              <a:rPr lang="en-US" sz="2400" dirty="0"/>
              <a:t> geography and is considered to represent a </a:t>
            </a:r>
            <a:r>
              <a:rPr lang="en-US" sz="2400" dirty="0">
                <a:solidFill>
                  <a:srgbClr val="FF0000"/>
                </a:solidFill>
              </a:rPr>
              <a:t>serious or continuing threat</a:t>
            </a:r>
            <a:r>
              <a:rPr lang="en-US" sz="2400" dirty="0"/>
              <a:t> to students and employees. ​</a:t>
            </a:r>
          </a:p>
          <a:p>
            <a:pPr fontAlgn="base"/>
            <a:endParaRPr lang="en-US" sz="2400" dirty="0"/>
          </a:p>
          <a:p>
            <a:pPr fontAlgn="base"/>
            <a:r>
              <a:rPr lang="en-US" sz="2400" b="1" u="sng" dirty="0"/>
              <a:t>Emergency Notification</a:t>
            </a:r>
            <a:r>
              <a:rPr lang="en-US" sz="2400" dirty="0"/>
              <a:t>: Notification that must be initiated for any </a:t>
            </a:r>
            <a:r>
              <a:rPr lang="en-US" sz="2400" dirty="0">
                <a:solidFill>
                  <a:srgbClr val="FF0000"/>
                </a:solidFill>
              </a:rPr>
              <a:t>significant emergency or dangerous situation involving an immediate threat</a:t>
            </a:r>
            <a:r>
              <a:rPr lang="en-US" sz="2400" dirty="0"/>
              <a:t> to the health or safety of students and/or employees occurring on the campus. </a:t>
            </a:r>
          </a:p>
        </p:txBody>
      </p:sp>
    </p:spTree>
    <p:extLst>
      <p:ext uri="{BB962C8B-B14F-4D97-AF65-F5344CB8AC3E}">
        <p14:creationId xmlns:p14="http://schemas.microsoft.com/office/powerpoint/2010/main" val="398589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3254417"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Daily Crime Log </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4154984"/>
          </a:xfrm>
          <a:prstGeom prst="rect">
            <a:avLst/>
          </a:prstGeom>
          <a:noFill/>
        </p:spPr>
        <p:txBody>
          <a:bodyPr wrap="square" rtlCol="0">
            <a:spAutoFit/>
          </a:bodyPr>
          <a:lstStyle/>
          <a:p>
            <a:pPr fontAlgn="base"/>
            <a:r>
              <a:rPr lang="en-US" sz="2400" dirty="0"/>
              <a:t>A record of criminal incidents and/or alleged criminal incidents that are reported to the UNT Health Police Department and made available to the public. The log must contain the following:​</a:t>
            </a:r>
          </a:p>
          <a:p>
            <a:pPr marL="342900" indent="-342900" fontAlgn="base">
              <a:buFont typeface="Arial" panose="020B0604020202020204" pitchFamily="34" charset="0"/>
              <a:buChar char="•"/>
            </a:pPr>
            <a:r>
              <a:rPr lang="en-US" sz="2400" dirty="0"/>
              <a:t>Date the crime was reported​</a:t>
            </a:r>
          </a:p>
          <a:p>
            <a:pPr marL="342900" indent="-342900" fontAlgn="base">
              <a:buFont typeface="Arial" panose="020B0604020202020204" pitchFamily="34" charset="0"/>
              <a:buChar char="•"/>
            </a:pPr>
            <a:r>
              <a:rPr lang="en-US" sz="2400" dirty="0"/>
              <a:t>Date and time the crime occurred​</a:t>
            </a:r>
          </a:p>
          <a:p>
            <a:pPr marL="342900" indent="-342900" fontAlgn="base">
              <a:buFont typeface="Arial" panose="020B0604020202020204" pitchFamily="34" charset="0"/>
              <a:buChar char="•"/>
            </a:pPr>
            <a:r>
              <a:rPr lang="en-US" sz="2400" dirty="0"/>
              <a:t>Nature of the crime​</a:t>
            </a:r>
          </a:p>
          <a:p>
            <a:pPr marL="342900" indent="-342900" fontAlgn="base">
              <a:buFont typeface="Arial" panose="020B0604020202020204" pitchFamily="34" charset="0"/>
              <a:buChar char="•"/>
            </a:pPr>
            <a:r>
              <a:rPr lang="en-US" sz="2400" dirty="0"/>
              <a:t>General location of the crime​</a:t>
            </a:r>
          </a:p>
          <a:p>
            <a:pPr marL="342900" indent="-342900" fontAlgn="base">
              <a:buFont typeface="Arial" panose="020B0604020202020204" pitchFamily="34" charset="0"/>
              <a:buChar char="•"/>
            </a:pPr>
            <a:r>
              <a:rPr lang="en-US" sz="2400" dirty="0"/>
              <a:t>Disposition of the complaint, if known​</a:t>
            </a:r>
          </a:p>
          <a:p>
            <a:pPr fontAlgn="base"/>
            <a:r>
              <a:rPr lang="en-US" sz="2400" dirty="0"/>
              <a:t>The Daily Crime Log is the most comprehensive list of crime reports on campus and can be obtained at:​ </a:t>
            </a:r>
            <a:r>
              <a:rPr lang="en-US" sz="2400" dirty="0">
                <a:hlinkClick r:id="rId2"/>
              </a:rPr>
              <a:t>www.unthsc.edu/police</a:t>
            </a:r>
            <a:r>
              <a:rPr lang="en-US" sz="2400" dirty="0"/>
              <a:t> or UNT Health Police Department at address 3600 Mattison Avenue.</a:t>
            </a:r>
          </a:p>
        </p:txBody>
      </p:sp>
    </p:spTree>
    <p:extLst>
      <p:ext uri="{BB962C8B-B14F-4D97-AF65-F5344CB8AC3E}">
        <p14:creationId xmlns:p14="http://schemas.microsoft.com/office/powerpoint/2010/main" val="339161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8388258" cy="707886"/>
          </a:xfrm>
          <a:prstGeom prst="rect">
            <a:avLst/>
          </a:prstGeom>
        </p:spPr>
        <p:txBody>
          <a:bodyPr wrap="none">
            <a:spAutoFit/>
          </a:bodyPr>
          <a:lstStyle/>
          <a:p>
            <a:r>
              <a:rPr lang="en-US" sz="4000" b="1" dirty="0">
                <a:solidFill>
                  <a:srgbClr val="000000"/>
                </a:solidFill>
                <a:latin typeface="Calibri Light" panose="020F0302020204030204" pitchFamily="34" charset="0"/>
              </a:rPr>
              <a:t>Consequences for Violating the </a:t>
            </a:r>
            <a:r>
              <a:rPr lang="en-US" sz="4000" b="1" dirty="0" err="1">
                <a:solidFill>
                  <a:srgbClr val="000000"/>
                </a:solidFill>
                <a:latin typeface="Calibri Light" panose="020F0302020204030204" pitchFamily="34" charset="0"/>
              </a:rPr>
              <a:t>Clery</a:t>
            </a:r>
            <a:r>
              <a:rPr lang="en-US" sz="4000" b="1" dirty="0">
                <a:solidFill>
                  <a:srgbClr val="000000"/>
                </a:solidFill>
                <a:latin typeface="Calibri Light" panose="020F0302020204030204" pitchFamily="34" charset="0"/>
              </a:rPr>
              <a:t> Act​</a:t>
            </a:r>
            <a:endParaRPr lang="en-US" sz="4000" dirty="0"/>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43841"/>
            <a:ext cx="10246936" cy="3970318"/>
          </a:xfrm>
          <a:prstGeom prst="rect">
            <a:avLst/>
          </a:prstGeom>
          <a:noFill/>
        </p:spPr>
        <p:txBody>
          <a:bodyPr wrap="square" rtlCol="0">
            <a:spAutoFit/>
          </a:bodyPr>
          <a:lstStyle/>
          <a:p>
            <a:pPr marL="342900" indent="-342900" fontAlgn="base">
              <a:buFont typeface="Arial" panose="020B0604020202020204" pitchFamily="34" charset="0"/>
              <a:buChar char="•"/>
            </a:pPr>
            <a:r>
              <a:rPr lang="en-US" sz="2800" dirty="0"/>
              <a:t>Loss of Title IV funding (federal financial aid)​</a:t>
            </a:r>
          </a:p>
          <a:p>
            <a:pPr marL="342900" indent="-342900" fontAlgn="base">
              <a:buFont typeface="Arial" panose="020B0604020202020204" pitchFamily="34" charset="0"/>
              <a:buChar char="•"/>
            </a:pPr>
            <a:r>
              <a:rPr lang="en-US" sz="2800" dirty="0"/>
              <a:t>$71,545 fine per violation​</a:t>
            </a:r>
          </a:p>
          <a:p>
            <a:pPr fontAlgn="base"/>
            <a:endParaRPr lang="en-US" sz="2800" dirty="0"/>
          </a:p>
          <a:p>
            <a:pPr fontAlgn="base"/>
            <a:r>
              <a:rPr lang="en-US" sz="2800" dirty="0"/>
              <a:t>Example – Penn State University​</a:t>
            </a:r>
          </a:p>
          <a:p>
            <a:pPr marL="457200" indent="-457200" fontAlgn="base">
              <a:buFont typeface="Arial" panose="020B0604020202020204" pitchFamily="34" charset="0"/>
              <a:buChar char="•"/>
            </a:pPr>
            <a:r>
              <a:rPr lang="en-US" sz="2800" dirty="0"/>
              <a:t>$2.4 million fine ($2.1 million not related to Sandusky incidents) ​</a:t>
            </a:r>
          </a:p>
          <a:p>
            <a:pPr marL="914400" lvl="1" indent="-457200" fontAlgn="base">
              <a:buFont typeface="Arial" panose="020B0604020202020204" pitchFamily="34" charset="0"/>
              <a:buChar char="•"/>
            </a:pPr>
            <a:r>
              <a:rPr lang="en-US" sz="2800" dirty="0"/>
              <a:t>Fine based on previous $35,000 per violation ​</a:t>
            </a:r>
          </a:p>
          <a:p>
            <a:pPr marL="457200" indent="-457200" fontAlgn="base">
              <a:buFont typeface="Arial" panose="020B0604020202020204" pitchFamily="34" charset="0"/>
              <a:buChar char="•"/>
            </a:pPr>
            <a:r>
              <a:rPr lang="en-US" sz="2800" dirty="0"/>
              <a:t>2008-2011 over 300 crimes not disclosed​</a:t>
            </a:r>
          </a:p>
          <a:p>
            <a:pPr marL="914400" lvl="1" indent="-457200" fontAlgn="base">
              <a:buFont typeface="Arial" panose="020B0604020202020204" pitchFamily="34" charset="0"/>
              <a:buChar char="•"/>
            </a:pPr>
            <a:r>
              <a:rPr lang="en-US" sz="2800" dirty="0"/>
              <a:t>5 of the undisclosed crimes were Sexual Assault Offenses​</a:t>
            </a:r>
          </a:p>
          <a:p>
            <a:pPr fontAlgn="base"/>
            <a:r>
              <a:rPr lang="en-US" sz="2800" dirty="0"/>
              <a:t>Source: NY Times</a:t>
            </a:r>
            <a:endParaRPr lang="en-US" sz="2000" dirty="0"/>
          </a:p>
        </p:txBody>
      </p:sp>
    </p:spTree>
    <p:extLst>
      <p:ext uri="{BB962C8B-B14F-4D97-AF65-F5344CB8AC3E}">
        <p14:creationId xmlns:p14="http://schemas.microsoft.com/office/powerpoint/2010/main" val="349132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5766002"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Annual Security Report (ASR)</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4708981"/>
          </a:xfrm>
          <a:prstGeom prst="rect">
            <a:avLst/>
          </a:prstGeom>
          <a:noFill/>
        </p:spPr>
        <p:txBody>
          <a:bodyPr wrap="square" rtlCol="0">
            <a:spAutoFit/>
          </a:bodyPr>
          <a:lstStyle/>
          <a:p>
            <a:pPr fontAlgn="base"/>
            <a:r>
              <a:rPr lang="en-US" sz="2000" dirty="0"/>
              <a:t>The ASR is an annual report published and distributed by UNT Health no later than October 1st of each year that describes campus safety and security policies and reports UNT Health crime statistics (UNT Health) is exempt from reporting fire statistics since on-campus housing is not available).​</a:t>
            </a:r>
          </a:p>
          <a:p>
            <a:pPr fontAlgn="base"/>
            <a:endParaRPr lang="en-US" sz="2000" dirty="0"/>
          </a:p>
          <a:p>
            <a:pPr fontAlgn="base"/>
            <a:r>
              <a:rPr lang="en-US" sz="2000" dirty="0"/>
              <a:t>The ASR includes: ​</a:t>
            </a:r>
          </a:p>
          <a:p>
            <a:pPr marL="342900" indent="-342900" fontAlgn="base">
              <a:buFont typeface="Arial" panose="020B0604020202020204" pitchFamily="34" charset="0"/>
              <a:buChar char="•"/>
            </a:pPr>
            <a:r>
              <a:rPr lang="en-US" sz="2000" dirty="0"/>
              <a:t>Crime reporting information​</a:t>
            </a:r>
          </a:p>
          <a:p>
            <a:pPr marL="342900" indent="-342900" fontAlgn="base">
              <a:buFont typeface="Arial" panose="020B0604020202020204" pitchFamily="34" charset="0"/>
              <a:buChar char="•"/>
            </a:pPr>
            <a:r>
              <a:rPr lang="en-US" sz="2000" dirty="0"/>
              <a:t>UNT Health policies pertaining to safety​</a:t>
            </a:r>
          </a:p>
          <a:p>
            <a:pPr marL="342900" indent="-342900" fontAlgn="base">
              <a:buFont typeface="Arial" panose="020B0604020202020204" pitchFamily="34" charset="0"/>
              <a:buChar char="•"/>
            </a:pPr>
            <a:r>
              <a:rPr lang="en-US" sz="2000" dirty="0"/>
              <a:t>Evacuation and emergency procedures​</a:t>
            </a:r>
          </a:p>
          <a:p>
            <a:pPr marL="342900" indent="-342900" fontAlgn="base">
              <a:buFont typeface="Arial" panose="020B0604020202020204" pitchFamily="34" charset="0"/>
              <a:buChar char="•"/>
            </a:pPr>
            <a:r>
              <a:rPr lang="en-US" sz="2000" dirty="0"/>
              <a:t>Resource information​</a:t>
            </a:r>
          </a:p>
          <a:p>
            <a:pPr marL="342900" indent="-342900" fontAlgn="base">
              <a:buFont typeface="Arial" panose="020B0604020202020204" pitchFamily="34" charset="0"/>
              <a:buChar char="•"/>
            </a:pPr>
            <a:r>
              <a:rPr lang="en-US" sz="2000" dirty="0"/>
              <a:t>Institutional disciplinary procedures​</a:t>
            </a:r>
          </a:p>
          <a:p>
            <a:pPr marL="342900" indent="-342900" fontAlgn="base">
              <a:buFont typeface="Arial" panose="020B0604020202020204" pitchFamily="34" charset="0"/>
              <a:buChar char="•"/>
            </a:pPr>
            <a:r>
              <a:rPr lang="en-US" sz="2000" dirty="0"/>
              <a:t>Public safety program information​</a:t>
            </a:r>
          </a:p>
          <a:p>
            <a:pPr marL="342900" indent="-342900" fontAlgn="base">
              <a:buFont typeface="Arial" panose="020B0604020202020204" pitchFamily="34" charset="0"/>
              <a:buChar char="•"/>
            </a:pPr>
            <a:r>
              <a:rPr lang="en-US" sz="2000" dirty="0"/>
              <a:t>Statement on how UNT Health will protect the confidentiality of the victim, that includes letting them know that personal identifying information will not be included on publicly available records; and that accommodations or protective measures will be provided, to the extent that it does not interfere with these accommodations or protective measures.​</a:t>
            </a:r>
          </a:p>
        </p:txBody>
      </p:sp>
    </p:spTree>
    <p:extLst>
      <p:ext uri="{BB962C8B-B14F-4D97-AF65-F5344CB8AC3E}">
        <p14:creationId xmlns:p14="http://schemas.microsoft.com/office/powerpoint/2010/main" val="105385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5766002"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Annual Security Report (ASR)</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2246769"/>
          </a:xfrm>
          <a:prstGeom prst="rect">
            <a:avLst/>
          </a:prstGeom>
          <a:noFill/>
        </p:spPr>
        <p:txBody>
          <a:bodyPr wrap="square" rtlCol="0">
            <a:spAutoFit/>
          </a:bodyPr>
          <a:lstStyle/>
          <a:p>
            <a:pPr fontAlgn="base"/>
            <a:r>
              <a:rPr lang="en-US" sz="2800" dirty="0"/>
              <a:t>The UNT Health Annual Security Report can be found online at </a:t>
            </a:r>
            <a:r>
              <a:rPr lang="en-US" sz="2800" dirty="0">
                <a:hlinkClick r:id="rId2"/>
              </a:rPr>
              <a:t>https://www.unthsc.edu/students/jeanne-clery-disclosure-of-campus-security-policy-and-crime-statistics-act/</a:t>
            </a:r>
            <a:r>
              <a:rPr lang="en-US" sz="2800" dirty="0"/>
              <a:t> and copies are available in the Division of Student Affairs in the Student Service Center Room 222 or at the UNT Health Police Department at 3600 Mattison Avenue.</a:t>
            </a:r>
          </a:p>
        </p:txBody>
      </p:sp>
    </p:spTree>
    <p:extLst>
      <p:ext uri="{BB962C8B-B14F-4D97-AF65-F5344CB8AC3E}">
        <p14:creationId xmlns:p14="http://schemas.microsoft.com/office/powerpoint/2010/main" val="366043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2913426"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Reporting</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3970318"/>
          </a:xfrm>
          <a:prstGeom prst="rect">
            <a:avLst/>
          </a:prstGeom>
          <a:noFill/>
        </p:spPr>
        <p:txBody>
          <a:bodyPr wrap="square" rtlCol="0">
            <a:spAutoFit/>
          </a:bodyPr>
          <a:lstStyle/>
          <a:p>
            <a:pPr fontAlgn="base"/>
            <a:r>
              <a:rPr lang="en-US" sz="2800" dirty="0"/>
              <a:t>Information required for a CSA report:​</a:t>
            </a:r>
          </a:p>
          <a:p>
            <a:pPr marL="457200" indent="-457200" fontAlgn="base">
              <a:buFont typeface="Arial" panose="020B0604020202020204" pitchFamily="34" charset="0"/>
              <a:buChar char="•"/>
            </a:pPr>
            <a:r>
              <a:rPr lang="en-US" sz="2800" dirty="0"/>
              <a:t>Who was involved?​</a:t>
            </a:r>
          </a:p>
          <a:p>
            <a:pPr marL="457200" indent="-457200" fontAlgn="base">
              <a:buFont typeface="Arial" panose="020B0604020202020204" pitchFamily="34" charset="0"/>
              <a:buChar char="•"/>
            </a:pPr>
            <a:r>
              <a:rPr lang="en-US" sz="2800" dirty="0"/>
              <a:t>What occurred?​</a:t>
            </a:r>
          </a:p>
          <a:p>
            <a:pPr marL="457200" indent="-457200" fontAlgn="base">
              <a:buFont typeface="Arial" panose="020B0604020202020204" pitchFamily="34" charset="0"/>
              <a:buChar char="•"/>
            </a:pPr>
            <a:r>
              <a:rPr lang="en-US" sz="2800" dirty="0"/>
              <a:t>Where did it occur?​</a:t>
            </a:r>
          </a:p>
          <a:p>
            <a:pPr marL="457200" indent="-457200" fontAlgn="base">
              <a:buFont typeface="Arial" panose="020B0604020202020204" pitchFamily="34" charset="0"/>
              <a:buChar char="•"/>
            </a:pPr>
            <a:r>
              <a:rPr lang="en-US" sz="2800" dirty="0"/>
              <a:t>When did it occur? Include the date the crime was reporting and date and time the crime occurred.​</a:t>
            </a:r>
          </a:p>
          <a:p>
            <a:pPr marL="457200" indent="-457200" fontAlgn="base">
              <a:buFont typeface="Arial" panose="020B0604020202020204" pitchFamily="34" charset="0"/>
              <a:buChar char="•"/>
            </a:pPr>
            <a:r>
              <a:rPr lang="en-US" sz="2800" dirty="0"/>
              <a:t>How did it occur? ​</a:t>
            </a:r>
          </a:p>
          <a:p>
            <a:pPr fontAlgn="base"/>
            <a:r>
              <a:rPr lang="en-US" sz="2800" dirty="0"/>
              <a:t>**Please provide as much detail as possible. UNT Health PD or an UNT</a:t>
            </a:r>
          </a:p>
          <a:p>
            <a:pPr fontAlgn="base"/>
            <a:r>
              <a:rPr lang="en-US" sz="2800" dirty="0"/>
              <a:t>Health official may contact you regarding the report. </a:t>
            </a:r>
          </a:p>
        </p:txBody>
      </p:sp>
    </p:spTree>
    <p:extLst>
      <p:ext uri="{BB962C8B-B14F-4D97-AF65-F5344CB8AC3E}">
        <p14:creationId xmlns:p14="http://schemas.microsoft.com/office/powerpoint/2010/main" val="49206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3791231"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Reporting Tips</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If you aren’t sure if you need to report a crime, report it. The standard for reporting crimes is when you believe the crime information was provided in good faith. “In good faith means there is a reasonable basis for believing the information is not simply a rumor or hearsay. That is, there is little or no reason to doubt the validity of the information.”​</a:t>
            </a:r>
          </a:p>
          <a:p>
            <a:pPr marL="457200" indent="-457200" fontAlgn="base">
              <a:buFont typeface="Arial" panose="020B0604020202020204" pitchFamily="34" charset="0"/>
              <a:buChar char="•"/>
            </a:pPr>
            <a:r>
              <a:rPr lang="en-US" sz="2800" dirty="0"/>
              <a:t>Inform the person that you must report the incident, even if they want to remain anonymous. Victims should be encouraged to provide information to help with the police investigation. </a:t>
            </a:r>
          </a:p>
        </p:txBody>
      </p:sp>
    </p:spTree>
    <p:extLst>
      <p:ext uri="{BB962C8B-B14F-4D97-AF65-F5344CB8AC3E}">
        <p14:creationId xmlns:p14="http://schemas.microsoft.com/office/powerpoint/2010/main" val="359910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6341416"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Crimes Unrelated to UNT Health</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382286"/>
            <a:ext cx="11392481" cy="3539430"/>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However, do tell the individual about reporting options and refer for help.​</a:t>
            </a:r>
          </a:p>
          <a:p>
            <a:pPr marL="457200" indent="-457200" fontAlgn="base">
              <a:buFont typeface="Arial" panose="020B0604020202020204" pitchFamily="34" charset="0"/>
              <a:buChar char="•"/>
            </a:pPr>
            <a:r>
              <a:rPr lang="en-US" sz="2800" dirty="0"/>
              <a:t>For example:​</a:t>
            </a:r>
          </a:p>
          <a:p>
            <a:pPr marL="914400" lvl="1" indent="-457200" fontAlgn="base">
              <a:buFont typeface="Arial" panose="020B0604020202020204" pitchFamily="34" charset="0"/>
              <a:buChar char="•"/>
            </a:pPr>
            <a:r>
              <a:rPr lang="en-US" sz="2800" dirty="0"/>
              <a:t>A student tells you she was raped by another student at on off-campus apartment.​</a:t>
            </a:r>
          </a:p>
          <a:p>
            <a:pPr marL="914400" lvl="1" indent="-457200" fontAlgn="base">
              <a:buFont typeface="Arial" panose="020B0604020202020204" pitchFamily="34" charset="0"/>
              <a:buChar char="•"/>
            </a:pPr>
            <a:r>
              <a:rPr lang="en-US" sz="2800" dirty="0"/>
              <a:t>Although the crime did not occur at a location covered by </a:t>
            </a:r>
            <a:r>
              <a:rPr lang="en-US" sz="2800" dirty="0" err="1"/>
              <a:t>Clery</a:t>
            </a:r>
            <a:r>
              <a:rPr lang="en-US" sz="2800" dirty="0"/>
              <a:t> reporting, the accused student may be subject to disciplinary action from the Division of Student Affairs for this off-campus conduct. In addition, the victim is eligible for campus assistance and resources.</a:t>
            </a:r>
          </a:p>
        </p:txBody>
      </p:sp>
    </p:spTree>
    <p:extLst>
      <p:ext uri="{BB962C8B-B14F-4D97-AF65-F5344CB8AC3E}">
        <p14:creationId xmlns:p14="http://schemas.microsoft.com/office/powerpoint/2010/main" val="313610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7" y="359923"/>
            <a:ext cx="6103659"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Important Contact Information</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173542"/>
            <a:ext cx="11392481" cy="5324535"/>
          </a:xfrm>
          <a:prstGeom prst="rect">
            <a:avLst/>
          </a:prstGeom>
          <a:noFill/>
        </p:spPr>
        <p:txBody>
          <a:bodyPr wrap="square" rtlCol="0">
            <a:spAutoFit/>
          </a:bodyPr>
          <a:lstStyle/>
          <a:p>
            <a:pPr marL="457200" indent="-457200" fontAlgn="base">
              <a:buFont typeface="Arial" panose="020B0604020202020204" pitchFamily="34" charset="0"/>
              <a:buChar char="•"/>
            </a:pPr>
            <a:r>
              <a:rPr lang="en-US" sz="2000" dirty="0"/>
              <a:t>UNT Health PD Emergency Number​</a:t>
            </a:r>
          </a:p>
          <a:p>
            <a:pPr marL="914400" lvl="1" indent="-457200" fontAlgn="base">
              <a:buFont typeface="Arial" panose="020B0604020202020204" pitchFamily="34" charset="0"/>
              <a:buChar char="•"/>
            </a:pPr>
            <a:r>
              <a:rPr lang="en-US" sz="2000" dirty="0"/>
              <a:t>(817) 735-2600​</a:t>
            </a:r>
          </a:p>
          <a:p>
            <a:pPr marL="914400" lvl="1" indent="-457200" fontAlgn="base">
              <a:buFont typeface="Arial" panose="020B0604020202020204" pitchFamily="34" charset="0"/>
              <a:buChar char="•"/>
            </a:pPr>
            <a:r>
              <a:rPr lang="en-US" sz="2000" dirty="0"/>
              <a:t>https://www.unthsc.edu/police/ ​</a:t>
            </a:r>
          </a:p>
          <a:p>
            <a:pPr marL="457200" indent="-457200" fontAlgn="base">
              <a:buFont typeface="Arial" panose="020B0604020202020204" pitchFamily="34" charset="0"/>
              <a:buChar char="•"/>
            </a:pPr>
            <a:r>
              <a:rPr lang="en-US" sz="2000" dirty="0"/>
              <a:t>Care Team​</a:t>
            </a:r>
          </a:p>
          <a:p>
            <a:pPr marL="914400" lvl="1" indent="-457200" fontAlgn="base">
              <a:buFont typeface="Arial" panose="020B0604020202020204" pitchFamily="34" charset="0"/>
              <a:buChar char="•"/>
            </a:pPr>
            <a:r>
              <a:rPr lang="en-US" sz="2000" dirty="0"/>
              <a:t>(817) 735-2740​</a:t>
            </a:r>
          </a:p>
          <a:p>
            <a:pPr marL="914400" lvl="1" indent="-457200" fontAlgn="base">
              <a:buFont typeface="Arial" panose="020B0604020202020204" pitchFamily="34" charset="0"/>
              <a:buChar char="•"/>
            </a:pPr>
            <a:r>
              <a:rPr lang="en-US" sz="2000" dirty="0">
                <a:hlinkClick r:id="rId2"/>
              </a:rPr>
              <a:t>CareTeam@unthsc.edu</a:t>
            </a:r>
            <a:r>
              <a:rPr lang="en-US" sz="2000" dirty="0"/>
              <a:t> ​</a:t>
            </a:r>
          </a:p>
          <a:p>
            <a:pPr marL="914400" lvl="1" indent="-457200" fontAlgn="base">
              <a:buFont typeface="Arial" panose="020B0604020202020204" pitchFamily="34" charset="0"/>
              <a:buChar char="•"/>
            </a:pPr>
            <a:r>
              <a:rPr lang="en-US" sz="2000" dirty="0">
                <a:hlinkClick r:id="rId3"/>
              </a:rPr>
              <a:t>https://www.unthsc.edu/care-and-civility/care-team/</a:t>
            </a:r>
            <a:r>
              <a:rPr lang="en-US" sz="2000" dirty="0"/>
              <a:t> ​</a:t>
            </a:r>
          </a:p>
          <a:p>
            <a:pPr marL="457200" indent="-457200" fontAlgn="base">
              <a:buFont typeface="Arial" panose="020B0604020202020204" pitchFamily="34" charset="0"/>
              <a:buChar char="•"/>
            </a:pPr>
            <a:r>
              <a:rPr lang="en-US" sz="2000" dirty="0"/>
              <a:t>Interim Title IX Coordinator​</a:t>
            </a:r>
          </a:p>
          <a:p>
            <a:pPr marL="914400" lvl="1" indent="-457200" fontAlgn="base">
              <a:buFont typeface="Arial" panose="020B0604020202020204" pitchFamily="34" charset="0"/>
              <a:buChar char="•"/>
            </a:pPr>
            <a:r>
              <a:rPr lang="en-US" sz="2000" dirty="0"/>
              <a:t>(972) 338-1125​</a:t>
            </a:r>
          </a:p>
          <a:p>
            <a:pPr marL="914400" lvl="1" indent="-457200" fontAlgn="base">
              <a:buFont typeface="Arial" panose="020B0604020202020204" pitchFamily="34" charset="0"/>
              <a:buChar char="•"/>
            </a:pPr>
            <a:r>
              <a:rPr lang="en-US" sz="2000" dirty="0" err="1"/>
              <a:t>Larryisa</a:t>
            </a:r>
            <a:r>
              <a:rPr lang="en-US" sz="2000" dirty="0"/>
              <a:t> Thomas​</a:t>
            </a:r>
          </a:p>
          <a:p>
            <a:pPr marL="914400" lvl="1" indent="-457200" fontAlgn="base">
              <a:buFont typeface="Arial" panose="020B0604020202020204" pitchFamily="34" charset="0"/>
              <a:buChar char="•"/>
            </a:pPr>
            <a:r>
              <a:rPr lang="en-US" sz="2000" dirty="0"/>
              <a:t>Larryisa.Thomas@untsystem.edu; ​</a:t>
            </a:r>
          </a:p>
          <a:p>
            <a:pPr marL="914400" lvl="1" indent="-457200" fontAlgn="base">
              <a:buFont typeface="Arial" panose="020B0604020202020204" pitchFamily="34" charset="0"/>
              <a:buChar char="•"/>
            </a:pPr>
            <a:r>
              <a:rPr lang="en-US" sz="2000" dirty="0"/>
              <a:t>SSC 106​</a:t>
            </a:r>
          </a:p>
          <a:p>
            <a:pPr marL="457200" indent="-457200" fontAlgn="base">
              <a:buFont typeface="Arial" panose="020B0604020202020204" pitchFamily="34" charset="0"/>
              <a:buChar char="•"/>
            </a:pPr>
            <a:r>
              <a:rPr lang="en-US" sz="2000" dirty="0"/>
              <a:t>Sexual Assault Support resources​</a:t>
            </a:r>
          </a:p>
          <a:p>
            <a:pPr marL="914400" lvl="1" indent="-457200" fontAlgn="base">
              <a:buFont typeface="Arial" panose="020B0604020202020204" pitchFamily="34" charset="0"/>
              <a:buChar char="•"/>
            </a:pPr>
            <a:r>
              <a:rPr lang="en-US" sz="2000" dirty="0">
                <a:hlinkClick r:id="rId4"/>
              </a:rPr>
              <a:t>https://www.unthsc.edu/title-ix/</a:t>
            </a:r>
            <a:r>
              <a:rPr lang="en-US" sz="2000" dirty="0"/>
              <a:t>  ​</a:t>
            </a:r>
          </a:p>
          <a:p>
            <a:pPr marL="457200" indent="-457200" fontAlgn="base">
              <a:buFont typeface="Arial" panose="020B0604020202020204" pitchFamily="34" charset="0"/>
              <a:buChar char="•"/>
            </a:pPr>
            <a:r>
              <a:rPr lang="en-US" sz="2000" dirty="0"/>
              <a:t>Annual Security Report​</a:t>
            </a:r>
          </a:p>
          <a:p>
            <a:pPr marL="914400" lvl="1" indent="-457200" fontAlgn="base">
              <a:buFont typeface="Arial" panose="020B0604020202020204" pitchFamily="34" charset="0"/>
              <a:buChar char="•"/>
            </a:pPr>
            <a:r>
              <a:rPr lang="en-US" sz="2000" dirty="0">
                <a:hlinkClick r:id="rId5"/>
              </a:rPr>
              <a:t>https://www.unthsc.edu/students/jeanne-clery-disclosure-of-campus-security-policy-and-crime-statistics-act/</a:t>
            </a:r>
            <a:r>
              <a:rPr lang="en-US" sz="2000" dirty="0"/>
              <a:t> ​ </a:t>
            </a:r>
          </a:p>
        </p:txBody>
      </p:sp>
    </p:spTree>
    <p:extLst>
      <p:ext uri="{BB962C8B-B14F-4D97-AF65-F5344CB8AC3E}">
        <p14:creationId xmlns:p14="http://schemas.microsoft.com/office/powerpoint/2010/main" val="194801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97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7189019" cy="707886"/>
          </a:xfrm>
          <a:prstGeom prst="rect">
            <a:avLst/>
          </a:prstGeom>
        </p:spPr>
        <p:txBody>
          <a:bodyPr wrap="none">
            <a:spAutoFit/>
          </a:bodyPr>
          <a:lstStyle/>
          <a:p>
            <a:r>
              <a:rPr lang="en-US" sz="4000" b="1" dirty="0">
                <a:solidFill>
                  <a:srgbClr val="000000"/>
                </a:solidFill>
                <a:latin typeface="Calibri Light" panose="020F0302020204030204" pitchFamily="34" charset="0"/>
              </a:rPr>
              <a:t>What is required by the </a:t>
            </a:r>
            <a:r>
              <a:rPr lang="en-US" sz="4000" b="1" dirty="0" err="1">
                <a:solidFill>
                  <a:srgbClr val="000000"/>
                </a:solidFill>
                <a:latin typeface="Calibri Light" panose="020F0302020204030204" pitchFamily="34" charset="0"/>
              </a:rPr>
              <a:t>Clery</a:t>
            </a:r>
            <a:r>
              <a:rPr lang="en-US" sz="4000" b="1" dirty="0">
                <a:solidFill>
                  <a:srgbClr val="000000"/>
                </a:solidFill>
                <a:latin typeface="Calibri Light" panose="020F0302020204030204" pitchFamily="34" charset="0"/>
              </a:rPr>
              <a:t> Act? ​</a:t>
            </a:r>
            <a:endParaRPr lang="en-US" sz="4000" dirty="0"/>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43841"/>
            <a:ext cx="10246936" cy="397031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Identify Campus Security Authorities (CSAs)​</a:t>
            </a:r>
          </a:p>
          <a:p>
            <a:pPr marL="457200" indent="-457200" fontAlgn="base">
              <a:buFont typeface="Arial" panose="020B0604020202020204" pitchFamily="34" charset="0"/>
              <a:buChar char="•"/>
            </a:pPr>
            <a:r>
              <a:rPr lang="en-US" sz="2800" dirty="0"/>
              <a:t>Determine UNT Health's </a:t>
            </a:r>
            <a:r>
              <a:rPr lang="en-US" sz="2800" dirty="0" err="1"/>
              <a:t>Clery</a:t>
            </a:r>
            <a:r>
              <a:rPr lang="en-US" sz="2800" dirty="0"/>
              <a:t> geography​</a:t>
            </a:r>
          </a:p>
          <a:p>
            <a:pPr marL="457200" indent="-457200" fontAlgn="base">
              <a:buFont typeface="Arial" panose="020B0604020202020204" pitchFamily="34" charset="0"/>
              <a:buChar char="•"/>
            </a:pPr>
            <a:r>
              <a:rPr lang="en-US" sz="2800" dirty="0"/>
              <a:t>Collect crime statistics​</a:t>
            </a:r>
          </a:p>
          <a:p>
            <a:pPr marL="457200" indent="-457200" fontAlgn="base">
              <a:buFont typeface="Arial" panose="020B0604020202020204" pitchFamily="34" charset="0"/>
              <a:buChar char="•"/>
            </a:pPr>
            <a:r>
              <a:rPr lang="en-US" sz="2800" dirty="0"/>
              <a:t>By October 1st of each year, the Annual Security Report (ASR) must be published and distributed​</a:t>
            </a:r>
          </a:p>
          <a:p>
            <a:pPr marL="457200" indent="-457200" fontAlgn="base">
              <a:buFont typeface="Arial" panose="020B0604020202020204" pitchFamily="34" charset="0"/>
              <a:buChar char="•"/>
            </a:pPr>
            <a:r>
              <a:rPr lang="en-US" sz="2800" dirty="0"/>
              <a:t>Notify the campus in a timely manner when crimes threaten safety and issue emergency notifications​</a:t>
            </a:r>
          </a:p>
          <a:p>
            <a:pPr marL="457200" indent="-457200" fontAlgn="base">
              <a:buFont typeface="Arial" panose="020B0604020202020204" pitchFamily="34" charset="0"/>
              <a:buChar char="•"/>
            </a:pPr>
            <a:r>
              <a:rPr lang="en-US" sz="2800" dirty="0"/>
              <a:t>Maintain an up-to-date daily log of all reported crimes ​</a:t>
            </a:r>
          </a:p>
          <a:p>
            <a:pPr marL="457200" indent="-457200" fontAlgn="base">
              <a:buFont typeface="Arial" panose="020B0604020202020204" pitchFamily="34" charset="0"/>
              <a:buChar char="•"/>
            </a:pPr>
            <a:r>
              <a:rPr lang="en-US" sz="2800" dirty="0"/>
              <a:t>Submit crime statistics to the U.S. Department of Education</a:t>
            </a:r>
            <a:endParaRPr lang="en-US" sz="2000" dirty="0"/>
          </a:p>
        </p:txBody>
      </p:sp>
    </p:spTree>
    <p:extLst>
      <p:ext uri="{BB962C8B-B14F-4D97-AF65-F5344CB8AC3E}">
        <p14:creationId xmlns:p14="http://schemas.microsoft.com/office/powerpoint/2010/main" val="423695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7798482"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Identifying Campus Security Authorities​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43841"/>
            <a:ext cx="10246936" cy="4832092"/>
          </a:xfrm>
          <a:prstGeom prst="rect">
            <a:avLst/>
          </a:prstGeom>
          <a:noFill/>
        </p:spPr>
        <p:txBody>
          <a:bodyPr wrap="square" rtlCol="0">
            <a:spAutoFit/>
          </a:bodyPr>
          <a:lstStyle/>
          <a:p>
            <a:pPr fontAlgn="base"/>
            <a:r>
              <a:rPr lang="en-US" sz="2800" dirty="0"/>
              <a:t>In order to ensure all criminal activity is disclosed, the </a:t>
            </a:r>
            <a:r>
              <a:rPr lang="en-US" sz="2800" dirty="0" err="1"/>
              <a:t>Clery</a:t>
            </a:r>
            <a:r>
              <a:rPr lang="en-US" sz="2800" dirty="0"/>
              <a:t> Act requires the UNT Health to identify individuals and the organizations to which crimes may be reported as a result of their position with UNT Health.​</a:t>
            </a:r>
          </a:p>
          <a:p>
            <a:pPr fontAlgn="base"/>
            <a:endParaRPr lang="en-US" sz="2800" dirty="0"/>
          </a:p>
          <a:p>
            <a:pPr fontAlgn="base"/>
            <a:r>
              <a:rPr lang="en-US" sz="2800" dirty="0"/>
              <a:t>These individuals and organizations are called Campus Security</a:t>
            </a:r>
          </a:p>
          <a:p>
            <a:pPr fontAlgn="base"/>
            <a:r>
              <a:rPr lang="en-US" sz="2800" dirty="0"/>
              <a:t>Authorities (CSAs).​</a:t>
            </a:r>
          </a:p>
          <a:p>
            <a:pPr fontAlgn="base"/>
            <a:endParaRPr lang="en-US" sz="2800" dirty="0"/>
          </a:p>
          <a:p>
            <a:pPr fontAlgn="base"/>
            <a:r>
              <a:rPr lang="en-US" sz="2800" dirty="0"/>
              <a:t>If you’re participating in this training, the UNT Health has identified your position as a CSA and you have specific responsibilities that are required by federal law. </a:t>
            </a:r>
            <a:endParaRPr lang="en-US" sz="2000" dirty="0"/>
          </a:p>
        </p:txBody>
      </p:sp>
    </p:spTree>
    <p:extLst>
      <p:ext uri="{BB962C8B-B14F-4D97-AF65-F5344CB8AC3E}">
        <p14:creationId xmlns:p14="http://schemas.microsoft.com/office/powerpoint/2010/main" val="25686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6227987" cy="707886"/>
          </a:xfrm>
          <a:prstGeom prst="rect">
            <a:avLst/>
          </a:prstGeom>
        </p:spPr>
        <p:txBody>
          <a:bodyPr wrap="none">
            <a:spAutoFit/>
          </a:bodyPr>
          <a:lstStyle/>
          <a:p>
            <a:r>
              <a:rPr lang="en-US" sz="4000" b="1" dirty="0">
                <a:solidFill>
                  <a:srgbClr val="000000"/>
                </a:solidFill>
                <a:latin typeface="Calibri" panose="020F0502020204030204" pitchFamily="34" charset="0"/>
                <a:ea typeface="Calibri" panose="020F0502020204030204" pitchFamily="34" charset="0"/>
                <a:cs typeface="Calibri" panose="020F0502020204030204" pitchFamily="34" charset="0"/>
              </a:rPr>
              <a:t>Campus Security Authorities​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43841"/>
            <a:ext cx="10246936" cy="397031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According to the </a:t>
            </a:r>
            <a:r>
              <a:rPr lang="en-US" sz="2800" dirty="0" err="1"/>
              <a:t>Clery</a:t>
            </a:r>
            <a:r>
              <a:rPr lang="en-US" sz="2800" dirty="0"/>
              <a:t> Act, CSAs are employees who have “significant responsibility for student and campus activities.”​</a:t>
            </a:r>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r>
              <a:rPr lang="en-US" sz="2800" dirty="0"/>
              <a:t>In order to comply with the </a:t>
            </a:r>
            <a:r>
              <a:rPr lang="en-US" sz="2800" dirty="0" err="1"/>
              <a:t>Clery</a:t>
            </a:r>
            <a:r>
              <a:rPr lang="en-US" sz="2800" dirty="0"/>
              <a:t> Act, campus administrators must:​</a:t>
            </a:r>
          </a:p>
          <a:p>
            <a:pPr marL="914400" lvl="1" indent="-457200" fontAlgn="base">
              <a:buFont typeface="Arial" panose="020B0604020202020204" pitchFamily="34" charset="0"/>
              <a:buChar char="•"/>
            </a:pPr>
            <a:r>
              <a:rPr lang="en-US" sz="2800" dirty="0"/>
              <a:t>Define who the campus security authorities are in the Annual Security Report (ASR);​</a:t>
            </a:r>
          </a:p>
          <a:p>
            <a:pPr marL="914400" lvl="1" indent="-457200" fontAlgn="base">
              <a:buFont typeface="Arial" panose="020B0604020202020204" pitchFamily="34" charset="0"/>
              <a:buChar char="•"/>
            </a:pPr>
            <a:r>
              <a:rPr lang="en-US" sz="2800" dirty="0"/>
              <a:t>Describe their responsibilities; and​</a:t>
            </a:r>
          </a:p>
          <a:p>
            <a:pPr marL="914400" lvl="1" indent="-457200" fontAlgn="base">
              <a:buFont typeface="Arial" panose="020B0604020202020204" pitchFamily="34" charset="0"/>
              <a:buChar char="•"/>
            </a:pPr>
            <a:r>
              <a:rPr lang="en-US" sz="2800" dirty="0"/>
              <a:t>Educate them about their role.</a:t>
            </a:r>
            <a:endParaRPr lang="en-US" sz="2000" dirty="0"/>
          </a:p>
        </p:txBody>
      </p:sp>
    </p:spTree>
    <p:extLst>
      <p:ext uri="{BB962C8B-B14F-4D97-AF65-F5344CB8AC3E}">
        <p14:creationId xmlns:p14="http://schemas.microsoft.com/office/powerpoint/2010/main" val="152635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7904985"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Who is considered a CSA at UNT Health?​</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122167"/>
            <a:ext cx="10246936" cy="5262979"/>
          </a:xfrm>
          <a:prstGeom prst="rect">
            <a:avLst/>
          </a:prstGeom>
          <a:noFill/>
        </p:spPr>
        <p:txBody>
          <a:bodyPr wrap="square" rtlCol="0">
            <a:spAutoFit/>
          </a:bodyPr>
          <a:lstStyle/>
          <a:p>
            <a:pPr fontAlgn="base"/>
            <a:r>
              <a:rPr lang="en-US" sz="2800" dirty="0"/>
              <a:t>Four categories:​</a:t>
            </a:r>
          </a:p>
          <a:p>
            <a:pPr marL="342900" indent="-342900" fontAlgn="base">
              <a:buFont typeface="Arial" panose="020B0604020202020204" pitchFamily="34" charset="0"/>
              <a:buChar char="•"/>
            </a:pPr>
            <a:r>
              <a:rPr lang="en-US" sz="2800" dirty="0"/>
              <a:t>Members of the UNT Health Police Department (commissioned and non-commissioned)​</a:t>
            </a:r>
          </a:p>
          <a:p>
            <a:pPr marL="342900" indent="-342900" fontAlgn="base">
              <a:buFont typeface="Arial" panose="020B0604020202020204" pitchFamily="34" charset="0"/>
              <a:buChar char="•"/>
            </a:pPr>
            <a:r>
              <a:rPr lang="en-US" sz="2800" dirty="0"/>
              <a:t>Individuals who have a responsibility for campus security but are not members of the UNT Health Police Department (i.e. event security)​ </a:t>
            </a:r>
          </a:p>
          <a:p>
            <a:pPr marL="342900" indent="-342900" fontAlgn="base">
              <a:buFont typeface="Arial" panose="020B0604020202020204" pitchFamily="34" charset="0"/>
              <a:buChar char="•"/>
            </a:pPr>
            <a:r>
              <a:rPr lang="en-US" sz="2800" dirty="0"/>
              <a:t>Individuals or organizations specified by the UNT Health statement of campus security policy as someone that students should report criminal offenses​</a:t>
            </a:r>
          </a:p>
          <a:p>
            <a:pPr marL="342900" indent="-342900" fontAlgn="base">
              <a:buFont typeface="Arial" panose="020B0604020202020204" pitchFamily="34" charset="0"/>
              <a:buChar char="•"/>
            </a:pPr>
            <a:r>
              <a:rPr lang="en-US" sz="2800" dirty="0"/>
              <a:t>Individuals who have a </a:t>
            </a:r>
            <a:r>
              <a:rPr lang="en-US" sz="2800" u="sng" dirty="0"/>
              <a:t>significant responsibility</a:t>
            </a:r>
            <a:r>
              <a:rPr lang="en-US" sz="2800" dirty="0"/>
              <a:t> for student and campus activities, including, but not limited to student conduct and campus judicial proceedings</a:t>
            </a:r>
          </a:p>
        </p:txBody>
      </p:sp>
    </p:spTree>
    <p:extLst>
      <p:ext uri="{BB962C8B-B14F-4D97-AF65-F5344CB8AC3E}">
        <p14:creationId xmlns:p14="http://schemas.microsoft.com/office/powerpoint/2010/main" val="10654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8338693" cy="646331"/>
          </a:xfrm>
          <a:prstGeom prst="rect">
            <a:avLst/>
          </a:prstGeom>
        </p:spPr>
        <p:txBody>
          <a:bodyPr wrap="none">
            <a:spAutoFit/>
          </a:bodyPr>
          <a:lstStyle/>
          <a:p>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Who is NOT considered a UNT Health CSA?</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8" y="1433252"/>
            <a:ext cx="10246936" cy="2677656"/>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Faculty member who does not have any responsibility for students and campus activities beyond the classroom​</a:t>
            </a:r>
          </a:p>
          <a:p>
            <a:pPr marL="457200" indent="-457200" fontAlgn="base">
              <a:buFont typeface="Arial" panose="020B0604020202020204" pitchFamily="34" charset="0"/>
              <a:buChar char="•"/>
            </a:pPr>
            <a:r>
              <a:rPr lang="en-US" sz="2800" dirty="0"/>
              <a:t>Clerical or cafeteria staff​</a:t>
            </a:r>
          </a:p>
          <a:p>
            <a:pPr marL="457200" indent="-457200" fontAlgn="base">
              <a:buFont typeface="Arial" panose="020B0604020202020204" pitchFamily="34" charset="0"/>
              <a:buChar char="•"/>
            </a:pPr>
            <a:r>
              <a:rPr lang="en-US" sz="2800" dirty="0"/>
              <a:t>Facilities or maintenance staff​</a:t>
            </a:r>
          </a:p>
          <a:p>
            <a:pPr marL="457200" indent="-457200" fontAlgn="base">
              <a:buFont typeface="Arial" panose="020B0604020202020204" pitchFamily="34" charset="0"/>
              <a:buChar char="•"/>
            </a:pPr>
            <a:r>
              <a:rPr lang="en-US" sz="2800" dirty="0"/>
              <a:t>Any support position that does not have significant responsibility for students and campus activities</a:t>
            </a:r>
          </a:p>
        </p:txBody>
      </p:sp>
    </p:spTree>
    <p:extLst>
      <p:ext uri="{BB962C8B-B14F-4D97-AF65-F5344CB8AC3E}">
        <p14:creationId xmlns:p14="http://schemas.microsoft.com/office/powerpoint/2010/main" val="11986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9225-FB24-4E1D-A59E-951F8600FBE8}"/>
              </a:ext>
            </a:extLst>
          </p:cNvPr>
          <p:cNvSpPr/>
          <p:nvPr/>
        </p:nvSpPr>
        <p:spPr>
          <a:xfrm>
            <a:off x="409878" y="472854"/>
            <a:ext cx="4227183" cy="677108"/>
          </a:xfrm>
          <a:prstGeom prst="rect">
            <a:avLst/>
          </a:prstGeom>
        </p:spPr>
        <p:txBody>
          <a:bodyPr wrap="none">
            <a:spAutoFit/>
          </a:bodyPr>
          <a:lstStyle/>
          <a:p>
            <a:r>
              <a:rPr lang="en-US" sz="3800" b="1" dirty="0">
                <a:solidFill>
                  <a:srgbClr val="000000"/>
                </a:solidFill>
                <a:latin typeface="Calibri" panose="020F0502020204030204" pitchFamily="34" charset="0"/>
                <a:ea typeface="Calibri" panose="020F0502020204030204" pitchFamily="34" charset="0"/>
                <a:cs typeface="Calibri" panose="020F0502020204030204" pitchFamily="34" charset="0"/>
              </a:rPr>
              <a:t>CSA Responsibilities</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39297EB-A4A4-42E7-8B56-53C3179E7B66}"/>
              </a:ext>
            </a:extLst>
          </p:cNvPr>
          <p:cNvSpPr txBox="1"/>
          <p:nvPr/>
        </p:nvSpPr>
        <p:spPr>
          <a:xfrm>
            <a:off x="409877" y="1433252"/>
            <a:ext cx="11392481" cy="397031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It is the CSAs obligation and responsibility to report a crime, whether or not the victim elects to pursue criminal charges or report to the police.​</a:t>
            </a:r>
          </a:p>
          <a:p>
            <a:pPr marL="914400" lvl="1" indent="-457200" fontAlgn="base">
              <a:buFont typeface="Arial" panose="020B0604020202020204" pitchFamily="34" charset="0"/>
              <a:buChar char="•"/>
            </a:pPr>
            <a:r>
              <a:rPr lang="en-US" sz="2800" dirty="0"/>
              <a:t>If the person does not want to contact the police, the CSA should report the crime to the UNT Health Police Department at 3600 Mattison Avenue or (817) 735-2210 for non-emergencies and (817) 735-2600 for emergencies.​</a:t>
            </a:r>
          </a:p>
          <a:p>
            <a:pPr marL="914400" lvl="1" indent="-457200" fontAlgn="base">
              <a:buFont typeface="Arial" panose="020B0604020202020204" pitchFamily="34" charset="0"/>
              <a:buChar char="•"/>
            </a:pPr>
            <a:r>
              <a:rPr lang="en-US" sz="2800" dirty="0"/>
              <a:t>If the person states they will report the crime themselves, the CSA should follow up and verify if the crime was reported to the UNT Health Police Department.</a:t>
            </a:r>
          </a:p>
        </p:txBody>
      </p:sp>
    </p:spTree>
    <p:extLst>
      <p:ext uri="{BB962C8B-B14F-4D97-AF65-F5344CB8AC3E}">
        <p14:creationId xmlns:p14="http://schemas.microsoft.com/office/powerpoint/2010/main" val="154171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1ccb37-da6d-4879-b131-6dc48917352a">
      <Terms xmlns="http://schemas.microsoft.com/office/infopath/2007/PartnerControls"/>
    </lcf76f155ced4ddcb4097134ff3c332f>
    <TaxCatchAll xmlns="7afbaa2a-fb22-48fd-85da-f2a49b6903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251565F6D546448AD659F90538D25D" ma:contentTypeVersion="12" ma:contentTypeDescription="Create a new document." ma:contentTypeScope="" ma:versionID="23fdc25d6f3ec2a13eebed1c494fb495">
  <xsd:schema xmlns:xsd="http://www.w3.org/2001/XMLSchema" xmlns:xs="http://www.w3.org/2001/XMLSchema" xmlns:p="http://schemas.microsoft.com/office/2006/metadata/properties" xmlns:ns2="e21ccb37-da6d-4879-b131-6dc48917352a" xmlns:ns3="7afbaa2a-fb22-48fd-85da-f2a49b690341" targetNamespace="http://schemas.microsoft.com/office/2006/metadata/properties" ma:root="true" ma:fieldsID="5045c37b2dc2f456db19bd367e36c10b" ns2:_="" ns3:_="">
    <xsd:import namespace="e21ccb37-da6d-4879-b131-6dc48917352a"/>
    <xsd:import namespace="7afbaa2a-fb22-48fd-85da-f2a49b6903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ccb37-da6d-4879-b131-6dc4891735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fbaa2a-fb22-48fd-85da-f2a49b6903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77b649-da01-4d3a-938d-4793298ead6f}" ma:internalName="TaxCatchAll" ma:showField="CatchAllData" ma:web="7afbaa2a-fb22-48fd-85da-f2a49b690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7E8E7D-1019-4832-9C0C-C1F3E94B5C0B}">
  <ds:schemaRefs>
    <ds:schemaRef ds:uri="http://schemas.microsoft.com/office/2006/documentManagement/types"/>
    <ds:schemaRef ds:uri="http://purl.org/dc/elements/1.1/"/>
    <ds:schemaRef ds:uri="http://purl.org/dc/terms/"/>
    <ds:schemaRef ds:uri="7afbaa2a-fb22-48fd-85da-f2a49b690341"/>
    <ds:schemaRef ds:uri="http://schemas.microsoft.com/office/infopath/2007/PartnerControls"/>
    <ds:schemaRef ds:uri="e21ccb37-da6d-4879-b131-6dc48917352a"/>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0B23BD1-E822-45E4-A3AF-07EFC62854FC}">
  <ds:schemaRefs>
    <ds:schemaRef ds:uri="http://schemas.microsoft.com/sharepoint/v3/contenttype/forms"/>
  </ds:schemaRefs>
</ds:datastoreItem>
</file>

<file path=customXml/itemProps3.xml><?xml version="1.0" encoding="utf-8"?>
<ds:datastoreItem xmlns:ds="http://schemas.openxmlformats.org/officeDocument/2006/customXml" ds:itemID="{B323946D-B967-4776-9FCE-08A79489E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ccb37-da6d-4879-b131-6dc48917352a"/>
    <ds:schemaRef ds:uri="7afbaa2a-fb22-48fd-85da-f2a49b690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235</TotalTime>
  <Words>3451</Words>
  <Application>Microsoft Office PowerPoint</Application>
  <PresentationFormat>Widescreen</PresentationFormat>
  <Paragraphs>241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Vandeusen, Rachel</dc:creator>
  <cp:lastModifiedBy>Gallon, Kaitlyn</cp:lastModifiedBy>
  <cp:revision>24</cp:revision>
  <dcterms:created xsi:type="dcterms:W3CDTF">2025-01-28T15:37:00Z</dcterms:created>
  <dcterms:modified xsi:type="dcterms:W3CDTF">2025-09-25T15:21:46Z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0x0101002C251565F6D546448AD659F90538D25D</vt:lpwstr>
  </property>
  <property fmtid="{D5CDD505-2E9C-101B-9397-08002B2CF9AE}" pid="3" name="MediaServiceImageTags">
    <vt:lpwstr/>
  </property>
</Properties>
</file>